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7"/>
  </p:notesMasterIdLst>
  <p:handoutMasterIdLst>
    <p:handoutMasterId r:id="rId58"/>
  </p:handoutMasterIdLst>
  <p:sldIdLst>
    <p:sldId id="256" r:id="rId2"/>
    <p:sldId id="327" r:id="rId3"/>
    <p:sldId id="330" r:id="rId4"/>
    <p:sldId id="348" r:id="rId5"/>
    <p:sldId id="399" r:id="rId6"/>
    <p:sldId id="375" r:id="rId7"/>
    <p:sldId id="376" r:id="rId8"/>
    <p:sldId id="351" r:id="rId9"/>
    <p:sldId id="400" r:id="rId10"/>
    <p:sldId id="373" r:id="rId11"/>
    <p:sldId id="423" r:id="rId12"/>
    <p:sldId id="402" r:id="rId13"/>
    <p:sldId id="401" r:id="rId14"/>
    <p:sldId id="403" r:id="rId15"/>
    <p:sldId id="430" r:id="rId16"/>
    <p:sldId id="431" r:id="rId17"/>
    <p:sldId id="432" r:id="rId18"/>
    <p:sldId id="433" r:id="rId19"/>
    <p:sldId id="434" r:id="rId20"/>
    <p:sldId id="435" r:id="rId21"/>
    <p:sldId id="404" r:id="rId22"/>
    <p:sldId id="405" r:id="rId23"/>
    <p:sldId id="436" r:id="rId24"/>
    <p:sldId id="406" r:id="rId25"/>
    <p:sldId id="425" r:id="rId26"/>
    <p:sldId id="426" r:id="rId27"/>
    <p:sldId id="414" r:id="rId28"/>
    <p:sldId id="415" r:id="rId29"/>
    <p:sldId id="437" r:id="rId30"/>
    <p:sldId id="416" r:id="rId31"/>
    <p:sldId id="428" r:id="rId32"/>
    <p:sldId id="429" r:id="rId33"/>
    <p:sldId id="438" r:id="rId34"/>
    <p:sldId id="407" r:id="rId35"/>
    <p:sldId id="424" r:id="rId36"/>
    <p:sldId id="408" r:id="rId37"/>
    <p:sldId id="409" r:id="rId38"/>
    <p:sldId id="420" r:id="rId39"/>
    <p:sldId id="410" r:id="rId40"/>
    <p:sldId id="411" r:id="rId41"/>
    <p:sldId id="421" r:id="rId42"/>
    <p:sldId id="427" r:id="rId43"/>
    <p:sldId id="439" r:id="rId44"/>
    <p:sldId id="440" r:id="rId45"/>
    <p:sldId id="441" r:id="rId46"/>
    <p:sldId id="412" r:id="rId47"/>
    <p:sldId id="413" r:id="rId48"/>
    <p:sldId id="422" r:id="rId49"/>
    <p:sldId id="417" r:id="rId50"/>
    <p:sldId id="418" r:id="rId51"/>
    <p:sldId id="419" r:id="rId52"/>
    <p:sldId id="442" r:id="rId53"/>
    <p:sldId id="443" r:id="rId54"/>
    <p:sldId id="444" r:id="rId55"/>
    <p:sldId id="445" r:id="rId56"/>
  </p:sldIdLst>
  <p:sldSz cx="9144000" cy="5143500" type="screen16x9"/>
  <p:notesSz cx="7099300" cy="10234613"/>
  <p:custDataLst>
    <p:tags r:id="rId59"/>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31EB6B4C-78CF-D742-BD75-3C8C92705967}">
          <p14:sldIdLst>
            <p14:sldId id="256"/>
            <p14:sldId id="327"/>
            <p14:sldId id="330"/>
          </p14:sldIdLst>
        </p14:section>
        <p14:section name="Khái niệm biến ngẫu nhiên" id="{4DE0E1CD-E952-6544-B66C-C92E081B240F}">
          <p14:sldIdLst>
            <p14:sldId id="348"/>
            <p14:sldId id="399"/>
            <p14:sldId id="375"/>
          </p14:sldIdLst>
        </p14:section>
        <p14:section name="Hàm khối xác suất" id="{40FC6C09-3C1E-694D-87CE-FB22CDB8E541}">
          <p14:sldIdLst>
            <p14:sldId id="376"/>
            <p14:sldId id="351"/>
            <p14:sldId id="400"/>
          </p14:sldIdLst>
        </p14:section>
        <p14:section name="Các loại biến ngẫu nhiên rời rạc" id="{700B6B39-47EB-4F4B-ABD4-371320E79919}">
          <p14:sldIdLst>
            <p14:sldId id="373"/>
            <p14:sldId id="423"/>
            <p14:sldId id="402"/>
            <p14:sldId id="401"/>
            <p14:sldId id="403"/>
            <p14:sldId id="430"/>
            <p14:sldId id="431"/>
            <p14:sldId id="432"/>
            <p14:sldId id="433"/>
            <p14:sldId id="434"/>
            <p14:sldId id="435"/>
          </p14:sldIdLst>
        </p14:section>
        <p14:section name="Hàm của biến ngẫu nhiên" id="{1487A6E7-AD82-DE4A-A85C-E7B962386700}">
          <p14:sldIdLst>
            <p14:sldId id="404"/>
            <p14:sldId id="405"/>
            <p14:sldId id="436"/>
          </p14:sldIdLst>
        </p14:section>
        <p14:section name="Kì vọng, phương sai" id="{60148325-76C2-C441-AA67-A509143D0C5C}">
          <p14:sldIdLst>
            <p14:sldId id="406"/>
            <p14:sldId id="425"/>
            <p14:sldId id="426"/>
            <p14:sldId id="414"/>
            <p14:sldId id="415"/>
            <p14:sldId id="437"/>
            <p14:sldId id="416"/>
            <p14:sldId id="428"/>
            <p14:sldId id="429"/>
            <p14:sldId id="438"/>
            <p14:sldId id="407"/>
            <p14:sldId id="424"/>
            <p14:sldId id="408"/>
            <p14:sldId id="409"/>
            <p14:sldId id="420"/>
            <p14:sldId id="410"/>
            <p14:sldId id="411"/>
            <p14:sldId id="421"/>
            <p14:sldId id="427"/>
            <p14:sldId id="439"/>
            <p14:sldId id="440"/>
            <p14:sldId id="441"/>
            <p14:sldId id="412"/>
            <p14:sldId id="413"/>
            <p14:sldId id="422"/>
          </p14:sldIdLst>
        </p14:section>
        <p14:section name="Bài toán ra quyết định" id="{B6150B98-0FF8-7942-BCDC-530F3EF9C63C}">
          <p14:sldIdLst>
            <p14:sldId id="417"/>
            <p14:sldId id="418"/>
            <p14:sldId id="419"/>
            <p14:sldId id="442"/>
            <p14:sldId id="443"/>
            <p14:sldId id="444"/>
            <p14:sldId id="445"/>
          </p14:sldIdLst>
        </p14:section>
      </p14:sectionLst>
    </p:ex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CEA"/>
    <a:srgbClr val="7030A0"/>
    <a:srgbClr val="FF9999"/>
    <a:srgbClr val="00B050"/>
    <a:srgbClr val="FFCC00"/>
    <a:srgbClr val="000000"/>
    <a:srgbClr val="4D5E5F"/>
    <a:srgbClr val="92D050"/>
    <a:srgbClr val="BBE0E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3956F2-8487-B843-A80C-8E895A21445C}" v="3943" dt="2023-09-22T00:46:52.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98" autoAdjust="0"/>
    <p:restoredTop sz="81761" autoAdjust="0"/>
  </p:normalViewPr>
  <p:slideViewPr>
    <p:cSldViewPr>
      <p:cViewPr varScale="1">
        <p:scale>
          <a:sx n="110" d="100"/>
          <a:sy n="110" d="100"/>
        </p:scale>
        <p:origin x="696" y="72"/>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Tran" userId="e540d250-70c7-4be3-b4a2-b5ecbc3dd049" providerId="ADAL" clId="{6A4F2862-428E-DD47-81F1-C758742C895A}"/>
    <pc:docChg chg="undo custSel addSld modSld sldOrd addSection modSection">
      <pc:chgData name="Long Tran" userId="e540d250-70c7-4be3-b4a2-b5ecbc3dd049" providerId="ADAL" clId="{6A4F2862-428E-DD47-81F1-C758742C895A}" dt="2023-08-24T09:02:59.749" v="2177"/>
      <pc:docMkLst>
        <pc:docMk/>
      </pc:docMkLst>
      <pc:sldChg chg="modSp modAnim">
        <pc:chgData name="Long Tran" userId="e540d250-70c7-4be3-b4a2-b5ecbc3dd049" providerId="ADAL" clId="{6A4F2862-428E-DD47-81F1-C758742C895A}" dt="2023-08-24T07:39:45.683" v="1637"/>
        <pc:sldMkLst>
          <pc:docMk/>
          <pc:sldMk cId="3215001002" sldId="409"/>
        </pc:sldMkLst>
        <pc:spChg chg="mod">
          <ac:chgData name="Long Tran" userId="e540d250-70c7-4be3-b4a2-b5ecbc3dd049" providerId="ADAL" clId="{6A4F2862-428E-DD47-81F1-C758742C895A}" dt="2023-08-24T07:37:38.085" v="1626" actId="948"/>
          <ac:spMkLst>
            <pc:docMk/>
            <pc:sldMk cId="3215001002" sldId="409"/>
            <ac:spMk id="3" creationId="{33B2ED54-BBF7-4D2F-E146-38B0E79F1292}"/>
          </ac:spMkLst>
        </pc:spChg>
      </pc:sldChg>
      <pc:sldChg chg="addSp modSp mod modAnim">
        <pc:chgData name="Long Tran" userId="e540d250-70c7-4be3-b4a2-b5ecbc3dd049" providerId="ADAL" clId="{6A4F2862-428E-DD47-81F1-C758742C895A}" dt="2023-08-24T09:02:59.749" v="2177"/>
        <pc:sldMkLst>
          <pc:docMk/>
          <pc:sldMk cId="3103867326" sldId="411"/>
        </pc:sldMkLst>
        <pc:spChg chg="mod">
          <ac:chgData name="Long Tran" userId="e540d250-70c7-4be3-b4a2-b5ecbc3dd049" providerId="ADAL" clId="{6A4F2862-428E-DD47-81F1-C758742C895A}" dt="2023-08-24T08:59:08.208" v="2108" actId="948"/>
          <ac:spMkLst>
            <pc:docMk/>
            <pc:sldMk cId="3103867326" sldId="411"/>
            <ac:spMk id="3" creationId="{D356CDCB-89C8-5534-B3FB-FBC97A83FB94}"/>
          </ac:spMkLst>
        </pc:spChg>
        <pc:spChg chg="add mod">
          <ac:chgData name="Long Tran" userId="e540d250-70c7-4be3-b4a2-b5ecbc3dd049" providerId="ADAL" clId="{6A4F2862-428E-DD47-81F1-C758742C895A}" dt="2023-08-24T09:00:40.943" v="2150" actId="20577"/>
          <ac:spMkLst>
            <pc:docMk/>
            <pc:sldMk cId="3103867326" sldId="411"/>
            <ac:spMk id="4" creationId="{09D293A1-97D5-2C79-740B-198FE60D5D9E}"/>
          </ac:spMkLst>
        </pc:spChg>
        <pc:spChg chg="add mod">
          <ac:chgData name="Long Tran" userId="e540d250-70c7-4be3-b4a2-b5ecbc3dd049" providerId="ADAL" clId="{6A4F2862-428E-DD47-81F1-C758742C895A}" dt="2023-08-24T09:02:08.630" v="2172" actId="14100"/>
          <ac:spMkLst>
            <pc:docMk/>
            <pc:sldMk cId="3103867326" sldId="411"/>
            <ac:spMk id="5" creationId="{31656FD7-921A-3345-41ED-6AF43B5E35A1}"/>
          </ac:spMkLst>
        </pc:spChg>
      </pc:sldChg>
      <pc:sldChg chg="addSp delSp modSp mod modAnim">
        <pc:chgData name="Long Tran" userId="e540d250-70c7-4be3-b4a2-b5ecbc3dd049" providerId="ADAL" clId="{6A4F2862-428E-DD47-81F1-C758742C895A}" dt="2023-08-24T08:14:45.691" v="1814" actId="948"/>
        <pc:sldMkLst>
          <pc:docMk/>
          <pc:sldMk cId="682684908" sldId="413"/>
        </pc:sldMkLst>
        <pc:spChg chg="mod">
          <ac:chgData name="Long Tran" userId="e540d250-70c7-4be3-b4a2-b5ecbc3dd049" providerId="ADAL" clId="{6A4F2862-428E-DD47-81F1-C758742C895A}" dt="2023-08-24T08:14:45.691" v="1814" actId="948"/>
          <ac:spMkLst>
            <pc:docMk/>
            <pc:sldMk cId="682684908" sldId="413"/>
            <ac:spMk id="3" creationId="{D356CDCB-89C8-5534-B3FB-FBC97A83FB94}"/>
          </ac:spMkLst>
        </pc:spChg>
        <pc:spChg chg="add del mod">
          <ac:chgData name="Long Tran" userId="e540d250-70c7-4be3-b4a2-b5ecbc3dd049" providerId="ADAL" clId="{6A4F2862-428E-DD47-81F1-C758742C895A}" dt="2023-08-12T14:59:53.476" v="670" actId="21"/>
          <ac:spMkLst>
            <pc:docMk/>
            <pc:sldMk cId="682684908" sldId="413"/>
            <ac:spMk id="4" creationId="{CB877F7C-9DE1-0A96-19A5-556C4046E460}"/>
          </ac:spMkLst>
        </pc:spChg>
      </pc:sldChg>
      <pc:sldChg chg="modSp">
        <pc:chgData name="Long Tran" userId="e540d250-70c7-4be3-b4a2-b5ecbc3dd049" providerId="ADAL" clId="{6A4F2862-428E-DD47-81F1-C758742C895A}" dt="2023-08-24T07:31:24.847" v="1609" actId="20577"/>
        <pc:sldMkLst>
          <pc:docMk/>
          <pc:sldMk cId="92606345" sldId="415"/>
        </pc:sldMkLst>
        <pc:spChg chg="mod">
          <ac:chgData name="Long Tran" userId="e540d250-70c7-4be3-b4a2-b5ecbc3dd049" providerId="ADAL" clId="{6A4F2862-428E-DD47-81F1-C758742C895A}" dt="2023-08-24T07:31:24.847" v="1609" actId="20577"/>
          <ac:spMkLst>
            <pc:docMk/>
            <pc:sldMk cId="92606345" sldId="415"/>
            <ac:spMk id="3" creationId="{CD4514C2-A482-FD9D-8241-D10302766456}"/>
          </ac:spMkLst>
        </pc:spChg>
      </pc:sldChg>
      <pc:sldChg chg="modSp mod">
        <pc:chgData name="Long Tran" userId="e540d250-70c7-4be3-b4a2-b5ecbc3dd049" providerId="ADAL" clId="{6A4F2862-428E-DD47-81F1-C758742C895A}" dt="2023-08-12T15:10:59.770" v="870" actId="20577"/>
        <pc:sldMkLst>
          <pc:docMk/>
          <pc:sldMk cId="962304185" sldId="416"/>
        </pc:sldMkLst>
        <pc:spChg chg="mod">
          <ac:chgData name="Long Tran" userId="e540d250-70c7-4be3-b4a2-b5ecbc3dd049" providerId="ADAL" clId="{6A4F2862-428E-DD47-81F1-C758742C895A}" dt="2023-08-12T15:10:59.770" v="870" actId="20577"/>
          <ac:spMkLst>
            <pc:docMk/>
            <pc:sldMk cId="962304185" sldId="416"/>
            <ac:spMk id="3" creationId="{E1462981-9DB5-7FFE-9EF8-9038D3371AB5}"/>
          </ac:spMkLst>
        </pc:spChg>
      </pc:sldChg>
      <pc:sldChg chg="addSp modSp mod modAnim">
        <pc:chgData name="Long Tran" userId="e540d250-70c7-4be3-b4a2-b5ecbc3dd049" providerId="ADAL" clId="{6A4F2862-428E-DD47-81F1-C758742C895A}" dt="2023-08-24T07:47:42.854" v="1752"/>
        <pc:sldMkLst>
          <pc:docMk/>
          <pc:sldMk cId="2231196136" sldId="420"/>
        </pc:sldMkLst>
        <pc:spChg chg="mod">
          <ac:chgData name="Long Tran" userId="e540d250-70c7-4be3-b4a2-b5ecbc3dd049" providerId="ADAL" clId="{6A4F2862-428E-DD47-81F1-C758742C895A}" dt="2023-08-24T07:39:31.789" v="1636" actId="948"/>
          <ac:spMkLst>
            <pc:docMk/>
            <pc:sldMk cId="2231196136" sldId="420"/>
            <ac:spMk id="3" creationId="{33B2ED54-BBF7-4D2F-E146-38B0E79F1292}"/>
          </ac:spMkLst>
        </pc:spChg>
        <pc:spChg chg="add mod">
          <ac:chgData name="Long Tran" userId="e540d250-70c7-4be3-b4a2-b5ecbc3dd049" providerId="ADAL" clId="{6A4F2862-428E-DD47-81F1-C758742C895A}" dt="2023-08-24T07:43:59.747" v="1711" actId="13822"/>
          <ac:spMkLst>
            <pc:docMk/>
            <pc:sldMk cId="2231196136" sldId="420"/>
            <ac:spMk id="4" creationId="{C4C7AC6C-8758-BCE7-A7CC-C8C4CE741FAB}"/>
          </ac:spMkLst>
        </pc:spChg>
        <pc:spChg chg="add mod">
          <ac:chgData name="Long Tran" userId="e540d250-70c7-4be3-b4a2-b5ecbc3dd049" providerId="ADAL" clId="{6A4F2862-428E-DD47-81F1-C758742C895A}" dt="2023-08-24T07:41:07.319" v="1643" actId="1076"/>
          <ac:spMkLst>
            <pc:docMk/>
            <pc:sldMk cId="2231196136" sldId="420"/>
            <ac:spMk id="5" creationId="{5CB985F4-9751-901D-6E7E-4408FFDB5371}"/>
          </ac:spMkLst>
        </pc:spChg>
      </pc:sldChg>
      <pc:sldChg chg="addSp modSp mod modAnim">
        <pc:chgData name="Long Tran" userId="e540d250-70c7-4be3-b4a2-b5ecbc3dd049" providerId="ADAL" clId="{6A4F2862-428E-DD47-81F1-C758742C895A}" dt="2023-08-24T08:13:14.403" v="1803"/>
        <pc:sldMkLst>
          <pc:docMk/>
          <pc:sldMk cId="1105490567" sldId="421"/>
        </pc:sldMkLst>
        <pc:spChg chg="mod">
          <ac:chgData name="Long Tran" userId="e540d250-70c7-4be3-b4a2-b5ecbc3dd049" providerId="ADAL" clId="{6A4F2862-428E-DD47-81F1-C758742C895A}" dt="2023-08-24T08:12:17.177" v="1794" actId="948"/>
          <ac:spMkLst>
            <pc:docMk/>
            <pc:sldMk cId="1105490567" sldId="421"/>
            <ac:spMk id="3" creationId="{D356CDCB-89C8-5534-B3FB-FBC97A83FB94}"/>
          </ac:spMkLst>
        </pc:spChg>
        <pc:spChg chg="add mod">
          <ac:chgData name="Long Tran" userId="e540d250-70c7-4be3-b4a2-b5ecbc3dd049" providerId="ADAL" clId="{6A4F2862-428E-DD47-81F1-C758742C895A}" dt="2023-08-24T08:10:53.044" v="1785" actId="1076"/>
          <ac:spMkLst>
            <pc:docMk/>
            <pc:sldMk cId="1105490567" sldId="421"/>
            <ac:spMk id="4" creationId="{7A33F9C0-D236-C3F6-3A2F-FAE6E04A66D9}"/>
          </ac:spMkLst>
        </pc:spChg>
      </pc:sldChg>
      <pc:sldChg chg="addSp modSp mod modAnim">
        <pc:chgData name="Long Tran" userId="e540d250-70c7-4be3-b4a2-b5ecbc3dd049" providerId="ADAL" clId="{6A4F2862-428E-DD47-81F1-C758742C895A}" dt="2023-08-24T08:16:01.833" v="1825"/>
        <pc:sldMkLst>
          <pc:docMk/>
          <pc:sldMk cId="3450282500" sldId="422"/>
        </pc:sldMkLst>
        <pc:spChg chg="mod">
          <ac:chgData name="Long Tran" userId="e540d250-70c7-4be3-b4a2-b5ecbc3dd049" providerId="ADAL" clId="{6A4F2862-428E-DD47-81F1-C758742C895A}" dt="2023-08-24T08:15:46.553" v="1823" actId="948"/>
          <ac:spMkLst>
            <pc:docMk/>
            <pc:sldMk cId="3450282500" sldId="422"/>
            <ac:spMk id="3" creationId="{D356CDCB-89C8-5534-B3FB-FBC97A83FB94}"/>
          </ac:spMkLst>
        </pc:spChg>
        <pc:spChg chg="add mod">
          <ac:chgData name="Long Tran" userId="e540d250-70c7-4be3-b4a2-b5ecbc3dd049" providerId="ADAL" clId="{6A4F2862-428E-DD47-81F1-C758742C895A}" dt="2023-08-12T15:11:30.501" v="874" actId="14100"/>
          <ac:spMkLst>
            <pc:docMk/>
            <pc:sldMk cId="3450282500" sldId="422"/>
            <ac:spMk id="4" creationId="{28338B45-6DC7-E25A-8A7A-5B3B841935B6}"/>
          </ac:spMkLst>
        </pc:spChg>
      </pc:sldChg>
      <pc:sldChg chg="addSp delSp modSp new mod">
        <pc:chgData name="Long Tran" userId="e540d250-70c7-4be3-b4a2-b5ecbc3dd049" providerId="ADAL" clId="{6A4F2862-428E-DD47-81F1-C758742C895A}" dt="2023-08-12T14:38:27.471" v="356" actId="1076"/>
        <pc:sldMkLst>
          <pc:docMk/>
          <pc:sldMk cId="2298052719" sldId="423"/>
        </pc:sldMkLst>
        <pc:spChg chg="mod">
          <ac:chgData name="Long Tran" userId="e540d250-70c7-4be3-b4a2-b5ecbc3dd049" providerId="ADAL" clId="{6A4F2862-428E-DD47-81F1-C758742C895A}" dt="2023-08-12T13:32:42.206" v="53" actId="20577"/>
          <ac:spMkLst>
            <pc:docMk/>
            <pc:sldMk cId="2298052719" sldId="423"/>
            <ac:spMk id="2" creationId="{69527E5B-8EF3-73BC-04D3-51E0F20120C7}"/>
          </ac:spMkLst>
        </pc:spChg>
        <pc:spChg chg="mod">
          <ac:chgData name="Long Tran" userId="e540d250-70c7-4be3-b4a2-b5ecbc3dd049" providerId="ADAL" clId="{6A4F2862-428E-DD47-81F1-C758742C895A}" dt="2023-08-12T14:35:17.079" v="255" actId="20577"/>
          <ac:spMkLst>
            <pc:docMk/>
            <pc:sldMk cId="2298052719" sldId="423"/>
            <ac:spMk id="3" creationId="{E0A9F680-5CAE-DDD3-1E23-0D06F9C69B6E}"/>
          </ac:spMkLst>
        </pc:spChg>
        <pc:spChg chg="mod">
          <ac:chgData name="Long Tran" userId="e540d250-70c7-4be3-b4a2-b5ecbc3dd049" providerId="ADAL" clId="{6A4F2862-428E-DD47-81F1-C758742C895A}" dt="2023-08-12T14:38:03.894" v="354" actId="1076"/>
          <ac:spMkLst>
            <pc:docMk/>
            <pc:sldMk cId="2298052719" sldId="423"/>
            <ac:spMk id="6" creationId="{D05396F5-2121-7DE2-0510-3710CAD029F8}"/>
          </ac:spMkLst>
        </pc:spChg>
        <pc:spChg chg="mod">
          <ac:chgData name="Long Tran" userId="e540d250-70c7-4be3-b4a2-b5ecbc3dd049" providerId="ADAL" clId="{6A4F2862-428E-DD47-81F1-C758742C895A}" dt="2023-08-12T14:37:46.559" v="350"/>
          <ac:spMkLst>
            <pc:docMk/>
            <pc:sldMk cId="2298052719" sldId="423"/>
            <ac:spMk id="7" creationId="{E71AEF47-8C7B-6377-1C14-9A04018E1D36}"/>
          </ac:spMkLst>
        </pc:spChg>
        <pc:spChg chg="del mod">
          <ac:chgData name="Long Tran" userId="e540d250-70c7-4be3-b4a2-b5ecbc3dd049" providerId="ADAL" clId="{6A4F2862-428E-DD47-81F1-C758742C895A}" dt="2023-08-12T14:37:58.176" v="353" actId="478"/>
          <ac:spMkLst>
            <pc:docMk/>
            <pc:sldMk cId="2298052719" sldId="423"/>
            <ac:spMk id="12" creationId="{4A23F588-37CD-B654-15A5-F268971C4FF5}"/>
          </ac:spMkLst>
        </pc:spChg>
        <pc:spChg chg="del mod">
          <ac:chgData name="Long Tran" userId="e540d250-70c7-4be3-b4a2-b5ecbc3dd049" providerId="ADAL" clId="{6A4F2862-428E-DD47-81F1-C758742C895A}" dt="2023-08-12T14:36:56.250" v="341" actId="478"/>
          <ac:spMkLst>
            <pc:docMk/>
            <pc:sldMk cId="2298052719" sldId="423"/>
            <ac:spMk id="13" creationId="{C0D15DE8-1EFD-B9D6-35D4-3FEC934B59F4}"/>
          </ac:spMkLst>
        </pc:spChg>
        <pc:spChg chg="mod">
          <ac:chgData name="Long Tran" userId="e540d250-70c7-4be3-b4a2-b5ecbc3dd049" providerId="ADAL" clId="{6A4F2862-428E-DD47-81F1-C758742C895A}" dt="2023-08-12T14:37:46.559" v="350"/>
          <ac:spMkLst>
            <pc:docMk/>
            <pc:sldMk cId="2298052719" sldId="423"/>
            <ac:spMk id="14" creationId="{B6F6F5BE-8200-0169-967B-B28885227B9B}"/>
          </ac:spMkLst>
        </pc:spChg>
        <pc:spChg chg="mod">
          <ac:chgData name="Long Tran" userId="e540d250-70c7-4be3-b4a2-b5ecbc3dd049" providerId="ADAL" clId="{6A4F2862-428E-DD47-81F1-C758742C895A}" dt="2023-08-12T14:37:46.559" v="350"/>
          <ac:spMkLst>
            <pc:docMk/>
            <pc:sldMk cId="2298052719" sldId="423"/>
            <ac:spMk id="16" creationId="{50F49E03-7383-D0B4-9DAD-39D4F380605B}"/>
          </ac:spMkLst>
        </pc:spChg>
        <pc:spChg chg="add mod">
          <ac:chgData name="Long Tran" userId="e540d250-70c7-4be3-b4a2-b5ecbc3dd049" providerId="ADAL" clId="{6A4F2862-428E-DD47-81F1-C758742C895A}" dt="2023-08-12T14:38:23.926" v="355" actId="164"/>
          <ac:spMkLst>
            <pc:docMk/>
            <pc:sldMk cId="2298052719" sldId="423"/>
            <ac:spMk id="20" creationId="{D679A1D7-DF1E-FB68-1A91-A7F1C2DE0481}"/>
          </ac:spMkLst>
        </pc:spChg>
        <pc:spChg chg="add mod">
          <ac:chgData name="Long Tran" userId="e540d250-70c7-4be3-b4a2-b5ecbc3dd049" providerId="ADAL" clId="{6A4F2862-428E-DD47-81F1-C758742C895A}" dt="2023-08-12T14:38:23.926" v="355" actId="164"/>
          <ac:spMkLst>
            <pc:docMk/>
            <pc:sldMk cId="2298052719" sldId="423"/>
            <ac:spMk id="22" creationId="{09B33DE7-D345-7521-C505-33E657EC7D4E}"/>
          </ac:spMkLst>
        </pc:spChg>
        <pc:spChg chg="add mod">
          <ac:chgData name="Long Tran" userId="e540d250-70c7-4be3-b4a2-b5ecbc3dd049" providerId="ADAL" clId="{6A4F2862-428E-DD47-81F1-C758742C895A}" dt="2023-08-12T14:38:23.926" v="355" actId="164"/>
          <ac:spMkLst>
            <pc:docMk/>
            <pc:sldMk cId="2298052719" sldId="423"/>
            <ac:spMk id="24" creationId="{9222EC45-6FBF-0DBA-6EE4-536C472E07A3}"/>
          </ac:spMkLst>
        </pc:spChg>
        <pc:spChg chg="add mod">
          <ac:chgData name="Long Tran" userId="e540d250-70c7-4be3-b4a2-b5ecbc3dd049" providerId="ADAL" clId="{6A4F2862-428E-DD47-81F1-C758742C895A}" dt="2023-08-12T14:38:23.926" v="355" actId="164"/>
          <ac:spMkLst>
            <pc:docMk/>
            <pc:sldMk cId="2298052719" sldId="423"/>
            <ac:spMk id="26" creationId="{6BCD87B0-ED96-E04E-9985-E15AC6E09DE7}"/>
          </ac:spMkLst>
        </pc:spChg>
        <pc:spChg chg="add mod">
          <ac:chgData name="Long Tran" userId="e540d250-70c7-4be3-b4a2-b5ecbc3dd049" providerId="ADAL" clId="{6A4F2862-428E-DD47-81F1-C758742C895A}" dt="2023-08-12T14:38:23.926" v="355" actId="164"/>
          <ac:spMkLst>
            <pc:docMk/>
            <pc:sldMk cId="2298052719" sldId="423"/>
            <ac:spMk id="28" creationId="{CAE90E38-9E28-626D-CBCB-2453CA432E8B}"/>
          </ac:spMkLst>
        </pc:spChg>
        <pc:spChg chg="add mod">
          <ac:chgData name="Long Tran" userId="e540d250-70c7-4be3-b4a2-b5ecbc3dd049" providerId="ADAL" clId="{6A4F2862-428E-DD47-81F1-C758742C895A}" dt="2023-08-12T14:38:23.926" v="355" actId="164"/>
          <ac:spMkLst>
            <pc:docMk/>
            <pc:sldMk cId="2298052719" sldId="423"/>
            <ac:spMk id="30" creationId="{10701B5F-7598-3E0D-6725-B908E75BECA7}"/>
          </ac:spMkLst>
        </pc:spChg>
        <pc:grpChg chg="add mod">
          <ac:chgData name="Long Tran" userId="e540d250-70c7-4be3-b4a2-b5ecbc3dd049" providerId="ADAL" clId="{6A4F2862-428E-DD47-81F1-C758742C895A}" dt="2023-08-12T14:38:23.926" v="355" actId="164"/>
          <ac:grpSpMkLst>
            <pc:docMk/>
            <pc:sldMk cId="2298052719" sldId="423"/>
            <ac:grpSpMk id="4" creationId="{FA9B6530-7401-805E-FBAB-67AEFE17BF6D}"/>
          </ac:grpSpMkLst>
        </pc:grpChg>
        <pc:grpChg chg="mod">
          <ac:chgData name="Long Tran" userId="e540d250-70c7-4be3-b4a2-b5ecbc3dd049" providerId="ADAL" clId="{6A4F2862-428E-DD47-81F1-C758742C895A}" dt="2023-08-12T14:37:46.559" v="350"/>
          <ac:grpSpMkLst>
            <pc:docMk/>
            <pc:sldMk cId="2298052719" sldId="423"/>
            <ac:grpSpMk id="5" creationId="{790E50A1-FE23-A494-81A5-247CEFFE2089}"/>
          </ac:grpSpMkLst>
        </pc:grpChg>
        <pc:grpChg chg="mod">
          <ac:chgData name="Long Tran" userId="e540d250-70c7-4be3-b4a2-b5ecbc3dd049" providerId="ADAL" clId="{6A4F2862-428E-DD47-81F1-C758742C895A}" dt="2023-08-12T14:37:46.559" v="350"/>
          <ac:grpSpMkLst>
            <pc:docMk/>
            <pc:sldMk cId="2298052719" sldId="423"/>
            <ac:grpSpMk id="8" creationId="{7B95F8DC-BDF7-7556-D715-49DD2BF6BCA7}"/>
          </ac:grpSpMkLst>
        </pc:grpChg>
        <pc:grpChg chg="mod">
          <ac:chgData name="Long Tran" userId="e540d250-70c7-4be3-b4a2-b5ecbc3dd049" providerId="ADAL" clId="{6A4F2862-428E-DD47-81F1-C758742C895A}" dt="2023-08-12T14:37:46.559" v="350"/>
          <ac:grpSpMkLst>
            <pc:docMk/>
            <pc:sldMk cId="2298052719" sldId="423"/>
            <ac:grpSpMk id="11" creationId="{557F7BDB-908A-2DB3-14CD-464CCB9CBD82}"/>
          </ac:grpSpMkLst>
        </pc:grpChg>
        <pc:grpChg chg="mod">
          <ac:chgData name="Long Tran" userId="e540d250-70c7-4be3-b4a2-b5ecbc3dd049" providerId="ADAL" clId="{6A4F2862-428E-DD47-81F1-C758742C895A}" dt="2023-08-12T14:37:46.559" v="350"/>
          <ac:grpSpMkLst>
            <pc:docMk/>
            <pc:sldMk cId="2298052719" sldId="423"/>
            <ac:grpSpMk id="15" creationId="{8FE60EF2-FB11-2A67-5E17-680467DF9006}"/>
          </ac:grpSpMkLst>
        </pc:grpChg>
        <pc:grpChg chg="add mod">
          <ac:chgData name="Long Tran" userId="e540d250-70c7-4be3-b4a2-b5ecbc3dd049" providerId="ADAL" clId="{6A4F2862-428E-DD47-81F1-C758742C895A}" dt="2023-08-12T14:38:27.471" v="356" actId="1076"/>
          <ac:grpSpMkLst>
            <pc:docMk/>
            <pc:sldMk cId="2298052719" sldId="423"/>
            <ac:grpSpMk id="32" creationId="{2C7B4528-16D5-09FF-6ABD-0FAD793026CB}"/>
          </ac:grpSpMkLst>
        </pc:grpChg>
        <pc:cxnChg chg="del mod">
          <ac:chgData name="Long Tran" userId="e540d250-70c7-4be3-b4a2-b5ecbc3dd049" providerId="ADAL" clId="{6A4F2862-428E-DD47-81F1-C758742C895A}" dt="2023-08-12T14:36:56.250" v="341" actId="478"/>
          <ac:cxnSpMkLst>
            <pc:docMk/>
            <pc:sldMk cId="2298052719" sldId="423"/>
            <ac:cxnSpMk id="9" creationId="{E434074E-8B9A-64E6-541E-F784EA2900B8}"/>
          </ac:cxnSpMkLst>
        </pc:cxnChg>
        <pc:cxnChg chg="mod">
          <ac:chgData name="Long Tran" userId="e540d250-70c7-4be3-b4a2-b5ecbc3dd049" providerId="ADAL" clId="{6A4F2862-428E-DD47-81F1-C758742C895A}" dt="2023-08-12T14:37:46.559" v="350"/>
          <ac:cxnSpMkLst>
            <pc:docMk/>
            <pc:sldMk cId="2298052719" sldId="423"/>
            <ac:cxnSpMk id="10" creationId="{857AC5E0-475C-5C14-8A07-40A922D0CEAC}"/>
          </ac:cxnSpMkLst>
        </pc:cxnChg>
        <pc:cxnChg chg="mod">
          <ac:chgData name="Long Tran" userId="e540d250-70c7-4be3-b4a2-b5ecbc3dd049" providerId="ADAL" clId="{6A4F2862-428E-DD47-81F1-C758742C895A}" dt="2023-08-12T14:37:46.559" v="350"/>
          <ac:cxnSpMkLst>
            <pc:docMk/>
            <pc:sldMk cId="2298052719" sldId="423"/>
            <ac:cxnSpMk id="17" creationId="{8497E050-26B1-A90C-FFB2-5A967FC36356}"/>
          </ac:cxnSpMkLst>
        </pc:cxnChg>
        <pc:cxnChg chg="mod">
          <ac:chgData name="Long Tran" userId="e540d250-70c7-4be3-b4a2-b5ecbc3dd049" providerId="ADAL" clId="{6A4F2862-428E-DD47-81F1-C758742C895A}" dt="2023-08-12T14:37:46.559" v="350"/>
          <ac:cxnSpMkLst>
            <pc:docMk/>
            <pc:sldMk cId="2298052719" sldId="423"/>
            <ac:cxnSpMk id="18" creationId="{6F097266-9C9B-3DAD-E86B-B32287429272}"/>
          </ac:cxnSpMkLst>
        </pc:cxnChg>
        <pc:cxnChg chg="add mod">
          <ac:chgData name="Long Tran" userId="e540d250-70c7-4be3-b4a2-b5ecbc3dd049" providerId="ADAL" clId="{6A4F2862-428E-DD47-81F1-C758742C895A}" dt="2023-08-12T14:38:23.926" v="355" actId="164"/>
          <ac:cxnSpMkLst>
            <pc:docMk/>
            <pc:sldMk cId="2298052719" sldId="423"/>
            <ac:cxnSpMk id="21" creationId="{5B09C0A7-388D-77FD-A73C-FFF95E116E9C}"/>
          </ac:cxnSpMkLst>
        </pc:cxnChg>
        <pc:cxnChg chg="add mod">
          <ac:chgData name="Long Tran" userId="e540d250-70c7-4be3-b4a2-b5ecbc3dd049" providerId="ADAL" clId="{6A4F2862-428E-DD47-81F1-C758742C895A}" dt="2023-08-12T14:38:23.926" v="355" actId="164"/>
          <ac:cxnSpMkLst>
            <pc:docMk/>
            <pc:sldMk cId="2298052719" sldId="423"/>
            <ac:cxnSpMk id="23" creationId="{69BF9B6C-6D95-C672-FA17-CEB67C07F9E5}"/>
          </ac:cxnSpMkLst>
        </pc:cxnChg>
        <pc:cxnChg chg="add mod">
          <ac:chgData name="Long Tran" userId="e540d250-70c7-4be3-b4a2-b5ecbc3dd049" providerId="ADAL" clId="{6A4F2862-428E-DD47-81F1-C758742C895A}" dt="2023-08-12T14:38:23.926" v="355" actId="164"/>
          <ac:cxnSpMkLst>
            <pc:docMk/>
            <pc:sldMk cId="2298052719" sldId="423"/>
            <ac:cxnSpMk id="25" creationId="{CB04E3B3-3D61-965A-183F-5FC436E83796}"/>
          </ac:cxnSpMkLst>
        </pc:cxnChg>
        <pc:cxnChg chg="add mod">
          <ac:chgData name="Long Tran" userId="e540d250-70c7-4be3-b4a2-b5ecbc3dd049" providerId="ADAL" clId="{6A4F2862-428E-DD47-81F1-C758742C895A}" dt="2023-08-12T14:38:23.926" v="355" actId="164"/>
          <ac:cxnSpMkLst>
            <pc:docMk/>
            <pc:sldMk cId="2298052719" sldId="423"/>
            <ac:cxnSpMk id="27" creationId="{76105E2C-509D-9ABB-D176-2E9FAFA9EF83}"/>
          </ac:cxnSpMkLst>
        </pc:cxnChg>
        <pc:cxnChg chg="add mod">
          <ac:chgData name="Long Tran" userId="e540d250-70c7-4be3-b4a2-b5ecbc3dd049" providerId="ADAL" clId="{6A4F2862-428E-DD47-81F1-C758742C895A}" dt="2023-08-12T14:38:23.926" v="355" actId="164"/>
          <ac:cxnSpMkLst>
            <pc:docMk/>
            <pc:sldMk cId="2298052719" sldId="423"/>
            <ac:cxnSpMk id="29" creationId="{9B93F5F9-5657-BBEA-5E41-E7D27898C408}"/>
          </ac:cxnSpMkLst>
        </pc:cxnChg>
        <pc:cxnChg chg="add mod">
          <ac:chgData name="Long Tran" userId="e540d250-70c7-4be3-b4a2-b5ecbc3dd049" providerId="ADAL" clId="{6A4F2862-428E-DD47-81F1-C758742C895A}" dt="2023-08-12T14:38:23.926" v="355" actId="164"/>
          <ac:cxnSpMkLst>
            <pc:docMk/>
            <pc:sldMk cId="2298052719" sldId="423"/>
            <ac:cxnSpMk id="31" creationId="{4F0EFDD9-15BE-1B62-82DD-C789EEE67F00}"/>
          </ac:cxnSpMkLst>
        </pc:cxnChg>
      </pc:sldChg>
      <pc:sldChg chg="modSp add mod">
        <pc:chgData name="Long Tran" userId="e540d250-70c7-4be3-b4a2-b5ecbc3dd049" providerId="ADAL" clId="{6A4F2862-428E-DD47-81F1-C758742C895A}" dt="2023-08-12T14:44:14.438" v="496" actId="207"/>
        <pc:sldMkLst>
          <pc:docMk/>
          <pc:sldMk cId="4273138217" sldId="424"/>
        </pc:sldMkLst>
        <pc:spChg chg="mod">
          <ac:chgData name="Long Tran" userId="e540d250-70c7-4be3-b4a2-b5ecbc3dd049" providerId="ADAL" clId="{6A4F2862-428E-DD47-81F1-C758742C895A}" dt="2023-08-12T14:38:59.164" v="389" actId="114"/>
          <ac:spMkLst>
            <pc:docMk/>
            <pc:sldMk cId="4273138217" sldId="424"/>
            <ac:spMk id="2" creationId="{46467B64-E1C4-97D3-C96D-6B483EFBE96B}"/>
          </ac:spMkLst>
        </pc:spChg>
        <pc:spChg chg="mod">
          <ac:chgData name="Long Tran" userId="e540d250-70c7-4be3-b4a2-b5ecbc3dd049" providerId="ADAL" clId="{6A4F2862-428E-DD47-81F1-C758742C895A}" dt="2023-08-12T14:44:14.438" v="496" actId="207"/>
          <ac:spMkLst>
            <pc:docMk/>
            <pc:sldMk cId="4273138217" sldId="424"/>
            <ac:spMk id="3" creationId="{33B2ED54-BBF7-4D2F-E146-38B0E79F1292}"/>
          </ac:spMkLst>
        </pc:spChg>
      </pc:sldChg>
      <pc:sldChg chg="modSp add mod">
        <pc:chgData name="Long Tran" userId="e540d250-70c7-4be3-b4a2-b5ecbc3dd049" providerId="ADAL" clId="{6A4F2862-428E-DD47-81F1-C758742C895A}" dt="2023-08-24T07:19:11.610" v="1353" actId="20577"/>
        <pc:sldMkLst>
          <pc:docMk/>
          <pc:sldMk cId="1314242408" sldId="425"/>
        </pc:sldMkLst>
        <pc:spChg chg="mod">
          <ac:chgData name="Long Tran" userId="e540d250-70c7-4be3-b4a2-b5ecbc3dd049" providerId="ADAL" clId="{6A4F2862-428E-DD47-81F1-C758742C895A}" dt="2023-08-24T07:19:11.610" v="1353" actId="20577"/>
          <ac:spMkLst>
            <pc:docMk/>
            <pc:sldMk cId="1314242408" sldId="425"/>
            <ac:spMk id="3" creationId="{33B2ED54-BBF7-4D2F-E146-38B0E79F1292}"/>
          </ac:spMkLst>
        </pc:spChg>
      </pc:sldChg>
      <pc:sldChg chg="modSp new mod">
        <pc:chgData name="Long Tran" userId="e540d250-70c7-4be3-b4a2-b5ecbc3dd049" providerId="ADAL" clId="{6A4F2862-428E-DD47-81F1-C758742C895A}" dt="2023-08-24T07:29:06.610" v="1582" actId="20577"/>
        <pc:sldMkLst>
          <pc:docMk/>
          <pc:sldMk cId="2344884985" sldId="426"/>
        </pc:sldMkLst>
        <pc:spChg chg="mod">
          <ac:chgData name="Long Tran" userId="e540d250-70c7-4be3-b4a2-b5ecbc3dd049" providerId="ADAL" clId="{6A4F2862-428E-DD47-81F1-C758742C895A}" dt="2023-08-24T07:22:06.384" v="1377" actId="20577"/>
          <ac:spMkLst>
            <pc:docMk/>
            <pc:sldMk cId="2344884985" sldId="426"/>
            <ac:spMk id="2" creationId="{14B4D11D-E113-87CC-0F33-6EDC155E211A}"/>
          </ac:spMkLst>
        </pc:spChg>
        <pc:spChg chg="mod">
          <ac:chgData name="Long Tran" userId="e540d250-70c7-4be3-b4a2-b5ecbc3dd049" providerId="ADAL" clId="{6A4F2862-428E-DD47-81F1-C758742C895A}" dt="2023-08-24T07:29:06.610" v="1582" actId="20577"/>
          <ac:spMkLst>
            <pc:docMk/>
            <pc:sldMk cId="2344884985" sldId="426"/>
            <ac:spMk id="3" creationId="{C7D53810-2955-8BFF-38F1-376F512F2D75}"/>
          </ac:spMkLst>
        </pc:spChg>
      </pc:sldChg>
      <pc:sldChg chg="modSp add mod modAnim">
        <pc:chgData name="Long Tran" userId="e540d250-70c7-4be3-b4a2-b5ecbc3dd049" providerId="ADAL" clId="{6A4F2862-428E-DD47-81F1-C758742C895A}" dt="2023-08-24T08:13:09.205" v="1802"/>
        <pc:sldMkLst>
          <pc:docMk/>
          <pc:sldMk cId="3273224312" sldId="427"/>
        </pc:sldMkLst>
        <pc:spChg chg="mod">
          <ac:chgData name="Long Tran" userId="e540d250-70c7-4be3-b4a2-b5ecbc3dd049" providerId="ADAL" clId="{6A4F2862-428E-DD47-81F1-C758742C895A}" dt="2023-08-24T08:12:56.690" v="1801" actId="948"/>
          <ac:spMkLst>
            <pc:docMk/>
            <pc:sldMk cId="3273224312" sldId="427"/>
            <ac:spMk id="3" creationId="{D356CDCB-89C8-5534-B3FB-FBC97A83FB94}"/>
          </ac:spMkLst>
        </pc:spChg>
        <pc:spChg chg="mod">
          <ac:chgData name="Long Tran" userId="e540d250-70c7-4be3-b4a2-b5ecbc3dd049" providerId="ADAL" clId="{6A4F2862-428E-DD47-81F1-C758742C895A}" dt="2023-08-24T08:10:36.935" v="1783" actId="1076"/>
          <ac:spMkLst>
            <pc:docMk/>
            <pc:sldMk cId="3273224312" sldId="427"/>
            <ac:spMk id="4" creationId="{7A33F9C0-D236-C3F6-3A2F-FAE6E04A66D9}"/>
          </ac:spMkLst>
        </pc:spChg>
      </pc:sldChg>
      <pc:sldChg chg="modSp add mod">
        <pc:chgData name="Long Tran" userId="e540d250-70c7-4be3-b4a2-b5ecbc3dd049" providerId="ADAL" clId="{6A4F2862-428E-DD47-81F1-C758742C895A}" dt="2023-08-24T08:29:57.319" v="2038" actId="20577"/>
        <pc:sldMkLst>
          <pc:docMk/>
          <pc:sldMk cId="2979420335" sldId="428"/>
        </pc:sldMkLst>
        <pc:spChg chg="mod">
          <ac:chgData name="Long Tran" userId="e540d250-70c7-4be3-b4a2-b5ecbc3dd049" providerId="ADAL" clId="{6A4F2862-428E-DD47-81F1-C758742C895A}" dt="2023-08-24T08:29:57.319" v="2038" actId="20577"/>
          <ac:spMkLst>
            <pc:docMk/>
            <pc:sldMk cId="2979420335" sldId="428"/>
            <ac:spMk id="3" creationId="{E1462981-9DB5-7FFE-9EF8-9038D3371AB5}"/>
          </ac:spMkLst>
        </pc:spChg>
      </pc:sldChg>
      <pc:sldChg chg="modSp add mod ord">
        <pc:chgData name="Long Tran" userId="e540d250-70c7-4be3-b4a2-b5ecbc3dd049" providerId="ADAL" clId="{6A4F2862-428E-DD47-81F1-C758742C895A}" dt="2023-08-24T08:43:53.469" v="2101" actId="20577"/>
        <pc:sldMkLst>
          <pc:docMk/>
          <pc:sldMk cId="3879966220" sldId="429"/>
        </pc:sldMkLst>
        <pc:spChg chg="mod">
          <ac:chgData name="Long Tran" userId="e540d250-70c7-4be3-b4a2-b5ecbc3dd049" providerId="ADAL" clId="{6A4F2862-428E-DD47-81F1-C758742C895A}" dt="2023-08-24T08:43:53.469" v="2101" actId="20577"/>
          <ac:spMkLst>
            <pc:docMk/>
            <pc:sldMk cId="3879966220" sldId="429"/>
            <ac:spMk id="3" creationId="{E1462981-9DB5-7FFE-9EF8-9038D3371AB5}"/>
          </ac:spMkLst>
        </pc:spChg>
      </pc:sldChg>
    </pc:docChg>
  </pc:docChgLst>
  <pc:docChgLst>
    <pc:chgData name="Long Tran" userId="e540d250-70c7-4be3-b4a2-b5ecbc3dd049" providerId="ADAL" clId="{4C3956F2-8487-B843-A80C-8E895A21445C}"/>
    <pc:docChg chg="undo custSel addSld delSld modSld sldOrd modSection">
      <pc:chgData name="Long Tran" userId="e540d250-70c7-4be3-b4a2-b5ecbc3dd049" providerId="ADAL" clId="{4C3956F2-8487-B843-A80C-8E895A21445C}" dt="2023-09-22T00:46:52.145" v="4497" actId="20577"/>
      <pc:docMkLst>
        <pc:docMk/>
      </pc:docMkLst>
      <pc:sldChg chg="modSp mod modAnim">
        <pc:chgData name="Long Tran" userId="e540d250-70c7-4be3-b4a2-b5ecbc3dd049" providerId="ADAL" clId="{4C3956F2-8487-B843-A80C-8E895A21445C}" dt="2023-09-15T07:25:08.053" v="146"/>
        <pc:sldMkLst>
          <pc:docMk/>
          <pc:sldMk cId="243736591" sldId="348"/>
        </pc:sldMkLst>
        <pc:spChg chg="mod">
          <ac:chgData name="Long Tran" userId="e540d250-70c7-4be3-b4a2-b5ecbc3dd049" providerId="ADAL" clId="{4C3956F2-8487-B843-A80C-8E895A21445C}" dt="2023-09-15T07:25:00.587" v="145" actId="20577"/>
          <ac:spMkLst>
            <pc:docMk/>
            <pc:sldMk cId="243736591" sldId="348"/>
            <ac:spMk id="3" creationId="{E36F73B6-3C4A-9C49-5436-AA77BCBFDA2C}"/>
          </ac:spMkLst>
        </pc:spChg>
      </pc:sldChg>
      <pc:sldChg chg="addSp delSp modSp modAnim">
        <pc:chgData name="Long Tran" userId="e540d250-70c7-4be3-b4a2-b5ecbc3dd049" providerId="ADAL" clId="{4C3956F2-8487-B843-A80C-8E895A21445C}" dt="2023-09-15T07:40:11.076" v="330"/>
        <pc:sldMkLst>
          <pc:docMk/>
          <pc:sldMk cId="2328640807" sldId="351"/>
        </pc:sldMkLst>
        <pc:spChg chg="mod topLvl">
          <ac:chgData name="Long Tran" userId="e540d250-70c7-4be3-b4a2-b5ecbc3dd049" providerId="ADAL" clId="{4C3956F2-8487-B843-A80C-8E895A21445C}" dt="2023-09-15T07:39:56.029" v="327" actId="164"/>
          <ac:spMkLst>
            <pc:docMk/>
            <pc:sldMk cId="2328640807" sldId="351"/>
            <ac:spMk id="4" creationId="{679C3191-2214-7032-329D-2E8308829112}"/>
          </ac:spMkLst>
        </pc:spChg>
        <pc:spChg chg="mod topLvl">
          <ac:chgData name="Long Tran" userId="e540d250-70c7-4be3-b4a2-b5ecbc3dd049" providerId="ADAL" clId="{4C3956F2-8487-B843-A80C-8E895A21445C}" dt="2023-09-15T07:40:05.247" v="328" actId="164"/>
          <ac:spMkLst>
            <pc:docMk/>
            <pc:sldMk cId="2328640807" sldId="351"/>
            <ac:spMk id="8" creationId="{2D5B97C5-50C9-94CC-5B86-D25E12A4BE7D}"/>
          </ac:spMkLst>
        </pc:spChg>
        <pc:spChg chg="mod topLvl">
          <ac:chgData name="Long Tran" userId="e540d250-70c7-4be3-b4a2-b5ecbc3dd049" providerId="ADAL" clId="{4C3956F2-8487-B843-A80C-8E895A21445C}" dt="2023-09-15T07:39:56.029" v="327" actId="164"/>
          <ac:spMkLst>
            <pc:docMk/>
            <pc:sldMk cId="2328640807" sldId="351"/>
            <ac:spMk id="9" creationId="{A9582680-8D0E-C41F-11C6-2EC8FD2FEFBC}"/>
          </ac:spMkLst>
        </pc:spChg>
        <pc:spChg chg="mod topLvl">
          <ac:chgData name="Long Tran" userId="e540d250-70c7-4be3-b4a2-b5ecbc3dd049" providerId="ADAL" clId="{4C3956F2-8487-B843-A80C-8E895A21445C}" dt="2023-09-15T07:40:05.247" v="328" actId="164"/>
          <ac:spMkLst>
            <pc:docMk/>
            <pc:sldMk cId="2328640807" sldId="351"/>
            <ac:spMk id="10" creationId="{947FED3A-7CF5-C126-AB3F-0AF234E22AE4}"/>
          </ac:spMkLst>
        </pc:spChg>
        <pc:grpChg chg="del mod topLvl">
          <ac:chgData name="Long Tran" userId="e540d250-70c7-4be3-b4a2-b5ecbc3dd049" providerId="ADAL" clId="{4C3956F2-8487-B843-A80C-8E895A21445C}" dt="2023-09-15T07:39:47.787" v="326" actId="165"/>
          <ac:grpSpMkLst>
            <pc:docMk/>
            <pc:sldMk cId="2328640807" sldId="351"/>
            <ac:grpSpMk id="5" creationId="{6AC2D3C9-234F-ADB8-6512-5721671FEA3B}"/>
          </ac:grpSpMkLst>
        </pc:grpChg>
        <pc:grpChg chg="del mod topLvl">
          <ac:chgData name="Long Tran" userId="e540d250-70c7-4be3-b4a2-b5ecbc3dd049" providerId="ADAL" clId="{4C3956F2-8487-B843-A80C-8E895A21445C}" dt="2023-09-15T07:39:41.925" v="325" actId="165"/>
          <ac:grpSpMkLst>
            <pc:docMk/>
            <pc:sldMk cId="2328640807" sldId="351"/>
            <ac:grpSpMk id="11" creationId="{ED2E75D7-96A9-35DC-EB66-86F8DAC2C90B}"/>
          </ac:grpSpMkLst>
        </pc:grpChg>
        <pc:grpChg chg="del">
          <ac:chgData name="Long Tran" userId="e540d250-70c7-4be3-b4a2-b5ecbc3dd049" providerId="ADAL" clId="{4C3956F2-8487-B843-A80C-8E895A21445C}" dt="2023-09-15T07:39:29.490" v="324" actId="165"/>
          <ac:grpSpMkLst>
            <pc:docMk/>
            <pc:sldMk cId="2328640807" sldId="351"/>
            <ac:grpSpMk id="12" creationId="{372C6F6E-7362-F148-2D7D-D87B38C010F9}"/>
          </ac:grpSpMkLst>
        </pc:grpChg>
        <pc:grpChg chg="add mod">
          <ac:chgData name="Long Tran" userId="e540d250-70c7-4be3-b4a2-b5ecbc3dd049" providerId="ADAL" clId="{4C3956F2-8487-B843-A80C-8E895A21445C}" dt="2023-09-15T07:39:56.029" v="327" actId="164"/>
          <ac:grpSpMkLst>
            <pc:docMk/>
            <pc:sldMk cId="2328640807" sldId="351"/>
            <ac:grpSpMk id="13" creationId="{4B975ECE-5E58-EB77-6119-35E62EAA3151}"/>
          </ac:grpSpMkLst>
        </pc:grpChg>
        <pc:grpChg chg="add mod">
          <ac:chgData name="Long Tran" userId="e540d250-70c7-4be3-b4a2-b5ecbc3dd049" providerId="ADAL" clId="{4C3956F2-8487-B843-A80C-8E895A21445C}" dt="2023-09-15T07:40:05.247" v="328" actId="164"/>
          <ac:grpSpMkLst>
            <pc:docMk/>
            <pc:sldMk cId="2328640807" sldId="351"/>
            <ac:grpSpMk id="14" creationId="{958E534E-0241-58B9-C62B-73101B0185B0}"/>
          </ac:grpSpMkLst>
        </pc:grpChg>
        <pc:picChg chg="mod topLvl">
          <ac:chgData name="Long Tran" userId="e540d250-70c7-4be3-b4a2-b5ecbc3dd049" providerId="ADAL" clId="{4C3956F2-8487-B843-A80C-8E895A21445C}" dt="2023-09-15T07:39:56.029" v="327" actId="164"/>
          <ac:picMkLst>
            <pc:docMk/>
            <pc:sldMk cId="2328640807" sldId="351"/>
            <ac:picMk id="6" creationId="{D0D7DCA0-5D95-354A-DA64-4D55D536BA54}"/>
          </ac:picMkLst>
        </pc:picChg>
        <pc:picChg chg="mod topLvl">
          <ac:chgData name="Long Tran" userId="e540d250-70c7-4be3-b4a2-b5ecbc3dd049" providerId="ADAL" clId="{4C3956F2-8487-B843-A80C-8E895A21445C}" dt="2023-09-15T07:40:05.247" v="328" actId="164"/>
          <ac:picMkLst>
            <pc:docMk/>
            <pc:sldMk cId="2328640807" sldId="351"/>
            <ac:picMk id="7" creationId="{0D66C64B-AF17-E02A-E668-8CDDF76CE059}"/>
          </ac:picMkLst>
        </pc:picChg>
      </pc:sldChg>
      <pc:sldChg chg="modSp mod modAnim">
        <pc:chgData name="Long Tran" userId="e540d250-70c7-4be3-b4a2-b5ecbc3dd049" providerId="ADAL" clId="{4C3956F2-8487-B843-A80C-8E895A21445C}" dt="2023-09-22T00:23:21.801" v="4453" actId="20577"/>
        <pc:sldMkLst>
          <pc:docMk/>
          <pc:sldMk cId="4167936282" sldId="373"/>
        </pc:sldMkLst>
        <pc:spChg chg="mod">
          <ac:chgData name="Long Tran" userId="e540d250-70c7-4be3-b4a2-b5ecbc3dd049" providerId="ADAL" clId="{4C3956F2-8487-B843-A80C-8E895A21445C}" dt="2023-09-22T00:23:21.801" v="4453" actId="20577"/>
          <ac:spMkLst>
            <pc:docMk/>
            <pc:sldMk cId="4167936282" sldId="373"/>
            <ac:spMk id="3" creationId="{A6BABFAB-EAA7-0E07-7877-62CD3E676CFA}"/>
          </ac:spMkLst>
        </pc:spChg>
      </pc:sldChg>
      <pc:sldChg chg="modAnim">
        <pc:chgData name="Long Tran" userId="e540d250-70c7-4be3-b4a2-b5ecbc3dd049" providerId="ADAL" clId="{4C3956F2-8487-B843-A80C-8E895A21445C}" dt="2023-09-15T07:36:01" v="318"/>
        <pc:sldMkLst>
          <pc:docMk/>
          <pc:sldMk cId="534385218" sldId="375"/>
        </pc:sldMkLst>
      </pc:sldChg>
      <pc:sldChg chg="modSp modAnim">
        <pc:chgData name="Long Tran" userId="e540d250-70c7-4be3-b4a2-b5ecbc3dd049" providerId="ADAL" clId="{4C3956F2-8487-B843-A80C-8E895A21445C}" dt="2023-09-15T07:37:55.416" v="323"/>
        <pc:sldMkLst>
          <pc:docMk/>
          <pc:sldMk cId="1973311356" sldId="376"/>
        </pc:sldMkLst>
        <pc:spChg chg="mod">
          <ac:chgData name="Long Tran" userId="e540d250-70c7-4be3-b4a2-b5ecbc3dd049" providerId="ADAL" clId="{4C3956F2-8487-B843-A80C-8E895A21445C}" dt="2023-09-15T07:36:32.151" v="319" actId="20577"/>
          <ac:spMkLst>
            <pc:docMk/>
            <pc:sldMk cId="1973311356" sldId="376"/>
            <ac:spMk id="3" creationId="{780E2712-B2AB-FB9F-D350-9F0F47CD489C}"/>
          </ac:spMkLst>
        </pc:spChg>
      </pc:sldChg>
      <pc:sldChg chg="modSp mod modAnim">
        <pc:chgData name="Long Tran" userId="e540d250-70c7-4be3-b4a2-b5ecbc3dd049" providerId="ADAL" clId="{4C3956F2-8487-B843-A80C-8E895A21445C}" dt="2023-09-22T00:08:54.024" v="4434" actId="20577"/>
        <pc:sldMkLst>
          <pc:docMk/>
          <pc:sldMk cId="1238401485" sldId="399"/>
        </pc:sldMkLst>
        <pc:spChg chg="mod">
          <ac:chgData name="Long Tran" userId="e540d250-70c7-4be3-b4a2-b5ecbc3dd049" providerId="ADAL" clId="{4C3956F2-8487-B843-A80C-8E895A21445C}" dt="2023-09-22T00:08:54.024" v="4434" actId="20577"/>
          <ac:spMkLst>
            <pc:docMk/>
            <pc:sldMk cId="1238401485" sldId="399"/>
            <ac:spMk id="3" creationId="{E36F73B6-3C4A-9C49-5436-AA77BCBFDA2C}"/>
          </ac:spMkLst>
        </pc:spChg>
      </pc:sldChg>
      <pc:sldChg chg="modSp modAnim">
        <pc:chgData name="Long Tran" userId="e540d250-70c7-4be3-b4a2-b5ecbc3dd049" providerId="ADAL" clId="{4C3956F2-8487-B843-A80C-8E895A21445C}" dt="2023-09-15T07:42:01.828" v="340"/>
        <pc:sldMkLst>
          <pc:docMk/>
          <pc:sldMk cId="1603371114" sldId="400"/>
        </pc:sldMkLst>
        <pc:spChg chg="mod">
          <ac:chgData name="Long Tran" userId="e540d250-70c7-4be3-b4a2-b5ecbc3dd049" providerId="ADAL" clId="{4C3956F2-8487-B843-A80C-8E895A21445C}" dt="2023-09-15T07:41:21.806" v="335" actId="207"/>
          <ac:spMkLst>
            <pc:docMk/>
            <pc:sldMk cId="1603371114" sldId="400"/>
            <ac:spMk id="3" creationId="{780E2712-B2AB-FB9F-D350-9F0F47CD489C}"/>
          </ac:spMkLst>
        </pc:spChg>
      </pc:sldChg>
      <pc:sldChg chg="modSp modAnim">
        <pc:chgData name="Long Tran" userId="e540d250-70c7-4be3-b4a2-b5ecbc3dd049" providerId="ADAL" clId="{4C3956F2-8487-B843-A80C-8E895A21445C}" dt="2023-09-15T07:56:59.018" v="386" actId="20577"/>
        <pc:sldMkLst>
          <pc:docMk/>
          <pc:sldMk cId="760011054" sldId="401"/>
        </pc:sldMkLst>
        <pc:spChg chg="mod">
          <ac:chgData name="Long Tran" userId="e540d250-70c7-4be3-b4a2-b5ecbc3dd049" providerId="ADAL" clId="{4C3956F2-8487-B843-A80C-8E895A21445C}" dt="2023-09-15T07:56:59.018" v="386" actId="20577"/>
          <ac:spMkLst>
            <pc:docMk/>
            <pc:sldMk cId="760011054" sldId="401"/>
            <ac:spMk id="3" creationId="{A6BABFAB-EAA7-0E07-7877-62CD3E676CFA}"/>
          </ac:spMkLst>
        </pc:spChg>
      </pc:sldChg>
      <pc:sldChg chg="modSp mod modAnim">
        <pc:chgData name="Long Tran" userId="e540d250-70c7-4be3-b4a2-b5ecbc3dd049" providerId="ADAL" clId="{4C3956F2-8487-B843-A80C-8E895A21445C}" dt="2023-09-15T07:56:44.529" v="383" actId="207"/>
        <pc:sldMkLst>
          <pc:docMk/>
          <pc:sldMk cId="3671994449" sldId="402"/>
        </pc:sldMkLst>
        <pc:spChg chg="mod">
          <ac:chgData name="Long Tran" userId="e540d250-70c7-4be3-b4a2-b5ecbc3dd049" providerId="ADAL" clId="{4C3956F2-8487-B843-A80C-8E895A21445C}" dt="2023-09-15T07:56:44.529" v="383" actId="207"/>
          <ac:spMkLst>
            <pc:docMk/>
            <pc:sldMk cId="3671994449" sldId="402"/>
            <ac:spMk id="3" creationId="{A6BABFAB-EAA7-0E07-7877-62CD3E676CFA}"/>
          </ac:spMkLst>
        </pc:spChg>
        <pc:spChg chg="mod">
          <ac:chgData name="Long Tran" userId="e540d250-70c7-4be3-b4a2-b5ecbc3dd049" providerId="ADAL" clId="{4C3956F2-8487-B843-A80C-8E895A21445C}" dt="2023-09-15T07:55:07.765" v="373" actId="1037"/>
          <ac:spMkLst>
            <pc:docMk/>
            <pc:sldMk cId="3671994449" sldId="402"/>
            <ac:spMk id="5" creationId="{58543F99-B0E8-4729-8460-157ABA89EB2D}"/>
          </ac:spMkLst>
        </pc:spChg>
        <pc:spChg chg="mod">
          <ac:chgData name="Long Tran" userId="e540d250-70c7-4be3-b4a2-b5ecbc3dd049" providerId="ADAL" clId="{4C3956F2-8487-B843-A80C-8E895A21445C}" dt="2023-09-15T07:55:07.765" v="373" actId="1037"/>
          <ac:spMkLst>
            <pc:docMk/>
            <pc:sldMk cId="3671994449" sldId="402"/>
            <ac:spMk id="6" creationId="{4B001328-3BC9-FB2A-68CB-C36876D0F99A}"/>
          </ac:spMkLst>
        </pc:spChg>
        <pc:picChg chg="mod">
          <ac:chgData name="Long Tran" userId="e540d250-70c7-4be3-b4a2-b5ecbc3dd049" providerId="ADAL" clId="{4C3956F2-8487-B843-A80C-8E895A21445C}" dt="2023-09-15T07:56:18.883" v="381" actId="14100"/>
          <ac:picMkLst>
            <pc:docMk/>
            <pc:sldMk cId="3671994449" sldId="402"/>
            <ac:picMk id="4" creationId="{6F047BC0-89C1-1C0C-C635-F7CEB2792574}"/>
          </ac:picMkLst>
        </pc:picChg>
      </pc:sldChg>
      <pc:sldChg chg="addSp delSp modSp mod modAnim">
        <pc:chgData name="Long Tran" userId="e540d250-70c7-4be3-b4a2-b5ecbc3dd049" providerId="ADAL" clId="{4C3956F2-8487-B843-A80C-8E895A21445C}" dt="2023-09-16T01:11:01.862" v="988" actId="478"/>
        <pc:sldMkLst>
          <pc:docMk/>
          <pc:sldMk cId="3466794240" sldId="403"/>
        </pc:sldMkLst>
        <pc:spChg chg="mod">
          <ac:chgData name="Long Tran" userId="e540d250-70c7-4be3-b4a2-b5ecbc3dd049" providerId="ADAL" clId="{4C3956F2-8487-B843-A80C-8E895A21445C}" dt="2023-09-15T07:57:40.991" v="404" actId="20577"/>
          <ac:spMkLst>
            <pc:docMk/>
            <pc:sldMk cId="3466794240" sldId="403"/>
            <ac:spMk id="3" creationId="{A6BABFAB-EAA7-0E07-7877-62CD3E676CFA}"/>
          </ac:spMkLst>
        </pc:spChg>
        <pc:picChg chg="add del mod">
          <ac:chgData name="Long Tran" userId="e540d250-70c7-4be3-b4a2-b5ecbc3dd049" providerId="ADAL" clId="{4C3956F2-8487-B843-A80C-8E895A21445C}" dt="2023-09-16T01:11:01.862" v="988" actId="478"/>
          <ac:picMkLst>
            <pc:docMk/>
            <pc:sldMk cId="3466794240" sldId="403"/>
            <ac:picMk id="4" creationId="{173AEC8F-970A-8B7B-7821-5FB538F7A0EA}"/>
          </ac:picMkLst>
        </pc:picChg>
      </pc:sldChg>
      <pc:sldChg chg="addSp modSp mod modAnim">
        <pc:chgData name="Long Tran" userId="e540d250-70c7-4be3-b4a2-b5ecbc3dd049" providerId="ADAL" clId="{4C3956F2-8487-B843-A80C-8E895A21445C}" dt="2023-09-15T08:06:29.992" v="429"/>
        <pc:sldMkLst>
          <pc:docMk/>
          <pc:sldMk cId="503212685" sldId="404"/>
        </pc:sldMkLst>
        <pc:spChg chg="mod">
          <ac:chgData name="Long Tran" userId="e540d250-70c7-4be3-b4a2-b5ecbc3dd049" providerId="ADAL" clId="{4C3956F2-8487-B843-A80C-8E895A21445C}" dt="2023-09-15T08:05:08.841" v="423" actId="20577"/>
          <ac:spMkLst>
            <pc:docMk/>
            <pc:sldMk cId="503212685" sldId="404"/>
            <ac:spMk id="3" creationId="{1A537937-03EA-EAAA-CBA5-65721E0C96B0}"/>
          </ac:spMkLst>
        </pc:spChg>
        <pc:spChg chg="mod">
          <ac:chgData name="Long Tran" userId="e540d250-70c7-4be3-b4a2-b5ecbc3dd049" providerId="ADAL" clId="{4C3956F2-8487-B843-A80C-8E895A21445C}" dt="2023-09-15T08:06:16.461" v="427"/>
          <ac:spMkLst>
            <pc:docMk/>
            <pc:sldMk cId="503212685" sldId="404"/>
            <ac:spMk id="6" creationId="{85C63634-C93C-CE94-2EC3-1FFB00C18763}"/>
          </ac:spMkLst>
        </pc:spChg>
        <pc:spChg chg="mod">
          <ac:chgData name="Long Tran" userId="e540d250-70c7-4be3-b4a2-b5ecbc3dd049" providerId="ADAL" clId="{4C3956F2-8487-B843-A80C-8E895A21445C}" dt="2023-09-15T08:06:16.461" v="427"/>
          <ac:spMkLst>
            <pc:docMk/>
            <pc:sldMk cId="503212685" sldId="404"/>
            <ac:spMk id="7" creationId="{F95981EE-F49C-1173-15BF-EBCCE5DA2155}"/>
          </ac:spMkLst>
        </pc:spChg>
        <pc:spChg chg="mod">
          <ac:chgData name="Long Tran" userId="e540d250-70c7-4be3-b4a2-b5ecbc3dd049" providerId="ADAL" clId="{4C3956F2-8487-B843-A80C-8E895A21445C}" dt="2023-09-15T08:06:16.461" v="427"/>
          <ac:spMkLst>
            <pc:docMk/>
            <pc:sldMk cId="503212685" sldId="404"/>
            <ac:spMk id="8" creationId="{371DE0A7-54EF-51EE-5507-91817727F8EA}"/>
          </ac:spMkLst>
        </pc:spChg>
        <pc:spChg chg="mod">
          <ac:chgData name="Long Tran" userId="e540d250-70c7-4be3-b4a2-b5ecbc3dd049" providerId="ADAL" clId="{4C3956F2-8487-B843-A80C-8E895A21445C}" dt="2023-09-15T08:06:16.461" v="427"/>
          <ac:spMkLst>
            <pc:docMk/>
            <pc:sldMk cId="503212685" sldId="404"/>
            <ac:spMk id="9" creationId="{55F5FDA5-E41D-1D79-30F2-E3A065D5E532}"/>
          </ac:spMkLst>
        </pc:spChg>
        <pc:spChg chg="mod">
          <ac:chgData name="Long Tran" userId="e540d250-70c7-4be3-b4a2-b5ecbc3dd049" providerId="ADAL" clId="{4C3956F2-8487-B843-A80C-8E895A21445C}" dt="2023-09-15T08:06:16.461" v="427"/>
          <ac:spMkLst>
            <pc:docMk/>
            <pc:sldMk cId="503212685" sldId="404"/>
            <ac:spMk id="10" creationId="{8FD169E1-021E-63A5-8823-0705F493238C}"/>
          </ac:spMkLst>
        </pc:spChg>
        <pc:spChg chg="mod">
          <ac:chgData name="Long Tran" userId="e540d250-70c7-4be3-b4a2-b5ecbc3dd049" providerId="ADAL" clId="{4C3956F2-8487-B843-A80C-8E895A21445C}" dt="2023-09-15T08:06:16.461" v="427"/>
          <ac:spMkLst>
            <pc:docMk/>
            <pc:sldMk cId="503212685" sldId="404"/>
            <ac:spMk id="11" creationId="{EB7B099B-08B6-993F-4ECA-D87F5E30788D}"/>
          </ac:spMkLst>
        </pc:spChg>
        <pc:spChg chg="mod">
          <ac:chgData name="Long Tran" userId="e540d250-70c7-4be3-b4a2-b5ecbc3dd049" providerId="ADAL" clId="{4C3956F2-8487-B843-A80C-8E895A21445C}" dt="2023-09-15T08:06:16.461" v="427"/>
          <ac:spMkLst>
            <pc:docMk/>
            <pc:sldMk cId="503212685" sldId="404"/>
            <ac:spMk id="12" creationId="{A6CD767A-B9DD-3FB0-49C9-A2FB3200778B}"/>
          </ac:spMkLst>
        </pc:spChg>
        <pc:grpChg chg="add mod">
          <ac:chgData name="Long Tran" userId="e540d250-70c7-4be3-b4a2-b5ecbc3dd049" providerId="ADAL" clId="{4C3956F2-8487-B843-A80C-8E895A21445C}" dt="2023-09-15T08:06:20.862" v="428" actId="1076"/>
          <ac:grpSpMkLst>
            <pc:docMk/>
            <pc:sldMk cId="503212685" sldId="404"/>
            <ac:grpSpMk id="4" creationId="{E77237CD-66BB-0A2E-4878-183B366EBF47}"/>
          </ac:grpSpMkLst>
        </pc:grpChg>
        <pc:grpChg chg="mod">
          <ac:chgData name="Long Tran" userId="e540d250-70c7-4be3-b4a2-b5ecbc3dd049" providerId="ADAL" clId="{4C3956F2-8487-B843-A80C-8E895A21445C}" dt="2023-09-15T08:06:16.461" v="427"/>
          <ac:grpSpMkLst>
            <pc:docMk/>
            <pc:sldMk cId="503212685" sldId="404"/>
            <ac:grpSpMk id="5" creationId="{FBD3A4E0-3EE4-CF1A-BCC7-2452C250DDF7}"/>
          </ac:grpSpMkLst>
        </pc:grpChg>
      </pc:sldChg>
      <pc:sldChg chg="modAnim">
        <pc:chgData name="Long Tran" userId="e540d250-70c7-4be3-b4a2-b5ecbc3dd049" providerId="ADAL" clId="{4C3956F2-8487-B843-A80C-8E895A21445C}" dt="2023-09-15T08:07:05.940" v="432"/>
        <pc:sldMkLst>
          <pc:docMk/>
          <pc:sldMk cId="3114714716" sldId="405"/>
        </pc:sldMkLst>
      </pc:sldChg>
      <pc:sldChg chg="modSp modAnim">
        <pc:chgData name="Long Tran" userId="e540d250-70c7-4be3-b4a2-b5ecbc3dd049" providerId="ADAL" clId="{4C3956F2-8487-B843-A80C-8E895A21445C}" dt="2023-09-15T08:08:12.711" v="440" actId="207"/>
        <pc:sldMkLst>
          <pc:docMk/>
          <pc:sldMk cId="1463834599" sldId="406"/>
        </pc:sldMkLst>
        <pc:spChg chg="mod">
          <ac:chgData name="Long Tran" userId="e540d250-70c7-4be3-b4a2-b5ecbc3dd049" providerId="ADAL" clId="{4C3956F2-8487-B843-A80C-8E895A21445C}" dt="2023-09-15T08:08:12.711" v="440" actId="207"/>
          <ac:spMkLst>
            <pc:docMk/>
            <pc:sldMk cId="1463834599" sldId="406"/>
            <ac:spMk id="3" creationId="{33B2ED54-BBF7-4D2F-E146-38B0E79F1292}"/>
          </ac:spMkLst>
        </pc:spChg>
      </pc:sldChg>
      <pc:sldChg chg="modSp modAnim">
        <pc:chgData name="Long Tran" userId="e540d250-70c7-4be3-b4a2-b5ecbc3dd049" providerId="ADAL" clId="{4C3956F2-8487-B843-A80C-8E895A21445C}" dt="2023-09-15T08:26:40.271" v="532"/>
        <pc:sldMkLst>
          <pc:docMk/>
          <pc:sldMk cId="1660545895" sldId="407"/>
        </pc:sldMkLst>
        <pc:spChg chg="mod">
          <ac:chgData name="Long Tran" userId="e540d250-70c7-4be3-b4a2-b5ecbc3dd049" providerId="ADAL" clId="{4C3956F2-8487-B843-A80C-8E895A21445C}" dt="2023-09-15T08:26:12.467" v="528" actId="20577"/>
          <ac:spMkLst>
            <pc:docMk/>
            <pc:sldMk cId="1660545895" sldId="407"/>
            <ac:spMk id="3" creationId="{33B2ED54-BBF7-4D2F-E146-38B0E79F1292}"/>
          </ac:spMkLst>
        </pc:spChg>
      </pc:sldChg>
      <pc:sldChg chg="modSp modAnim">
        <pc:chgData name="Long Tran" userId="e540d250-70c7-4be3-b4a2-b5ecbc3dd049" providerId="ADAL" clId="{4C3956F2-8487-B843-A80C-8E895A21445C}" dt="2023-09-15T19:20:51.700" v="541"/>
        <pc:sldMkLst>
          <pc:docMk/>
          <pc:sldMk cId="4130203210" sldId="408"/>
        </pc:sldMkLst>
        <pc:spChg chg="mod">
          <ac:chgData name="Long Tran" userId="e540d250-70c7-4be3-b4a2-b5ecbc3dd049" providerId="ADAL" clId="{4C3956F2-8487-B843-A80C-8E895A21445C}" dt="2023-09-15T19:20:39.746" v="539" actId="20577"/>
          <ac:spMkLst>
            <pc:docMk/>
            <pc:sldMk cId="4130203210" sldId="408"/>
            <ac:spMk id="3" creationId="{33B2ED54-BBF7-4D2F-E146-38B0E79F1292}"/>
          </ac:spMkLst>
        </pc:spChg>
      </pc:sldChg>
      <pc:sldChg chg="modAnim">
        <pc:chgData name="Long Tran" userId="e540d250-70c7-4be3-b4a2-b5ecbc3dd049" providerId="ADAL" clId="{4C3956F2-8487-B843-A80C-8E895A21445C}" dt="2023-09-15T19:22:37.401" v="543"/>
        <pc:sldMkLst>
          <pc:docMk/>
          <pc:sldMk cId="1120107804" sldId="410"/>
        </pc:sldMkLst>
      </pc:sldChg>
      <pc:sldChg chg="modSp modAnim">
        <pc:chgData name="Long Tran" userId="e540d250-70c7-4be3-b4a2-b5ecbc3dd049" providerId="ADAL" clId="{4C3956F2-8487-B843-A80C-8E895A21445C}" dt="2023-09-15T08:14:03.484" v="489"/>
        <pc:sldMkLst>
          <pc:docMk/>
          <pc:sldMk cId="20514417" sldId="414"/>
        </pc:sldMkLst>
        <pc:spChg chg="mod">
          <ac:chgData name="Long Tran" userId="e540d250-70c7-4be3-b4a2-b5ecbc3dd049" providerId="ADAL" clId="{4C3956F2-8487-B843-A80C-8E895A21445C}" dt="2023-09-15T08:13:44.188" v="486" actId="20577"/>
          <ac:spMkLst>
            <pc:docMk/>
            <pc:sldMk cId="20514417" sldId="414"/>
            <ac:spMk id="3" creationId="{091FD452-C494-931A-5BDA-90BD5494A9BA}"/>
          </ac:spMkLst>
        </pc:spChg>
      </pc:sldChg>
      <pc:sldChg chg="modSp modAnim">
        <pc:chgData name="Long Tran" userId="e540d250-70c7-4be3-b4a2-b5ecbc3dd049" providerId="ADAL" clId="{4C3956F2-8487-B843-A80C-8E895A21445C}" dt="2023-09-15T08:16:06.108" v="499" actId="20577"/>
        <pc:sldMkLst>
          <pc:docMk/>
          <pc:sldMk cId="92606345" sldId="415"/>
        </pc:sldMkLst>
        <pc:spChg chg="mod">
          <ac:chgData name="Long Tran" userId="e540d250-70c7-4be3-b4a2-b5ecbc3dd049" providerId="ADAL" clId="{4C3956F2-8487-B843-A80C-8E895A21445C}" dt="2023-09-15T08:16:06.108" v="499" actId="20577"/>
          <ac:spMkLst>
            <pc:docMk/>
            <pc:sldMk cId="92606345" sldId="415"/>
            <ac:spMk id="3" creationId="{CD4514C2-A482-FD9D-8241-D10302766456}"/>
          </ac:spMkLst>
        </pc:spChg>
      </pc:sldChg>
      <pc:sldChg chg="modAnim">
        <pc:chgData name="Long Tran" userId="e540d250-70c7-4be3-b4a2-b5ecbc3dd049" providerId="ADAL" clId="{4C3956F2-8487-B843-A80C-8E895A21445C}" dt="2023-09-15T08:16:18.136" v="500"/>
        <pc:sldMkLst>
          <pc:docMk/>
          <pc:sldMk cId="962304185" sldId="416"/>
        </pc:sldMkLst>
      </pc:sldChg>
      <pc:sldChg chg="modSp mod modAnim">
        <pc:chgData name="Long Tran" userId="e540d250-70c7-4be3-b4a2-b5ecbc3dd049" providerId="ADAL" clId="{4C3956F2-8487-B843-A80C-8E895A21445C}" dt="2023-09-15T19:31:16.082" v="654" actId="20577"/>
        <pc:sldMkLst>
          <pc:docMk/>
          <pc:sldMk cId="2252670114" sldId="417"/>
        </pc:sldMkLst>
        <pc:spChg chg="mod">
          <ac:chgData name="Long Tran" userId="e540d250-70c7-4be3-b4a2-b5ecbc3dd049" providerId="ADAL" clId="{4C3956F2-8487-B843-A80C-8E895A21445C}" dt="2023-09-15T19:31:16.082" v="654" actId="20577"/>
          <ac:spMkLst>
            <pc:docMk/>
            <pc:sldMk cId="2252670114" sldId="417"/>
            <ac:spMk id="3" creationId="{75F14C4E-2AAB-0414-67FD-E06141718394}"/>
          </ac:spMkLst>
        </pc:spChg>
        <pc:spChg chg="mod">
          <ac:chgData name="Long Tran" userId="e540d250-70c7-4be3-b4a2-b5ecbc3dd049" providerId="ADAL" clId="{4C3956F2-8487-B843-A80C-8E895A21445C}" dt="2023-09-15T19:28:21.285" v="591" actId="20577"/>
          <ac:spMkLst>
            <pc:docMk/>
            <pc:sldMk cId="2252670114" sldId="417"/>
            <ac:spMk id="5" creationId="{43505FE8-ED12-3764-5189-BCA8D81F80EF}"/>
          </ac:spMkLst>
        </pc:spChg>
        <pc:spChg chg="mod">
          <ac:chgData name="Long Tran" userId="e540d250-70c7-4be3-b4a2-b5ecbc3dd049" providerId="ADAL" clId="{4C3956F2-8487-B843-A80C-8E895A21445C}" dt="2023-09-15T19:29:28.327" v="599" actId="1076"/>
          <ac:spMkLst>
            <pc:docMk/>
            <pc:sldMk cId="2252670114" sldId="417"/>
            <ac:spMk id="7" creationId="{DCCF0EAE-BA1B-6E01-B0FF-B197815C01BE}"/>
          </ac:spMkLst>
        </pc:spChg>
      </pc:sldChg>
      <pc:sldChg chg="modSp modAnim">
        <pc:chgData name="Long Tran" userId="e540d250-70c7-4be3-b4a2-b5ecbc3dd049" providerId="ADAL" clId="{4C3956F2-8487-B843-A80C-8E895A21445C}" dt="2023-09-15T19:33:48.664" v="677"/>
        <pc:sldMkLst>
          <pc:docMk/>
          <pc:sldMk cId="1325448524" sldId="418"/>
        </pc:sldMkLst>
        <pc:spChg chg="mod">
          <ac:chgData name="Long Tran" userId="e540d250-70c7-4be3-b4a2-b5ecbc3dd049" providerId="ADAL" clId="{4C3956F2-8487-B843-A80C-8E895A21445C}" dt="2023-09-15T19:33:14.306" v="673" actId="20577"/>
          <ac:spMkLst>
            <pc:docMk/>
            <pc:sldMk cId="1325448524" sldId="418"/>
            <ac:spMk id="3" creationId="{75F14C4E-2AAB-0414-67FD-E06141718394}"/>
          </ac:spMkLst>
        </pc:spChg>
        <pc:spChg chg="mod">
          <ac:chgData name="Long Tran" userId="e540d250-70c7-4be3-b4a2-b5ecbc3dd049" providerId="ADAL" clId="{4C3956F2-8487-B843-A80C-8E895A21445C}" dt="2023-09-15T19:33:02.419" v="658" actId="20577"/>
          <ac:spMkLst>
            <pc:docMk/>
            <pc:sldMk cId="1325448524" sldId="418"/>
            <ac:spMk id="5" creationId="{43505FE8-ED12-3764-5189-BCA8D81F80EF}"/>
          </ac:spMkLst>
        </pc:spChg>
      </pc:sldChg>
      <pc:sldChg chg="modSp mod modAnim">
        <pc:chgData name="Long Tran" userId="e540d250-70c7-4be3-b4a2-b5ecbc3dd049" providerId="ADAL" clId="{4C3956F2-8487-B843-A80C-8E895A21445C}" dt="2023-09-15T19:36:09.437" v="700" actId="20577"/>
        <pc:sldMkLst>
          <pc:docMk/>
          <pc:sldMk cId="3645934594" sldId="419"/>
        </pc:sldMkLst>
        <pc:spChg chg="mod">
          <ac:chgData name="Long Tran" userId="e540d250-70c7-4be3-b4a2-b5ecbc3dd049" providerId="ADAL" clId="{4C3956F2-8487-B843-A80C-8E895A21445C}" dt="2023-09-15T19:36:09.437" v="700" actId="20577"/>
          <ac:spMkLst>
            <pc:docMk/>
            <pc:sldMk cId="3645934594" sldId="419"/>
            <ac:spMk id="3" creationId="{4D2BEAAE-2085-DAD9-62D4-6C675E4DC2D1}"/>
          </ac:spMkLst>
        </pc:spChg>
      </pc:sldChg>
      <pc:sldChg chg="modSp mod modAnim">
        <pc:chgData name="Long Tran" userId="e540d250-70c7-4be3-b4a2-b5ecbc3dd049" providerId="ADAL" clId="{4C3956F2-8487-B843-A80C-8E895A21445C}" dt="2023-09-22T00:27:57.450" v="4496" actId="1038"/>
        <pc:sldMkLst>
          <pc:docMk/>
          <pc:sldMk cId="2298052719" sldId="423"/>
        </pc:sldMkLst>
        <pc:spChg chg="mod">
          <ac:chgData name="Long Tran" userId="e540d250-70c7-4be3-b4a2-b5ecbc3dd049" providerId="ADAL" clId="{4C3956F2-8487-B843-A80C-8E895A21445C}" dt="2023-09-22T00:27:50.520" v="4478" actId="20577"/>
          <ac:spMkLst>
            <pc:docMk/>
            <pc:sldMk cId="2298052719" sldId="423"/>
            <ac:spMk id="3" creationId="{E0A9F680-5CAE-DDD3-1E23-0D06F9C69B6E}"/>
          </ac:spMkLst>
        </pc:spChg>
        <pc:grpChg chg="mod">
          <ac:chgData name="Long Tran" userId="e540d250-70c7-4be3-b4a2-b5ecbc3dd049" providerId="ADAL" clId="{4C3956F2-8487-B843-A80C-8E895A21445C}" dt="2023-09-22T00:27:57.450" v="4496" actId="1038"/>
          <ac:grpSpMkLst>
            <pc:docMk/>
            <pc:sldMk cId="2298052719" sldId="423"/>
            <ac:grpSpMk id="32" creationId="{2C7B4528-16D5-09FF-6ABD-0FAD793026CB}"/>
          </ac:grpSpMkLst>
        </pc:grpChg>
      </pc:sldChg>
      <pc:sldChg chg="modAnim">
        <pc:chgData name="Long Tran" userId="e540d250-70c7-4be3-b4a2-b5ecbc3dd049" providerId="ADAL" clId="{4C3956F2-8487-B843-A80C-8E895A21445C}" dt="2023-09-15T19:18:14.795" v="533"/>
        <pc:sldMkLst>
          <pc:docMk/>
          <pc:sldMk cId="4273138217" sldId="424"/>
        </pc:sldMkLst>
      </pc:sldChg>
      <pc:sldChg chg="modSp modAnim">
        <pc:chgData name="Long Tran" userId="e540d250-70c7-4be3-b4a2-b5ecbc3dd049" providerId="ADAL" clId="{4C3956F2-8487-B843-A80C-8E895A21445C}" dt="2023-09-15T08:10:14.054" v="443" actId="20577"/>
        <pc:sldMkLst>
          <pc:docMk/>
          <pc:sldMk cId="1314242408" sldId="425"/>
        </pc:sldMkLst>
        <pc:spChg chg="mod">
          <ac:chgData name="Long Tran" userId="e540d250-70c7-4be3-b4a2-b5ecbc3dd049" providerId="ADAL" clId="{4C3956F2-8487-B843-A80C-8E895A21445C}" dt="2023-09-15T08:10:14.054" v="443" actId="20577"/>
          <ac:spMkLst>
            <pc:docMk/>
            <pc:sldMk cId="1314242408" sldId="425"/>
            <ac:spMk id="3" creationId="{33B2ED54-BBF7-4D2F-E146-38B0E79F1292}"/>
          </ac:spMkLst>
        </pc:spChg>
      </pc:sldChg>
      <pc:sldChg chg="modSp mod modAnim">
        <pc:chgData name="Long Tran" userId="e540d250-70c7-4be3-b4a2-b5ecbc3dd049" providerId="ADAL" clId="{4C3956F2-8487-B843-A80C-8E895A21445C}" dt="2023-09-15T08:11:28.240" v="452"/>
        <pc:sldMkLst>
          <pc:docMk/>
          <pc:sldMk cId="2344884985" sldId="426"/>
        </pc:sldMkLst>
        <pc:spChg chg="mod">
          <ac:chgData name="Long Tran" userId="e540d250-70c7-4be3-b4a2-b5ecbc3dd049" providerId="ADAL" clId="{4C3956F2-8487-B843-A80C-8E895A21445C}" dt="2023-09-15T08:11:07.164" v="449" actId="20577"/>
          <ac:spMkLst>
            <pc:docMk/>
            <pc:sldMk cId="2344884985" sldId="426"/>
            <ac:spMk id="3" creationId="{C7D53810-2955-8BFF-38F1-376F512F2D75}"/>
          </ac:spMkLst>
        </pc:spChg>
      </pc:sldChg>
      <pc:sldChg chg="modSp modAnim">
        <pc:chgData name="Long Tran" userId="e540d250-70c7-4be3-b4a2-b5ecbc3dd049" providerId="ADAL" clId="{4C3956F2-8487-B843-A80C-8E895A21445C}" dt="2023-09-15T08:17:44.127" v="507"/>
        <pc:sldMkLst>
          <pc:docMk/>
          <pc:sldMk cId="2979420335" sldId="428"/>
        </pc:sldMkLst>
        <pc:spChg chg="mod">
          <ac:chgData name="Long Tran" userId="e540d250-70c7-4be3-b4a2-b5ecbc3dd049" providerId="ADAL" clId="{4C3956F2-8487-B843-A80C-8E895A21445C}" dt="2023-09-15T08:17:22.816" v="503" actId="20577"/>
          <ac:spMkLst>
            <pc:docMk/>
            <pc:sldMk cId="2979420335" sldId="428"/>
            <ac:spMk id="3" creationId="{E1462981-9DB5-7FFE-9EF8-9038D3371AB5}"/>
          </ac:spMkLst>
        </pc:spChg>
      </pc:sldChg>
      <pc:sldChg chg="modSp modAnim">
        <pc:chgData name="Long Tran" userId="e540d250-70c7-4be3-b4a2-b5ecbc3dd049" providerId="ADAL" clId="{4C3956F2-8487-B843-A80C-8E895A21445C}" dt="2023-09-15T08:25:23.442" v="519" actId="20577"/>
        <pc:sldMkLst>
          <pc:docMk/>
          <pc:sldMk cId="3879966220" sldId="429"/>
        </pc:sldMkLst>
        <pc:spChg chg="mod">
          <ac:chgData name="Long Tran" userId="e540d250-70c7-4be3-b4a2-b5ecbc3dd049" providerId="ADAL" clId="{4C3956F2-8487-B843-A80C-8E895A21445C}" dt="2023-09-15T08:25:23.442" v="519" actId="20577"/>
          <ac:spMkLst>
            <pc:docMk/>
            <pc:sldMk cId="3879966220" sldId="429"/>
            <ac:spMk id="3" creationId="{E1462981-9DB5-7FFE-9EF8-9038D3371AB5}"/>
          </ac:spMkLst>
        </pc:spChg>
      </pc:sldChg>
      <pc:sldChg chg="addSp modSp new mod ord modAnim">
        <pc:chgData name="Long Tran" userId="e540d250-70c7-4be3-b4a2-b5ecbc3dd049" providerId="ADAL" clId="{4C3956F2-8487-B843-A80C-8E895A21445C}" dt="2023-09-22T00:46:52.145" v="4497" actId="20577"/>
        <pc:sldMkLst>
          <pc:docMk/>
          <pc:sldMk cId="2899783268" sldId="430"/>
        </pc:sldMkLst>
        <pc:spChg chg="mod">
          <ac:chgData name="Long Tran" userId="e540d250-70c7-4be3-b4a2-b5ecbc3dd049" providerId="ADAL" clId="{4C3956F2-8487-B843-A80C-8E895A21445C}" dt="2023-09-15T19:39:54.232" v="719" actId="20577"/>
          <ac:spMkLst>
            <pc:docMk/>
            <pc:sldMk cId="2899783268" sldId="430"/>
            <ac:spMk id="2" creationId="{3FEB2823-FB67-9657-7777-71F012357FBF}"/>
          </ac:spMkLst>
        </pc:spChg>
        <pc:spChg chg="mod">
          <ac:chgData name="Long Tran" userId="e540d250-70c7-4be3-b4a2-b5ecbc3dd049" providerId="ADAL" clId="{4C3956F2-8487-B843-A80C-8E895A21445C}" dt="2023-09-22T00:46:52.145" v="4497" actId="20577"/>
          <ac:spMkLst>
            <pc:docMk/>
            <pc:sldMk cId="2899783268" sldId="430"/>
            <ac:spMk id="3" creationId="{7B3BAFA9-C165-D26F-8684-4E382379D5AD}"/>
          </ac:spMkLst>
        </pc:spChg>
        <pc:picChg chg="add mod">
          <ac:chgData name="Long Tran" userId="e540d250-70c7-4be3-b4a2-b5ecbc3dd049" providerId="ADAL" clId="{4C3956F2-8487-B843-A80C-8E895A21445C}" dt="2023-09-15T19:40:05.218" v="721" actId="1076"/>
          <ac:picMkLst>
            <pc:docMk/>
            <pc:sldMk cId="2899783268" sldId="430"/>
            <ac:picMk id="4" creationId="{A19B01A2-F97C-68B7-7E74-1493A78A332D}"/>
          </ac:picMkLst>
        </pc:picChg>
      </pc:sldChg>
      <pc:sldChg chg="addSp modSp new mod ord modAnim">
        <pc:chgData name="Long Tran" userId="e540d250-70c7-4be3-b4a2-b5ecbc3dd049" providerId="ADAL" clId="{4C3956F2-8487-B843-A80C-8E895A21445C}" dt="2023-09-16T01:34:04.776" v="1698" actId="20578"/>
        <pc:sldMkLst>
          <pc:docMk/>
          <pc:sldMk cId="2362957262" sldId="431"/>
        </pc:sldMkLst>
        <pc:spChg chg="mod">
          <ac:chgData name="Long Tran" userId="e540d250-70c7-4be3-b4a2-b5ecbc3dd049" providerId="ADAL" clId="{4C3956F2-8487-B843-A80C-8E895A21445C}" dt="2023-09-16T01:12:33.345" v="1012" actId="20577"/>
          <ac:spMkLst>
            <pc:docMk/>
            <pc:sldMk cId="2362957262" sldId="431"/>
            <ac:spMk id="2" creationId="{3FB52E9E-A1EB-B66C-46DE-36DF51FF46EB}"/>
          </ac:spMkLst>
        </pc:spChg>
        <pc:spChg chg="mod">
          <ac:chgData name="Long Tran" userId="e540d250-70c7-4be3-b4a2-b5ecbc3dd049" providerId="ADAL" clId="{4C3956F2-8487-B843-A80C-8E895A21445C}" dt="2023-09-16T01:31:37.367" v="1683" actId="255"/>
          <ac:spMkLst>
            <pc:docMk/>
            <pc:sldMk cId="2362957262" sldId="431"/>
            <ac:spMk id="3" creationId="{D083D6B7-A06B-4E38-A0AA-6A59671160C9}"/>
          </ac:spMkLst>
        </pc:spChg>
        <pc:picChg chg="add mod">
          <ac:chgData name="Long Tran" userId="e540d250-70c7-4be3-b4a2-b5ecbc3dd049" providerId="ADAL" clId="{4C3956F2-8487-B843-A80C-8E895A21445C}" dt="2023-09-16T01:12:38.083" v="1014" actId="1076"/>
          <ac:picMkLst>
            <pc:docMk/>
            <pc:sldMk cId="2362957262" sldId="431"/>
            <ac:picMk id="4" creationId="{F954ED20-3926-4735-4AF1-8DECCEE45E19}"/>
          </ac:picMkLst>
        </pc:picChg>
      </pc:sldChg>
      <pc:sldChg chg="addSp modSp new mod ord">
        <pc:chgData name="Long Tran" userId="e540d250-70c7-4be3-b4a2-b5ecbc3dd049" providerId="ADAL" clId="{4C3956F2-8487-B843-A80C-8E895A21445C}" dt="2023-09-16T05:32:30.445" v="2087" actId="20577"/>
        <pc:sldMkLst>
          <pc:docMk/>
          <pc:sldMk cId="3076977046" sldId="432"/>
        </pc:sldMkLst>
        <pc:spChg chg="mod">
          <ac:chgData name="Long Tran" userId="e540d250-70c7-4be3-b4a2-b5ecbc3dd049" providerId="ADAL" clId="{4C3956F2-8487-B843-A80C-8E895A21445C}" dt="2023-09-16T01:33:34.902" v="1695" actId="20577"/>
          <ac:spMkLst>
            <pc:docMk/>
            <pc:sldMk cId="3076977046" sldId="432"/>
            <ac:spMk id="2" creationId="{E130D7CE-A8A6-256D-98DC-7DA0D1F57C10}"/>
          </ac:spMkLst>
        </pc:spChg>
        <pc:spChg chg="mod">
          <ac:chgData name="Long Tran" userId="e540d250-70c7-4be3-b4a2-b5ecbc3dd049" providerId="ADAL" clId="{4C3956F2-8487-B843-A80C-8E895A21445C}" dt="2023-09-16T05:32:30.445" v="2087" actId="20577"/>
          <ac:spMkLst>
            <pc:docMk/>
            <pc:sldMk cId="3076977046" sldId="432"/>
            <ac:spMk id="3" creationId="{78D1A0DD-4D96-6EE0-E058-23929CDE90EF}"/>
          </ac:spMkLst>
        </pc:spChg>
        <pc:picChg chg="add mod">
          <ac:chgData name="Long Tran" userId="e540d250-70c7-4be3-b4a2-b5ecbc3dd049" providerId="ADAL" clId="{4C3956F2-8487-B843-A80C-8E895A21445C}" dt="2023-09-16T01:34:14.843" v="1700" actId="1076"/>
          <ac:picMkLst>
            <pc:docMk/>
            <pc:sldMk cId="3076977046" sldId="432"/>
            <ac:picMk id="4" creationId="{C17C0E5E-2729-150B-8487-47B152D272A3}"/>
          </ac:picMkLst>
        </pc:picChg>
      </pc:sldChg>
      <pc:sldChg chg="modSp add mod">
        <pc:chgData name="Long Tran" userId="e540d250-70c7-4be3-b4a2-b5ecbc3dd049" providerId="ADAL" clId="{4C3956F2-8487-B843-A80C-8E895A21445C}" dt="2023-09-16T05:32:37.134" v="2089" actId="20577"/>
        <pc:sldMkLst>
          <pc:docMk/>
          <pc:sldMk cId="1115516468" sldId="433"/>
        </pc:sldMkLst>
        <pc:spChg chg="mod">
          <ac:chgData name="Long Tran" userId="e540d250-70c7-4be3-b4a2-b5ecbc3dd049" providerId="ADAL" clId="{4C3956F2-8487-B843-A80C-8E895A21445C}" dt="2023-09-16T05:32:37.134" v="2089" actId="20577"/>
          <ac:spMkLst>
            <pc:docMk/>
            <pc:sldMk cId="1115516468" sldId="433"/>
            <ac:spMk id="3" creationId="{78D1A0DD-4D96-6EE0-E058-23929CDE90EF}"/>
          </ac:spMkLst>
        </pc:spChg>
      </pc:sldChg>
      <pc:sldChg chg="addSp modSp new mod modAnim">
        <pc:chgData name="Long Tran" userId="e540d250-70c7-4be3-b4a2-b5ecbc3dd049" providerId="ADAL" clId="{4C3956F2-8487-B843-A80C-8E895A21445C}" dt="2023-09-16T05:49:22.259" v="2636"/>
        <pc:sldMkLst>
          <pc:docMk/>
          <pc:sldMk cId="784623394" sldId="434"/>
        </pc:sldMkLst>
        <pc:spChg chg="mod">
          <ac:chgData name="Long Tran" userId="e540d250-70c7-4be3-b4a2-b5ecbc3dd049" providerId="ADAL" clId="{4C3956F2-8487-B843-A80C-8E895A21445C}" dt="2023-09-16T05:34:40.538" v="2101" actId="20577"/>
          <ac:spMkLst>
            <pc:docMk/>
            <pc:sldMk cId="784623394" sldId="434"/>
            <ac:spMk id="2" creationId="{6E0AE3EA-3943-B01F-51CE-7DC13BDAD242}"/>
          </ac:spMkLst>
        </pc:spChg>
        <pc:spChg chg="mod">
          <ac:chgData name="Long Tran" userId="e540d250-70c7-4be3-b4a2-b5ecbc3dd049" providerId="ADAL" clId="{4C3956F2-8487-B843-A80C-8E895A21445C}" dt="2023-09-16T05:49:09.395" v="2635" actId="207"/>
          <ac:spMkLst>
            <pc:docMk/>
            <pc:sldMk cId="784623394" sldId="434"/>
            <ac:spMk id="3" creationId="{68132B02-AECE-0A15-C165-1FDD3942124C}"/>
          </ac:spMkLst>
        </pc:spChg>
        <pc:picChg chg="add mod">
          <ac:chgData name="Long Tran" userId="e540d250-70c7-4be3-b4a2-b5ecbc3dd049" providerId="ADAL" clId="{4C3956F2-8487-B843-A80C-8E895A21445C}" dt="2023-09-16T05:34:46.021" v="2103" actId="1076"/>
          <ac:picMkLst>
            <pc:docMk/>
            <pc:sldMk cId="784623394" sldId="434"/>
            <ac:picMk id="4" creationId="{8FB775C0-8C47-C692-2359-6F59CE6351AB}"/>
          </ac:picMkLst>
        </pc:picChg>
      </pc:sldChg>
      <pc:sldChg chg="delSp modSp add mod modAnim">
        <pc:chgData name="Long Tran" userId="e540d250-70c7-4be3-b4a2-b5ecbc3dd049" providerId="ADAL" clId="{4C3956F2-8487-B843-A80C-8E895A21445C}" dt="2023-09-16T05:49:37.057" v="2639" actId="20577"/>
        <pc:sldMkLst>
          <pc:docMk/>
          <pc:sldMk cId="3841768558" sldId="435"/>
        </pc:sldMkLst>
        <pc:spChg chg="mod">
          <ac:chgData name="Long Tran" userId="e540d250-70c7-4be3-b4a2-b5ecbc3dd049" providerId="ADAL" clId="{4C3956F2-8487-B843-A80C-8E895A21445C}" dt="2023-09-16T05:49:37.057" v="2639" actId="20577"/>
          <ac:spMkLst>
            <pc:docMk/>
            <pc:sldMk cId="3841768558" sldId="435"/>
            <ac:spMk id="3" creationId="{68132B02-AECE-0A15-C165-1FDD3942124C}"/>
          </ac:spMkLst>
        </pc:spChg>
        <pc:picChg chg="del">
          <ac:chgData name="Long Tran" userId="e540d250-70c7-4be3-b4a2-b5ecbc3dd049" providerId="ADAL" clId="{4C3956F2-8487-B843-A80C-8E895A21445C}" dt="2023-09-16T05:43:09.708" v="2500" actId="478"/>
          <ac:picMkLst>
            <pc:docMk/>
            <pc:sldMk cId="3841768558" sldId="435"/>
            <ac:picMk id="4" creationId="{8FB775C0-8C47-C692-2359-6F59CE6351AB}"/>
          </ac:picMkLst>
        </pc:picChg>
      </pc:sldChg>
      <pc:sldChg chg="addSp modSp new mod">
        <pc:chgData name="Long Tran" userId="e540d250-70c7-4be3-b4a2-b5ecbc3dd049" providerId="ADAL" clId="{4C3956F2-8487-B843-A80C-8E895A21445C}" dt="2023-09-16T10:14:23.251" v="3130" actId="14100"/>
        <pc:sldMkLst>
          <pc:docMk/>
          <pc:sldMk cId="1467100294" sldId="436"/>
        </pc:sldMkLst>
        <pc:spChg chg="mod">
          <ac:chgData name="Long Tran" userId="e540d250-70c7-4be3-b4a2-b5ecbc3dd049" providerId="ADAL" clId="{4C3956F2-8487-B843-A80C-8E895A21445C}" dt="2023-09-16T09:58:27.515" v="2654" actId="20577"/>
          <ac:spMkLst>
            <pc:docMk/>
            <pc:sldMk cId="1467100294" sldId="436"/>
            <ac:spMk id="2" creationId="{7F4592A0-E6DD-D1C7-950D-E7746FBA4352}"/>
          </ac:spMkLst>
        </pc:spChg>
        <pc:spChg chg="mod">
          <ac:chgData name="Long Tran" userId="e540d250-70c7-4be3-b4a2-b5ecbc3dd049" providerId="ADAL" clId="{4C3956F2-8487-B843-A80C-8E895A21445C}" dt="2023-09-16T10:14:23.251" v="3130" actId="14100"/>
          <ac:spMkLst>
            <pc:docMk/>
            <pc:sldMk cId="1467100294" sldId="436"/>
            <ac:spMk id="3" creationId="{4C970EB7-1392-4850-E4B5-566594A03BCD}"/>
          </ac:spMkLst>
        </pc:spChg>
        <pc:picChg chg="add mod">
          <ac:chgData name="Long Tran" userId="e540d250-70c7-4be3-b4a2-b5ecbc3dd049" providerId="ADAL" clId="{4C3956F2-8487-B843-A80C-8E895A21445C}" dt="2023-09-16T10:14:16.157" v="3129" actId="1035"/>
          <ac:picMkLst>
            <pc:docMk/>
            <pc:sldMk cId="1467100294" sldId="436"/>
            <ac:picMk id="4" creationId="{63287EFD-0914-EB65-B9F9-FBC34BE2CA61}"/>
          </ac:picMkLst>
        </pc:picChg>
      </pc:sldChg>
      <pc:sldChg chg="addSp modSp new mod ord modAnim">
        <pc:chgData name="Long Tran" userId="e540d250-70c7-4be3-b4a2-b5ecbc3dd049" providerId="ADAL" clId="{4C3956F2-8487-B843-A80C-8E895A21445C}" dt="2023-09-16T10:23:40.068" v="3324"/>
        <pc:sldMkLst>
          <pc:docMk/>
          <pc:sldMk cId="2419371398" sldId="437"/>
        </pc:sldMkLst>
        <pc:spChg chg="mod">
          <ac:chgData name="Long Tran" userId="e540d250-70c7-4be3-b4a2-b5ecbc3dd049" providerId="ADAL" clId="{4C3956F2-8487-B843-A80C-8E895A21445C}" dt="2023-09-16T10:16:31.110" v="3142" actId="20577"/>
          <ac:spMkLst>
            <pc:docMk/>
            <pc:sldMk cId="2419371398" sldId="437"/>
            <ac:spMk id="2" creationId="{246FBF06-11F8-406D-9DBD-E6C480900459}"/>
          </ac:spMkLst>
        </pc:spChg>
        <pc:spChg chg="mod">
          <ac:chgData name="Long Tran" userId="e540d250-70c7-4be3-b4a2-b5ecbc3dd049" providerId="ADAL" clId="{4C3956F2-8487-B843-A80C-8E895A21445C}" dt="2023-09-16T10:21:44.755" v="3306" actId="20577"/>
          <ac:spMkLst>
            <pc:docMk/>
            <pc:sldMk cId="2419371398" sldId="437"/>
            <ac:spMk id="3" creationId="{87A240DD-B878-7C30-DC28-0BE403FD5DC1}"/>
          </ac:spMkLst>
        </pc:spChg>
        <pc:picChg chg="add mod">
          <ac:chgData name="Long Tran" userId="e540d250-70c7-4be3-b4a2-b5ecbc3dd049" providerId="ADAL" clId="{4C3956F2-8487-B843-A80C-8E895A21445C}" dt="2023-09-16T10:16:36.189" v="3144" actId="1076"/>
          <ac:picMkLst>
            <pc:docMk/>
            <pc:sldMk cId="2419371398" sldId="437"/>
            <ac:picMk id="4" creationId="{5E374DAD-941A-BDE2-F36E-AF5D68E1A20A}"/>
          </ac:picMkLst>
        </pc:picChg>
      </pc:sldChg>
      <pc:sldChg chg="addSp modSp new mod ord modAnim">
        <pc:chgData name="Long Tran" userId="e540d250-70c7-4be3-b4a2-b5ecbc3dd049" providerId="ADAL" clId="{4C3956F2-8487-B843-A80C-8E895A21445C}" dt="2023-09-16T10:35:44.447" v="3535"/>
        <pc:sldMkLst>
          <pc:docMk/>
          <pc:sldMk cId="297257353" sldId="438"/>
        </pc:sldMkLst>
        <pc:spChg chg="mod">
          <ac:chgData name="Long Tran" userId="e540d250-70c7-4be3-b4a2-b5ecbc3dd049" providerId="ADAL" clId="{4C3956F2-8487-B843-A80C-8E895A21445C}" dt="2023-09-16T10:23:31.546" v="3323" actId="20577"/>
          <ac:spMkLst>
            <pc:docMk/>
            <pc:sldMk cId="297257353" sldId="438"/>
            <ac:spMk id="2" creationId="{20AD91FD-1BC5-7020-FE17-6768D0B0E426}"/>
          </ac:spMkLst>
        </pc:spChg>
        <pc:spChg chg="mod">
          <ac:chgData name="Long Tran" userId="e540d250-70c7-4be3-b4a2-b5ecbc3dd049" providerId="ADAL" clId="{4C3956F2-8487-B843-A80C-8E895A21445C}" dt="2023-09-16T10:35:37.601" v="3534" actId="20577"/>
          <ac:spMkLst>
            <pc:docMk/>
            <pc:sldMk cId="297257353" sldId="438"/>
            <ac:spMk id="3" creationId="{CCDE5885-DA1C-DF7F-506A-280BB404E645}"/>
          </ac:spMkLst>
        </pc:spChg>
        <pc:picChg chg="add mod">
          <ac:chgData name="Long Tran" userId="e540d250-70c7-4be3-b4a2-b5ecbc3dd049" providerId="ADAL" clId="{4C3956F2-8487-B843-A80C-8E895A21445C}" dt="2023-09-16T10:32:20.106" v="3441" actId="1036"/>
          <ac:picMkLst>
            <pc:docMk/>
            <pc:sldMk cId="297257353" sldId="438"/>
            <ac:picMk id="4" creationId="{A980881E-B001-7363-0CC6-236C57CC7040}"/>
          </ac:picMkLst>
        </pc:picChg>
      </pc:sldChg>
      <pc:sldChg chg="modSp new del mod">
        <pc:chgData name="Long Tran" userId="e540d250-70c7-4be3-b4a2-b5ecbc3dd049" providerId="ADAL" clId="{4C3956F2-8487-B843-A80C-8E895A21445C}" dt="2023-09-16T10:32:42.788" v="3456" actId="2696"/>
        <pc:sldMkLst>
          <pc:docMk/>
          <pc:sldMk cId="268569832" sldId="439"/>
        </pc:sldMkLst>
        <pc:spChg chg="mod">
          <ac:chgData name="Long Tran" userId="e540d250-70c7-4be3-b4a2-b5ecbc3dd049" providerId="ADAL" clId="{4C3956F2-8487-B843-A80C-8E895A21445C}" dt="2023-09-16T10:32:34.160" v="3454" actId="20577"/>
          <ac:spMkLst>
            <pc:docMk/>
            <pc:sldMk cId="268569832" sldId="439"/>
            <ac:spMk id="2" creationId="{9EC32EE4-9659-2B09-6B8C-8976D8C1D483}"/>
          </ac:spMkLst>
        </pc:spChg>
      </pc:sldChg>
      <pc:sldChg chg="addSp modSp new mod modAnim">
        <pc:chgData name="Long Tran" userId="e540d250-70c7-4be3-b4a2-b5ecbc3dd049" providerId="ADAL" clId="{4C3956F2-8487-B843-A80C-8E895A21445C}" dt="2023-09-16T11:07:11.696" v="4432" actId="1036"/>
        <pc:sldMkLst>
          <pc:docMk/>
          <pc:sldMk cId="773944388" sldId="439"/>
        </pc:sldMkLst>
        <pc:spChg chg="mod">
          <ac:chgData name="Long Tran" userId="e540d250-70c7-4be3-b4a2-b5ecbc3dd049" providerId="ADAL" clId="{4C3956F2-8487-B843-A80C-8E895A21445C}" dt="2023-09-16T10:41:26.783" v="3563" actId="20577"/>
          <ac:spMkLst>
            <pc:docMk/>
            <pc:sldMk cId="773944388" sldId="439"/>
            <ac:spMk id="2" creationId="{5455B89C-6E6F-49B1-DD5C-161BB9651587}"/>
          </ac:spMkLst>
        </pc:spChg>
        <pc:spChg chg="mod">
          <ac:chgData name="Long Tran" userId="e540d250-70c7-4be3-b4a2-b5ecbc3dd049" providerId="ADAL" clId="{4C3956F2-8487-B843-A80C-8E895A21445C}" dt="2023-09-16T11:07:11.696" v="4432" actId="1036"/>
          <ac:spMkLst>
            <pc:docMk/>
            <pc:sldMk cId="773944388" sldId="439"/>
            <ac:spMk id="3" creationId="{59AF43D5-A705-CC2B-CE9F-D1F99A7AAC00}"/>
          </ac:spMkLst>
        </pc:spChg>
        <pc:picChg chg="add mod">
          <ac:chgData name="Long Tran" userId="e540d250-70c7-4be3-b4a2-b5ecbc3dd049" providerId="ADAL" clId="{4C3956F2-8487-B843-A80C-8E895A21445C}" dt="2023-09-16T11:07:11.696" v="4432" actId="1036"/>
          <ac:picMkLst>
            <pc:docMk/>
            <pc:sldMk cId="773944388" sldId="439"/>
            <ac:picMk id="4" creationId="{353A08A9-6532-16F1-A3E2-F6F448C7514D}"/>
          </ac:picMkLst>
        </pc:picChg>
      </pc:sldChg>
      <pc:sldChg chg="addSp delSp modSp add mod modAnim">
        <pc:chgData name="Long Tran" userId="e540d250-70c7-4be3-b4a2-b5ecbc3dd049" providerId="ADAL" clId="{4C3956F2-8487-B843-A80C-8E895A21445C}" dt="2023-09-16T10:55:22.409" v="4118" actId="20577"/>
        <pc:sldMkLst>
          <pc:docMk/>
          <pc:sldMk cId="2194747641" sldId="440"/>
        </pc:sldMkLst>
        <pc:spChg chg="mod">
          <ac:chgData name="Long Tran" userId="e540d250-70c7-4be3-b4a2-b5ecbc3dd049" providerId="ADAL" clId="{4C3956F2-8487-B843-A80C-8E895A21445C}" dt="2023-09-16T10:55:22.409" v="4118" actId="20577"/>
          <ac:spMkLst>
            <pc:docMk/>
            <pc:sldMk cId="2194747641" sldId="440"/>
            <ac:spMk id="3" creationId="{59AF43D5-A705-CC2B-CE9F-D1F99A7AAC00}"/>
          </ac:spMkLst>
        </pc:spChg>
        <pc:picChg chg="del">
          <ac:chgData name="Long Tran" userId="e540d250-70c7-4be3-b4a2-b5ecbc3dd049" providerId="ADAL" clId="{4C3956F2-8487-B843-A80C-8E895A21445C}" dt="2023-09-16T10:43:38.273" v="3674" actId="478"/>
          <ac:picMkLst>
            <pc:docMk/>
            <pc:sldMk cId="2194747641" sldId="440"/>
            <ac:picMk id="4" creationId="{353A08A9-6532-16F1-A3E2-F6F448C7514D}"/>
          </ac:picMkLst>
        </pc:picChg>
        <pc:picChg chg="add mod">
          <ac:chgData name="Long Tran" userId="e540d250-70c7-4be3-b4a2-b5ecbc3dd049" providerId="ADAL" clId="{4C3956F2-8487-B843-A80C-8E895A21445C}" dt="2023-09-16T10:43:42.187" v="3676" actId="1076"/>
          <ac:picMkLst>
            <pc:docMk/>
            <pc:sldMk cId="2194747641" sldId="440"/>
            <ac:picMk id="5" creationId="{549945E0-7755-45B7-57AB-3E18733C85B1}"/>
          </ac:picMkLst>
        </pc:picChg>
        <pc:picChg chg="add mod">
          <ac:chgData name="Long Tran" userId="e540d250-70c7-4be3-b4a2-b5ecbc3dd049" providerId="ADAL" clId="{4C3956F2-8487-B843-A80C-8E895A21445C}" dt="2023-09-16T10:44:06.263" v="3680" actId="1076"/>
          <ac:picMkLst>
            <pc:docMk/>
            <pc:sldMk cId="2194747641" sldId="440"/>
            <ac:picMk id="6" creationId="{11BD8D3E-8E38-7521-21CB-7DB4AD5EFB00}"/>
          </ac:picMkLst>
        </pc:picChg>
      </pc:sldChg>
      <pc:sldChg chg="modSp add mod modAnim">
        <pc:chgData name="Long Tran" userId="e540d250-70c7-4be3-b4a2-b5ecbc3dd049" providerId="ADAL" clId="{4C3956F2-8487-B843-A80C-8E895A21445C}" dt="2023-09-16T11:06:47.990" v="4429" actId="20577"/>
        <pc:sldMkLst>
          <pc:docMk/>
          <pc:sldMk cId="547769772" sldId="441"/>
        </pc:sldMkLst>
        <pc:spChg chg="mod">
          <ac:chgData name="Long Tran" userId="e540d250-70c7-4be3-b4a2-b5ecbc3dd049" providerId="ADAL" clId="{4C3956F2-8487-B843-A80C-8E895A21445C}" dt="2023-09-16T11:06:47.990" v="4429" actId="20577"/>
          <ac:spMkLst>
            <pc:docMk/>
            <pc:sldMk cId="547769772" sldId="441"/>
            <ac:spMk id="3" creationId="{59AF43D5-A705-CC2B-CE9F-D1F99A7AAC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418895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38</a:t>
            </a:fld>
            <a:endParaRPr lang="en-US"/>
          </a:p>
        </p:txBody>
      </p:sp>
    </p:spTree>
    <p:extLst>
      <p:ext uri="{BB962C8B-B14F-4D97-AF65-F5344CB8AC3E}">
        <p14:creationId xmlns:p14="http://schemas.microsoft.com/office/powerpoint/2010/main" val="2693049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39</a:t>
            </a:fld>
            <a:endParaRPr lang="en-US"/>
          </a:p>
        </p:txBody>
      </p:sp>
    </p:spTree>
    <p:extLst>
      <p:ext uri="{BB962C8B-B14F-4D97-AF65-F5344CB8AC3E}">
        <p14:creationId xmlns:p14="http://schemas.microsoft.com/office/powerpoint/2010/main" val="71622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51</a:t>
            </a:fld>
            <a:endParaRPr lang="en-US"/>
          </a:p>
        </p:txBody>
      </p:sp>
    </p:spTree>
    <p:extLst>
      <p:ext uri="{BB962C8B-B14F-4D97-AF65-F5344CB8AC3E}">
        <p14:creationId xmlns:p14="http://schemas.microsoft.com/office/powerpoint/2010/main" val="134978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noProof="0"/>
              <a:t>Click to edit Master title style</a:t>
            </a:r>
          </a:p>
        </p:txBody>
      </p:sp>
      <p:sp>
        <p:nvSpPr>
          <p:cNvPr id="3" name="Content Placeholder 2"/>
          <p:cNvSpPr>
            <a:spLocks noGrp="1"/>
          </p:cNvSpPr>
          <p:nvPr>
            <p:ph idx="1"/>
          </p:nvPr>
        </p:nvSpPr>
        <p:spPr/>
        <p:txBody>
          <a:bodyPr/>
          <a:lstStyle/>
          <a:p>
            <a:pPr lvl="0"/>
            <a:r>
              <a:rPr lang="vi-VN" noProof="0"/>
              <a:t>Click to edit Master text styles</a:t>
            </a:r>
          </a:p>
          <a:p>
            <a:pPr lvl="1"/>
            <a:r>
              <a:rPr lang="vi-VN" noProof="0"/>
              <a:t>Second level</a:t>
            </a:r>
          </a:p>
          <a:p>
            <a:pPr lvl="2"/>
            <a:r>
              <a:rPr lang="vi-VN" noProof="0"/>
              <a:t>Third level</a:t>
            </a:r>
          </a:p>
          <a:p>
            <a:pPr lvl="3"/>
            <a:r>
              <a:rPr lang="vi-VN" noProof="0"/>
              <a:t>Fourth level</a:t>
            </a:r>
          </a:p>
          <a:p>
            <a:pPr lvl="4"/>
            <a:r>
              <a:rPr lang="vi-VN" noProof="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noProof="0"/>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vi-VN" noProof="0"/>
              <a:t>Click to edit Master text styles</a:t>
            </a:r>
          </a:p>
          <a:p>
            <a:pPr lvl="1"/>
            <a:r>
              <a:rPr lang="vi-VN" noProof="0"/>
              <a:t>Second level</a:t>
            </a:r>
          </a:p>
          <a:p>
            <a:pPr lvl="2"/>
            <a:r>
              <a:rPr lang="vi-VN" noProof="0"/>
              <a:t>Third level</a:t>
            </a:r>
          </a:p>
          <a:p>
            <a:pPr lvl="3"/>
            <a:r>
              <a:rPr lang="vi-VN" noProof="0"/>
              <a:t>Fourth level</a:t>
            </a:r>
          </a:p>
          <a:p>
            <a:pPr lvl="4"/>
            <a:r>
              <a:rPr lang="vi-VN" noProof="0"/>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vi-VN" noProof="0"/>
              <a:t>Click to edit Master text styles</a:t>
            </a:r>
          </a:p>
          <a:p>
            <a:pPr lvl="1"/>
            <a:r>
              <a:rPr lang="vi-VN" noProof="0"/>
              <a:t>Second level</a:t>
            </a:r>
          </a:p>
          <a:p>
            <a:pPr lvl="2"/>
            <a:r>
              <a:rPr lang="vi-VN" noProof="0"/>
              <a:t>Third level</a:t>
            </a:r>
          </a:p>
          <a:p>
            <a:pPr lvl="3"/>
            <a:r>
              <a:rPr lang="vi-VN" noProof="0"/>
              <a:t>Fourth level</a:t>
            </a:r>
          </a:p>
          <a:p>
            <a:pPr lvl="4"/>
            <a:r>
              <a:rPr lang="vi-VN" noProof="0"/>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vi-VN" noProof="0"/>
          </a:p>
        </p:txBody>
      </p:sp>
      <p:sp>
        <p:nvSpPr>
          <p:cNvPr id="6" name="Rectangle 5"/>
          <p:cNvSpPr>
            <a:spLocks noGrp="1" noChangeArrowheads="1"/>
          </p:cNvSpPr>
          <p:nvPr>
            <p:ph type="ftr" sz="quarter" idx="11"/>
          </p:nvPr>
        </p:nvSpPr>
        <p:spPr>
          <a:ln/>
        </p:spPr>
        <p:txBody>
          <a:bodyPr/>
          <a:lstStyle>
            <a:lvl1pPr>
              <a:defRPr/>
            </a:lvl1pPr>
          </a:lstStyle>
          <a:p>
            <a:pPr>
              <a:defRPr/>
            </a:pPr>
            <a:endParaRPr lang="vi-VN" noProof="0"/>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vi-VN" noProof="0" smtClean="0"/>
              <a:pPr>
                <a:defRPr/>
              </a:pPr>
              <a:t>‹#›</a:t>
            </a:fld>
            <a:endParaRPr lang="vi-VN"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noProof="0"/>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vi-VN" noProof="0"/>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noProof="0"/>
              <a:t>Click to edit Master text styles</a:t>
            </a:r>
          </a:p>
          <a:p>
            <a:pPr lvl="1"/>
            <a:r>
              <a:rPr lang="vi-VN" noProof="0"/>
              <a:t>Second level</a:t>
            </a:r>
          </a:p>
          <a:p>
            <a:pPr lvl="2"/>
            <a:r>
              <a:rPr lang="vi-VN" noProof="0"/>
              <a:t>Third level</a:t>
            </a:r>
          </a:p>
          <a:p>
            <a:pPr lvl="3"/>
            <a:r>
              <a:rPr lang="vi-VN" noProof="0"/>
              <a:t>Fourth level</a:t>
            </a:r>
          </a:p>
          <a:p>
            <a:pPr lvl="4"/>
            <a:r>
              <a:rPr lang="vi-VN" noProof="0"/>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vi-VN" noProof="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noProof="0"/>
              <a:t>Click to edit Master text styles</a:t>
            </a:r>
          </a:p>
          <a:p>
            <a:pPr lvl="1"/>
            <a:r>
              <a:rPr lang="vi-VN" noProof="0"/>
              <a:t>Second level</a:t>
            </a:r>
          </a:p>
          <a:p>
            <a:pPr lvl="2"/>
            <a:r>
              <a:rPr lang="vi-VN" noProof="0"/>
              <a:t>Third level</a:t>
            </a:r>
          </a:p>
          <a:p>
            <a:pPr lvl="3"/>
            <a:r>
              <a:rPr lang="vi-VN" noProof="0"/>
              <a:t>Fourth level</a:t>
            </a:r>
          </a:p>
          <a:p>
            <a:pPr lvl="4"/>
            <a:r>
              <a:rPr lang="vi-VN" noProof="0"/>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vi-VN" noProof="0"/>
          </a:p>
        </p:txBody>
      </p:sp>
      <p:sp>
        <p:nvSpPr>
          <p:cNvPr id="8" name="Rectangle 5"/>
          <p:cNvSpPr>
            <a:spLocks noGrp="1" noChangeArrowheads="1"/>
          </p:cNvSpPr>
          <p:nvPr>
            <p:ph type="ftr" sz="quarter" idx="11"/>
          </p:nvPr>
        </p:nvSpPr>
        <p:spPr>
          <a:ln/>
        </p:spPr>
        <p:txBody>
          <a:bodyPr/>
          <a:lstStyle>
            <a:lvl1pPr>
              <a:defRPr/>
            </a:lvl1pPr>
          </a:lstStyle>
          <a:p>
            <a:pPr>
              <a:defRPr/>
            </a:pPr>
            <a:endParaRPr lang="vi-VN" noProof="0"/>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vi-VN" noProof="0" smtClean="0"/>
              <a:pPr>
                <a:defRPr/>
              </a:pPr>
              <a:t>‹#›</a:t>
            </a:fld>
            <a:endParaRPr lang="vi-VN"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vi-VN" noProof="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vi-VN" noProof="0"/>
              <a:t>Click to edit Master text styles</a:t>
            </a:r>
          </a:p>
          <a:p>
            <a:pPr lvl="1"/>
            <a:r>
              <a:rPr lang="vi-VN" noProof="0"/>
              <a:t>Second level</a:t>
            </a:r>
          </a:p>
          <a:p>
            <a:pPr lvl="2"/>
            <a:r>
              <a:rPr lang="vi-VN" noProof="0"/>
              <a:t>Third level</a:t>
            </a:r>
          </a:p>
          <a:p>
            <a:pPr lvl="3"/>
            <a:r>
              <a:rPr lang="vi-VN" noProof="0"/>
              <a:t>Fourth level</a:t>
            </a:r>
          </a:p>
          <a:p>
            <a:pPr lvl="4"/>
            <a:r>
              <a:rPr lang="vi-VN" noProof="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vi-VN" noProof="0"/>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vi-VN" noProof="0"/>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vi-VN" noProof="0" smtClean="0"/>
              <a:pPr>
                <a:defRPr/>
              </a:pPr>
              <a:t>‹#›</a:t>
            </a:fld>
            <a:endParaRPr lang="vi-VN" noProof="0"/>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vi-VN" noProof="0"/>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1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2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41.png"/></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91.png"/><Relationship Id="rId4" Type="http://schemas.openxmlformats.org/officeDocument/2006/relationships/image" Target="../media/image580.png"/></Relationships>
</file>

<file path=ppt/slides/_rels/slide3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50.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vi-VN" dirty="0"/>
              <a:t>MAT1101: Xác suất thống kê</a:t>
            </a:r>
            <a:br>
              <a:rPr lang="vi-VN" dirty="0"/>
            </a:br>
            <a:endParaRPr lang="vi-VN"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vi-VN" sz="3200" dirty="0"/>
              <a:t>Biến ngẫu nhiên rời rạc</a:t>
            </a:r>
          </a:p>
        </p:txBody>
      </p:sp>
      <p:sp>
        <p:nvSpPr>
          <p:cNvPr id="5124" name="Text Box 7"/>
          <p:cNvSpPr txBox="1">
            <a:spLocks noChangeArrowheads="1"/>
          </p:cNvSpPr>
          <p:nvPr/>
        </p:nvSpPr>
        <p:spPr bwMode="auto">
          <a:xfrm>
            <a:off x="2286000" y="4686301"/>
            <a:ext cx="4400550" cy="346247"/>
          </a:xfrm>
          <a:prstGeom prst="rect">
            <a:avLst/>
          </a:prstGeom>
          <a:noFill/>
          <a:ln w="9525">
            <a:noFill/>
            <a:miter lim="800000"/>
            <a:headEnd/>
            <a:tailEnd/>
          </a:ln>
        </p:spPr>
        <p:txBody>
          <a:bodyPr lIns="68579" tIns="34289" rIns="68579" bIns="34289">
            <a:spAutoFit/>
          </a:bodyPr>
          <a:lstStyle/>
          <a:p>
            <a:pPr algn="ctr">
              <a:spcBef>
                <a:spcPct val="50000"/>
              </a:spcBef>
            </a:pPr>
            <a:r>
              <a:rPr lang="en-US" dirty="0"/>
              <a:t>© </a:t>
            </a:r>
            <a:r>
              <a:rPr lang="en-US" dirty="0" err="1"/>
              <a:t>Trần</a:t>
            </a:r>
            <a:r>
              <a:rPr lang="en-US" dirty="0"/>
              <a:t> </a:t>
            </a:r>
            <a:r>
              <a:rPr lang="en-US" dirty="0" err="1"/>
              <a:t>Quốc</a:t>
            </a:r>
            <a:r>
              <a:rPr lang="en-US" dirty="0"/>
              <a:t> Long - VNU-UET</a:t>
            </a:r>
          </a:p>
        </p:txBody>
      </p:sp>
      <p:pic>
        <p:nvPicPr>
          <p:cNvPr id="26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209544" y="1733550"/>
            <a:ext cx="2724912" cy="2724912"/>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B532-738D-A462-919A-F62DCC2C38D7}"/>
              </a:ext>
            </a:extLst>
          </p:cNvPr>
          <p:cNvSpPr>
            <a:spLocks noGrp="1"/>
          </p:cNvSpPr>
          <p:nvPr>
            <p:ph type="title"/>
          </p:nvPr>
        </p:nvSpPr>
        <p:spPr/>
        <p:txBody>
          <a:bodyPr/>
          <a:lstStyle/>
          <a:p>
            <a:r>
              <a:rPr lang="vi-VN" dirty="0"/>
              <a:t>Biến ngẫu nhiên Bernoulli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ABFAB-EAA7-0E07-7877-62CD3E676CFA}"/>
                  </a:ext>
                </a:extLst>
              </p:cNvPr>
              <p:cNvSpPr>
                <a:spLocks noGrp="1"/>
              </p:cNvSpPr>
              <p:nvPr>
                <p:ph idx="1"/>
              </p:nvPr>
            </p:nvSpPr>
            <p:spPr>
              <a:xfrm>
                <a:off x="304800" y="1047750"/>
                <a:ext cx="5867398" cy="3546873"/>
              </a:xfrm>
            </p:spPr>
            <p:txBody>
              <a:bodyPr/>
              <a:lstStyle/>
              <a:p>
                <a:r>
                  <a:rPr lang="vi-VN" sz="2000" dirty="0">
                    <a:latin typeface="Cambria Math" panose="02040503050406030204" pitchFamily="18" charset="0"/>
                  </a:rPr>
                  <a:t>Tung đồng xu có xác suất ra mặt ngửa là </a:t>
                </a:r>
                <a14:m>
                  <m:oMath xmlns:m="http://schemas.openxmlformats.org/officeDocument/2006/math">
                    <m:r>
                      <m:rPr>
                        <m:sty m:val="p"/>
                      </m:rPr>
                      <a:rPr lang="vi-VN" sz="2000" i="0" dirty="0" smtClean="0">
                        <a:solidFill>
                          <a:srgbClr val="FF0000"/>
                        </a:solidFill>
                        <a:latin typeface="Cambria Math" panose="02040503050406030204" pitchFamily="18" charset="0"/>
                      </a:rPr>
                      <m:t>p</m:t>
                    </m:r>
                  </m:oMath>
                </a14:m>
                <a:r>
                  <a:rPr lang="vi-VN" sz="2000" dirty="0">
                    <a:latin typeface="Cambria Math" panose="02040503050406030204" pitchFamily="18" charset="0"/>
                  </a:rPr>
                  <a:t>. </a:t>
                </a:r>
              </a:p>
              <a:p>
                <a:pPr lvl="1"/>
                <a14:m>
                  <m:oMath xmlns:m="http://schemas.openxmlformats.org/officeDocument/2006/math">
                    <m:r>
                      <m:rPr>
                        <m:sty m:val="p"/>
                      </m:rPr>
                      <a:rPr lang="vi-VN" sz="2000" i="0" dirty="0" smtClean="0">
                        <a:latin typeface="Cambria Math" panose="02040503050406030204" pitchFamily="18" charset="0"/>
                      </a:rPr>
                      <m:t>X</m:t>
                    </m:r>
                    <m:r>
                      <a:rPr lang="vi-VN" sz="2000" i="0" dirty="0" smtClean="0">
                        <a:latin typeface="Cambria Math" panose="02040503050406030204" pitchFamily="18" charset="0"/>
                      </a:rPr>
                      <m:t>=1</m:t>
                    </m:r>
                  </m:oMath>
                </a14:m>
                <a:r>
                  <a:rPr lang="vi-VN" sz="2000" dirty="0">
                    <a:latin typeface="Cambria Math" panose="02040503050406030204" pitchFamily="18" charset="0"/>
                  </a:rPr>
                  <a:t> nếu được mặt ngửa</a:t>
                </a:r>
              </a:p>
              <a:p>
                <a:pPr lvl="1"/>
                <a14:m>
                  <m:oMath xmlns:m="http://schemas.openxmlformats.org/officeDocument/2006/math">
                    <m:r>
                      <m:rPr>
                        <m:sty m:val="p"/>
                      </m:rPr>
                      <a:rPr lang="vi-VN" sz="2000" i="0" dirty="0" smtClean="0">
                        <a:latin typeface="Cambria Math" panose="02040503050406030204" pitchFamily="18" charset="0"/>
                      </a:rPr>
                      <m:t>X</m:t>
                    </m:r>
                    <m:r>
                      <a:rPr lang="vi-VN" sz="2000" i="1" dirty="0" smtClean="0">
                        <a:latin typeface="Cambria Math" panose="02040503050406030204" pitchFamily="18" charset="0"/>
                      </a:rPr>
                      <m:t>=0</m:t>
                    </m:r>
                  </m:oMath>
                </a14:m>
                <a:r>
                  <a:rPr lang="vi-VN" sz="2000" dirty="0">
                    <a:latin typeface="Cambria Math" panose="02040503050406030204" pitchFamily="18" charset="0"/>
                  </a:rPr>
                  <a:t> nếu được mặt sấp</a:t>
                </a:r>
              </a:p>
              <a:p>
                <a:r>
                  <a:rPr lang="vi-VN" sz="2000" dirty="0">
                    <a:latin typeface="Cambria Math" panose="02040503050406030204" pitchFamily="18" charset="0"/>
                  </a:rPr>
                  <a:t>Ký hiệu </a:t>
                </a:r>
                <a14:m>
                  <m:oMath xmlns:m="http://schemas.openxmlformats.org/officeDocument/2006/math">
                    <m:r>
                      <m:rPr>
                        <m:sty m:val="p"/>
                      </m:rPr>
                      <a:rPr lang="vi-VN" sz="2000" i="1" dirty="0" smtClean="0">
                        <a:solidFill>
                          <a:srgbClr val="FF0000"/>
                        </a:solidFill>
                        <a:latin typeface="Cambria Math" panose="02040503050406030204" pitchFamily="18" charset="0"/>
                      </a:rPr>
                      <m:t>X</m:t>
                    </m:r>
                    <m:r>
                      <a:rPr lang="vi-VN" sz="2000" b="0" i="1" dirty="0" smtClean="0">
                        <a:solidFill>
                          <a:srgbClr val="FF0000"/>
                        </a:solidFill>
                        <a:latin typeface="Cambria Math" panose="02040503050406030204" pitchFamily="18" charset="0"/>
                      </a:rPr>
                      <m:t>∼</m:t>
                    </m:r>
                    <m:r>
                      <m:rPr>
                        <m:sty m:val="p"/>
                      </m:rPr>
                      <a:rPr lang="vi-VN" sz="2000" i="1" dirty="0">
                        <a:solidFill>
                          <a:srgbClr val="FF0000"/>
                        </a:solidFill>
                        <a:latin typeface="Cambria Math" panose="02040503050406030204" pitchFamily="18" charset="0"/>
                      </a:rPr>
                      <m:t>Ber</m:t>
                    </m:r>
                    <m:r>
                      <m:rPr>
                        <m:sty m:val="p"/>
                      </m:rPr>
                      <a:rPr lang="vi-VN" sz="2000" i="1" dirty="0" smtClean="0">
                        <a:solidFill>
                          <a:srgbClr val="FF0000"/>
                        </a:solidFill>
                        <a:latin typeface="Cambria Math" panose="02040503050406030204" pitchFamily="18" charset="0"/>
                      </a:rPr>
                      <m:t>noulli</m:t>
                    </m:r>
                    <m:d>
                      <m:dPr>
                        <m:ctrlPr>
                          <a:rPr lang="vi-VN" sz="2000" b="0" i="1" dirty="0" smtClean="0">
                            <a:solidFill>
                              <a:srgbClr val="FF0000"/>
                            </a:solidFill>
                            <a:latin typeface="Cambria Math" panose="02040503050406030204" pitchFamily="18" charset="0"/>
                          </a:rPr>
                        </m:ctrlPr>
                      </m:dPr>
                      <m:e>
                        <m:r>
                          <m:rPr>
                            <m:sty m:val="p"/>
                          </m:rPr>
                          <a:rPr lang="vi-VN" sz="2000" i="1" dirty="0">
                            <a:solidFill>
                              <a:srgbClr val="FF0000"/>
                            </a:solidFill>
                            <a:latin typeface="Cambria Math" panose="02040503050406030204" pitchFamily="18" charset="0"/>
                          </a:rPr>
                          <m:t>x</m:t>
                        </m:r>
                        <m:r>
                          <a:rPr lang="vi-VN" sz="2000" b="0" i="1" dirty="0" smtClean="0">
                            <a:solidFill>
                              <a:srgbClr val="FF0000"/>
                            </a:solidFill>
                            <a:latin typeface="Cambria Math" panose="02040503050406030204" pitchFamily="18" charset="0"/>
                          </a:rPr>
                          <m:t>;</m:t>
                        </m:r>
                        <m:r>
                          <m:rPr>
                            <m:sty m:val="p"/>
                          </m:rPr>
                          <a:rPr lang="vi-VN" sz="2000" i="1" dirty="0">
                            <a:solidFill>
                              <a:srgbClr val="FF0000"/>
                            </a:solidFill>
                            <a:latin typeface="Cambria Math" panose="02040503050406030204" pitchFamily="18" charset="0"/>
                          </a:rPr>
                          <m:t>p</m:t>
                        </m:r>
                      </m:e>
                    </m:d>
                  </m:oMath>
                </a14:m>
                <a:br>
                  <a:rPr lang="vi-VN" sz="2000" b="0" i="1" dirty="0">
                    <a:solidFill>
                      <a:srgbClr val="FF0000"/>
                    </a:solidFill>
                    <a:latin typeface="Cambria Math" panose="02040503050406030204" pitchFamily="18" charset="0"/>
                  </a:rPr>
                </a:br>
                <a14:m>
                  <m:oMath xmlns:m="http://schemas.openxmlformats.org/officeDocument/2006/math">
                    <m:sSub>
                      <m:sSubPr>
                        <m:ctrlPr>
                          <a:rPr lang="vi-VN" sz="2000" b="0" i="1" dirty="0" smtClean="0">
                            <a:latin typeface="Cambria Math" panose="02040503050406030204" pitchFamily="18" charset="0"/>
                          </a:rPr>
                        </m:ctrlPr>
                      </m:sSubPr>
                      <m:e>
                        <m:r>
                          <m:rPr>
                            <m:sty m:val="p"/>
                          </m:rPr>
                          <a:rPr lang="vi-VN" sz="2000" i="1" dirty="0">
                            <a:latin typeface="Cambria Math" panose="02040503050406030204" pitchFamily="18" charset="0"/>
                          </a:rPr>
                          <m:t>P</m:t>
                        </m:r>
                      </m:e>
                      <m:sub>
                        <m:r>
                          <m:rPr>
                            <m:sty m:val="p"/>
                          </m:rPr>
                          <a:rPr lang="vi-VN" sz="2000" i="1" dirty="0">
                            <a:latin typeface="Cambria Math" panose="02040503050406030204" pitchFamily="18" charset="0"/>
                          </a:rPr>
                          <m:t>X</m:t>
                        </m:r>
                      </m:sub>
                    </m:sSub>
                    <m:d>
                      <m:dPr>
                        <m:ctrlPr>
                          <a:rPr lang="vi-VN" sz="2000" b="0" i="1" dirty="0" smtClean="0">
                            <a:latin typeface="Cambria Math" panose="02040503050406030204" pitchFamily="18" charset="0"/>
                          </a:rPr>
                        </m:ctrlPr>
                      </m:dPr>
                      <m:e>
                        <m:r>
                          <m:rPr>
                            <m:sty m:val="p"/>
                          </m:rPr>
                          <a:rPr lang="vi-VN" sz="2000" i="1" dirty="0">
                            <a:latin typeface="Cambria Math" panose="02040503050406030204" pitchFamily="18" charset="0"/>
                          </a:rPr>
                          <m:t>x</m:t>
                        </m:r>
                      </m:e>
                    </m:d>
                    <m:r>
                      <a:rPr lang="vi-VN" sz="2000" b="0" i="1" dirty="0" smtClean="0">
                        <a:latin typeface="Cambria Math" panose="02040503050406030204" pitchFamily="18" charset="0"/>
                      </a:rPr>
                      <m:t>=</m:t>
                    </m:r>
                    <m:d>
                      <m:dPr>
                        <m:begChr m:val="{"/>
                        <m:endChr m:val=""/>
                        <m:ctrlPr>
                          <a:rPr lang="vi-VN" sz="2000" b="0" i="1" dirty="0" smtClean="0">
                            <a:latin typeface="Cambria Math" panose="02040503050406030204" pitchFamily="18" charset="0"/>
                          </a:rPr>
                        </m:ctrlPr>
                      </m:dPr>
                      <m:e>
                        <m:m>
                          <m:mPr>
                            <m:mcs>
                              <m:mc>
                                <m:mcPr>
                                  <m:count m:val="2"/>
                                  <m:mcJc m:val="center"/>
                                </m:mcPr>
                              </m:mc>
                            </m:mcs>
                            <m:ctrlPr>
                              <a:rPr lang="vi-VN" sz="2000" b="0" i="1" dirty="0" smtClean="0">
                                <a:latin typeface="Cambria Math" panose="02040503050406030204" pitchFamily="18" charset="0"/>
                              </a:rPr>
                            </m:ctrlPr>
                          </m:mPr>
                          <m:mr>
                            <m:e>
                              <m:r>
                                <m:rPr>
                                  <m:sty m:val="p"/>
                                  <m:brk m:alnAt="7"/>
                                </m:rPr>
                                <a:rPr lang="vi-VN" sz="2000" i="1" dirty="0">
                                  <a:latin typeface="Cambria Math" panose="02040503050406030204" pitchFamily="18" charset="0"/>
                                </a:rPr>
                                <m:t>p</m:t>
                              </m:r>
                            </m:e>
                            <m:e>
                              <m:r>
                                <m:rPr>
                                  <m:sty m:val="p"/>
                                </m:rPr>
                                <a:rPr lang="vi-VN" sz="2000" i="1" dirty="0">
                                  <a:latin typeface="Cambria Math" panose="02040503050406030204" pitchFamily="18" charset="0"/>
                                </a:rPr>
                                <m:t>n</m:t>
                              </m:r>
                              <m:r>
                                <a:rPr lang="vi-VN" sz="2000" i="1" dirty="0">
                                  <a:latin typeface="Cambria Math" panose="02040503050406030204" pitchFamily="18" charset="0"/>
                                </a:rPr>
                                <m:t>ế</m:t>
                              </m:r>
                              <m:r>
                                <m:rPr>
                                  <m:sty m:val="p"/>
                                </m:rPr>
                                <a:rPr lang="vi-VN" sz="2000" i="1" dirty="0">
                                  <a:latin typeface="Cambria Math" panose="02040503050406030204" pitchFamily="18" charset="0"/>
                                </a:rPr>
                                <m:t>u</m:t>
                              </m:r>
                              <m:r>
                                <a:rPr lang="vi-VN" sz="2000" b="0" i="1" dirty="0" smtClean="0">
                                  <a:latin typeface="Cambria Math" panose="02040503050406030204" pitchFamily="18" charset="0"/>
                                </a:rPr>
                                <m:t> </m:t>
                              </m:r>
                              <m:r>
                                <m:rPr>
                                  <m:sty m:val="p"/>
                                </m:rPr>
                                <a:rPr lang="vi-VN" sz="2000" i="1" dirty="0">
                                  <a:latin typeface="Cambria Math" panose="02040503050406030204" pitchFamily="18" charset="0"/>
                                </a:rPr>
                                <m:t>x</m:t>
                              </m:r>
                              <m:r>
                                <a:rPr lang="vi-VN" sz="2000" b="0" i="1" dirty="0" smtClean="0">
                                  <a:latin typeface="Cambria Math" panose="02040503050406030204" pitchFamily="18" charset="0"/>
                                </a:rPr>
                                <m:t>=1</m:t>
                              </m:r>
                            </m:e>
                          </m:mr>
                          <m:mr>
                            <m:e>
                              <m:r>
                                <a:rPr lang="vi-VN" sz="2000" b="0" i="1" dirty="0" smtClean="0">
                                  <a:latin typeface="Cambria Math" panose="02040503050406030204" pitchFamily="18" charset="0"/>
                                </a:rPr>
                                <m:t>1−</m:t>
                              </m:r>
                              <m:r>
                                <m:rPr>
                                  <m:sty m:val="p"/>
                                </m:rPr>
                                <a:rPr lang="vi-VN" sz="2000" i="1" dirty="0">
                                  <a:latin typeface="Cambria Math" panose="02040503050406030204" pitchFamily="18" charset="0"/>
                                </a:rPr>
                                <m:t>p</m:t>
                              </m:r>
                            </m:e>
                            <m:e>
                              <m:r>
                                <m:rPr>
                                  <m:sty m:val="p"/>
                                </m:rPr>
                                <a:rPr lang="vi-VN" sz="2000" i="1" dirty="0">
                                  <a:latin typeface="Cambria Math" panose="02040503050406030204" pitchFamily="18" charset="0"/>
                                </a:rPr>
                                <m:t>n</m:t>
                              </m:r>
                              <m:r>
                                <a:rPr lang="vi-VN" sz="2000" i="1" dirty="0">
                                  <a:latin typeface="Cambria Math" panose="02040503050406030204" pitchFamily="18" charset="0"/>
                                </a:rPr>
                                <m:t>ế</m:t>
                              </m:r>
                              <m:r>
                                <m:rPr>
                                  <m:sty m:val="p"/>
                                </m:rPr>
                                <a:rPr lang="vi-VN" sz="2000" i="1" dirty="0">
                                  <a:latin typeface="Cambria Math" panose="02040503050406030204" pitchFamily="18" charset="0"/>
                                </a:rPr>
                                <m:t>u</m:t>
                              </m:r>
                              <m:r>
                                <a:rPr lang="vi-VN" sz="2000" b="0" i="1" dirty="0" smtClean="0">
                                  <a:latin typeface="Cambria Math" panose="02040503050406030204" pitchFamily="18" charset="0"/>
                                </a:rPr>
                                <m:t> </m:t>
                              </m:r>
                              <m:r>
                                <m:rPr>
                                  <m:sty m:val="p"/>
                                </m:rPr>
                                <a:rPr lang="vi-VN" sz="2000" i="1" dirty="0">
                                  <a:latin typeface="Cambria Math" panose="02040503050406030204" pitchFamily="18" charset="0"/>
                                </a:rPr>
                                <m:t>x</m:t>
                              </m:r>
                              <m:r>
                                <a:rPr lang="vi-VN" sz="2000" b="0" i="1" dirty="0" smtClean="0">
                                  <a:latin typeface="Cambria Math" panose="02040503050406030204" pitchFamily="18" charset="0"/>
                                </a:rPr>
                                <m:t>=0</m:t>
                              </m:r>
                            </m:e>
                          </m:mr>
                        </m:m>
                      </m:e>
                    </m:d>
                  </m:oMath>
                </a14:m>
                <a:br>
                  <a:rPr lang="en-US" sz="2000" b="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𝑝</m:t>
                        </m:r>
                      </m:e>
                      <m:sup>
                        <m:r>
                          <a:rPr lang="en-US" sz="2000" b="0" i="1" smtClean="0">
                            <a:latin typeface="Cambria Math" panose="02040503050406030204" pitchFamily="18" charset="0"/>
                          </a:rPr>
                          <m:t>𝑥</m:t>
                        </m:r>
                      </m:sup>
                    </m:sSup>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𝑝</m:t>
                            </m:r>
                          </m:e>
                        </m:d>
                      </m:e>
                      <m:sup>
                        <m:r>
                          <a:rPr lang="en-US" sz="2000" b="0" i="1" smtClean="0">
                            <a:latin typeface="Cambria Math" panose="02040503050406030204" pitchFamily="18" charset="0"/>
                          </a:rPr>
                          <m:t>1−</m:t>
                        </m:r>
                        <m:r>
                          <a:rPr lang="en-US" sz="2000" b="0" i="1" smtClean="0">
                            <a:latin typeface="Cambria Math" panose="02040503050406030204" pitchFamily="18" charset="0"/>
                          </a:rPr>
                          <m:t>𝑥</m:t>
                        </m:r>
                      </m:sup>
                    </m:sSup>
                  </m:oMath>
                </a14:m>
                <a:endParaRPr lang="vi-VN" sz="2000" dirty="0"/>
              </a:p>
              <a:p>
                <a:r>
                  <a:rPr lang="vi-VN" sz="2000" dirty="0"/>
                  <a:t>Ví dụ</a:t>
                </a:r>
              </a:p>
              <a:p>
                <a:pPr lvl="1"/>
                <a:r>
                  <a:rPr lang="vi-VN" sz="2000" dirty="0"/>
                  <a:t>Gói tin được truyền thành công / thất bại</a:t>
                </a:r>
              </a:p>
              <a:p>
                <a:pPr lvl="1"/>
                <a:r>
                  <a:rPr lang="vi-VN" sz="2000" dirty="0"/>
                  <a:t>Người bị bệnh hay không</a:t>
                </a:r>
              </a:p>
              <a:p>
                <a:pPr lvl="1"/>
                <a:r>
                  <a:rPr lang="vi-VN" sz="2000" dirty="0"/>
                  <a:t>Mô hình học máy phát hiện vật thể hay không</a:t>
                </a:r>
              </a:p>
            </p:txBody>
          </p:sp>
        </mc:Choice>
        <mc:Fallback xmlns="">
          <p:sp>
            <p:nvSpPr>
              <p:cNvPr id="3" name="Content Placeholder 2">
                <a:extLst>
                  <a:ext uri="{FF2B5EF4-FFF2-40B4-BE49-F238E27FC236}">
                    <a16:creationId xmlns:a16="http://schemas.microsoft.com/office/drawing/2014/main" id="{A6BABFAB-EAA7-0E07-7877-62CD3E676CFA}"/>
                  </a:ext>
                </a:extLst>
              </p:cNvPr>
              <p:cNvSpPr>
                <a:spLocks noGrp="1" noRot="1" noChangeAspect="1" noMove="1" noResize="1" noEditPoints="1" noAdjustHandles="1" noChangeArrowheads="1" noChangeShapeType="1" noTextEdit="1"/>
              </p:cNvSpPr>
              <p:nvPr>
                <p:ph idx="1"/>
              </p:nvPr>
            </p:nvSpPr>
            <p:spPr>
              <a:xfrm>
                <a:off x="304800" y="1047750"/>
                <a:ext cx="5867398" cy="3546873"/>
              </a:xfrm>
              <a:blipFill>
                <a:blip r:embed="rId2"/>
                <a:stretch>
                  <a:fillRect l="-1299" t="-3929" b="-23929"/>
                </a:stretch>
              </a:blipFill>
            </p:spPr>
            <p:txBody>
              <a:bodyPr/>
              <a:lstStyle/>
              <a:p>
                <a:r>
                  <a:rPr lang="vi-VN">
                    <a:noFill/>
                  </a:rPr>
                  <a:t> </a:t>
                </a:r>
              </a:p>
            </p:txBody>
          </p:sp>
        </mc:Fallback>
      </mc:AlternateContent>
      <p:grpSp>
        <p:nvGrpSpPr>
          <p:cNvPr id="35" name="Group 34">
            <a:extLst>
              <a:ext uri="{FF2B5EF4-FFF2-40B4-BE49-F238E27FC236}">
                <a16:creationId xmlns:a16="http://schemas.microsoft.com/office/drawing/2014/main" id="{49645672-0178-9690-9E18-8752DF761277}"/>
              </a:ext>
            </a:extLst>
          </p:cNvPr>
          <p:cNvGrpSpPr/>
          <p:nvPr/>
        </p:nvGrpSpPr>
        <p:grpSpPr>
          <a:xfrm>
            <a:off x="6204733" y="1921059"/>
            <a:ext cx="2204084" cy="1800253"/>
            <a:chOff x="4343080" y="3119491"/>
            <a:chExt cx="2204084" cy="1800253"/>
          </a:xfrm>
        </p:grpSpPr>
        <p:grpSp>
          <p:nvGrpSpPr>
            <p:cNvPr id="36" name="Group 35">
              <a:extLst>
                <a:ext uri="{FF2B5EF4-FFF2-40B4-BE49-F238E27FC236}">
                  <a16:creationId xmlns:a16="http://schemas.microsoft.com/office/drawing/2014/main" id="{70ADD041-2EF8-55B8-DE16-76A0E87DCADB}"/>
                </a:ext>
              </a:extLst>
            </p:cNvPr>
            <p:cNvGrpSpPr/>
            <p:nvPr/>
          </p:nvGrpSpPr>
          <p:grpSpPr>
            <a:xfrm>
              <a:off x="4343080" y="3243344"/>
              <a:ext cx="2204084" cy="1676400"/>
              <a:chOff x="2542531" y="3333750"/>
              <a:chExt cx="2204084" cy="1676400"/>
            </a:xfrm>
          </p:grpSpPr>
          <p:grpSp>
            <p:nvGrpSpPr>
              <p:cNvPr id="41" name="Group 40">
                <a:extLst>
                  <a:ext uri="{FF2B5EF4-FFF2-40B4-BE49-F238E27FC236}">
                    <a16:creationId xmlns:a16="http://schemas.microsoft.com/office/drawing/2014/main" id="{370D9A8F-E442-BFCA-93B4-BFB679C2CEDC}"/>
                  </a:ext>
                </a:extLst>
              </p:cNvPr>
              <p:cNvGrpSpPr/>
              <p:nvPr/>
            </p:nvGrpSpPr>
            <p:grpSpPr>
              <a:xfrm>
                <a:off x="2542531" y="3333750"/>
                <a:ext cx="2204084" cy="1676400"/>
                <a:chOff x="2542531" y="3333750"/>
                <a:chExt cx="2204084" cy="1676400"/>
              </a:xfrm>
            </p:grpSpPr>
            <p:grpSp>
              <p:nvGrpSpPr>
                <p:cNvPr id="44" name="Group 43">
                  <a:extLst>
                    <a:ext uri="{FF2B5EF4-FFF2-40B4-BE49-F238E27FC236}">
                      <a16:creationId xmlns:a16="http://schemas.microsoft.com/office/drawing/2014/main" id="{4B6C07BF-9243-1312-22B6-410FAF87D524}"/>
                    </a:ext>
                  </a:extLst>
                </p:cNvPr>
                <p:cNvGrpSpPr/>
                <p:nvPr/>
              </p:nvGrpSpPr>
              <p:grpSpPr>
                <a:xfrm>
                  <a:off x="3178137" y="3333750"/>
                  <a:ext cx="1568478" cy="1676400"/>
                  <a:chOff x="5396430" y="2112273"/>
                  <a:chExt cx="2176504" cy="2326262"/>
                </a:xfrm>
              </p:grpSpPr>
              <p:grpSp>
                <p:nvGrpSpPr>
                  <p:cNvPr id="48" name="Group 47">
                    <a:extLst>
                      <a:ext uri="{FF2B5EF4-FFF2-40B4-BE49-F238E27FC236}">
                        <a16:creationId xmlns:a16="http://schemas.microsoft.com/office/drawing/2014/main" id="{A2641AFC-CC74-9B0E-711A-02BABC3CB4EB}"/>
                      </a:ext>
                    </a:extLst>
                  </p:cNvPr>
                  <p:cNvGrpSpPr/>
                  <p:nvPr/>
                </p:nvGrpSpPr>
                <p:grpSpPr>
                  <a:xfrm>
                    <a:off x="5589382" y="2112273"/>
                    <a:ext cx="1886189" cy="1754877"/>
                    <a:chOff x="5436980" y="2874273"/>
                    <a:chExt cx="1886189" cy="1754877"/>
                  </a:xfrm>
                </p:grpSpPr>
                <p:cxnSp>
                  <p:nvCxnSpPr>
                    <p:cNvPr id="50" name="Straight Arrow Connector 49">
                      <a:extLst>
                        <a:ext uri="{FF2B5EF4-FFF2-40B4-BE49-F238E27FC236}">
                          <a16:creationId xmlns:a16="http://schemas.microsoft.com/office/drawing/2014/main" id="{68F1BD96-86C6-60C6-BC17-97ED3B5247E5}"/>
                        </a:ext>
                      </a:extLst>
                    </p:cNvPr>
                    <p:cNvCxnSpPr>
                      <a:cxnSpLocks/>
                    </p:cNvCxnSpPr>
                    <p:nvPr/>
                  </p:nvCxnSpPr>
                  <p:spPr>
                    <a:xfrm>
                      <a:off x="5436980" y="4629150"/>
                      <a:ext cx="1886189"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5AAF1AC-5CE6-3A2A-2BCB-EB482A7CA14A}"/>
                        </a:ext>
                      </a:extLst>
                    </p:cNvPr>
                    <p:cNvCxnSpPr>
                      <a:cxnSpLocks/>
                    </p:cNvCxnSpPr>
                    <p:nvPr/>
                  </p:nvCxnSpPr>
                  <p:spPr>
                    <a:xfrm flipV="1">
                      <a:off x="5436980" y="2874273"/>
                      <a:ext cx="0" cy="175487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FCB2BD4-D3F1-F892-CED4-297004845260}"/>
                          </a:ext>
                        </a:extLst>
                      </p:cNvPr>
                      <p:cNvSpPr txBox="1"/>
                      <p:nvPr/>
                    </p:nvSpPr>
                    <p:spPr>
                      <a:xfrm>
                        <a:off x="5396430" y="3926030"/>
                        <a:ext cx="2176504" cy="512505"/>
                      </a:xfrm>
                      <a:prstGeom prst="rect">
                        <a:avLst/>
                      </a:prstGeom>
                      <a:noFill/>
                    </p:spPr>
                    <p:txBody>
                      <a:bodyPr wrap="square" rtlCol="0">
                        <a:spAutoFit/>
                      </a:bodyPr>
                      <a:lstStyle/>
                      <a:p>
                        <a14:m>
                          <m:oMath xmlns:m="http://schemas.openxmlformats.org/officeDocument/2006/math">
                            <m:r>
                              <a:rPr lang="vi-VN" i="1" dirty="0" smtClean="0">
                                <a:solidFill>
                                  <a:srgbClr val="FF0000"/>
                                </a:solidFill>
                                <a:latin typeface="Cambria Math" panose="02040503050406030204" pitchFamily="18" charset="0"/>
                                <a:cs typeface="Calibri"/>
                              </a:rPr>
                              <m:t>0</m:t>
                            </m:r>
                          </m:oMath>
                        </a14:m>
                        <a:r>
                          <a:rPr lang="vi-VN" dirty="0">
                            <a:solidFill>
                              <a:srgbClr val="FF0000"/>
                            </a:solidFill>
                            <a:latin typeface="Calibri"/>
                            <a:cs typeface="Calibri"/>
                          </a:rPr>
                          <a:t>      </a:t>
                        </a:r>
                        <a14:m>
                          <m:oMath xmlns:m="http://schemas.openxmlformats.org/officeDocument/2006/math">
                            <m:r>
                              <a:rPr lang="vi-VN" b="0" i="0" dirty="0" smtClean="0">
                                <a:solidFill>
                                  <a:srgbClr val="FF0000"/>
                                </a:solidFill>
                                <a:latin typeface="Cambria Math" panose="02040503050406030204" pitchFamily="18" charset="0"/>
                                <a:cs typeface="Calibri"/>
                              </a:rPr>
                              <m:t>         </m:t>
                            </m:r>
                            <m:r>
                              <a:rPr lang="vi-VN" b="0" i="1" dirty="0" smtClean="0">
                                <a:solidFill>
                                  <a:srgbClr val="FF0000"/>
                                </a:solidFill>
                                <a:latin typeface="Cambria Math" panose="02040503050406030204" pitchFamily="18" charset="0"/>
                                <a:cs typeface="Calibri"/>
                              </a:rPr>
                              <m:t>1</m:t>
                            </m:r>
                          </m:oMath>
                        </a14:m>
                        <a:r>
                          <a:rPr lang="vi-VN" dirty="0">
                            <a:solidFill>
                              <a:srgbClr val="FF0000"/>
                            </a:solidFill>
                            <a:latin typeface="Calibri"/>
                            <a:cs typeface="Calibri"/>
                          </a:rPr>
                          <a:t>    </a:t>
                        </a:r>
                        <a14:m>
                          <m:oMath xmlns:m="http://schemas.openxmlformats.org/officeDocument/2006/math">
                            <m:r>
                              <m:rPr>
                                <m:sty m:val="p"/>
                              </m:rPr>
                              <a:rPr lang="vi-VN" i="1" dirty="0" smtClean="0">
                                <a:solidFill>
                                  <a:schemeClr val="tx1"/>
                                </a:solidFill>
                                <a:latin typeface="Cambria Math" panose="02040503050406030204" pitchFamily="18" charset="0"/>
                                <a:cs typeface="Calibri"/>
                              </a:rPr>
                              <m:t>x</m:t>
                            </m:r>
                          </m:oMath>
                        </a14:m>
                        <a:endParaRPr lang="vi-VN" dirty="0">
                          <a:solidFill>
                            <a:srgbClr val="FF0000"/>
                          </a:solidFill>
                          <a:latin typeface="Calibri"/>
                          <a:cs typeface="Calibri"/>
                        </a:endParaRPr>
                      </a:p>
                    </p:txBody>
                  </p:sp>
                </mc:Choice>
                <mc:Fallback xmlns="">
                  <p:sp>
                    <p:nvSpPr>
                      <p:cNvPr id="49" name="TextBox 48">
                        <a:extLst>
                          <a:ext uri="{FF2B5EF4-FFF2-40B4-BE49-F238E27FC236}">
                            <a16:creationId xmlns:a16="http://schemas.microsoft.com/office/drawing/2014/main" id="{7FCB2BD4-D3F1-F892-CED4-297004845260}"/>
                          </a:ext>
                        </a:extLst>
                      </p:cNvPr>
                      <p:cNvSpPr txBox="1">
                        <a:spLocks noRot="1" noChangeAspect="1" noMove="1" noResize="1" noEditPoints="1" noAdjustHandles="1" noChangeArrowheads="1" noChangeShapeType="1" noTextEdit="1"/>
                      </p:cNvSpPr>
                      <p:nvPr/>
                    </p:nvSpPr>
                    <p:spPr>
                      <a:xfrm>
                        <a:off x="5396430" y="3926030"/>
                        <a:ext cx="2176504" cy="512505"/>
                      </a:xfrm>
                      <a:prstGeom prst="rect">
                        <a:avLst/>
                      </a:prstGeom>
                      <a:blipFill>
                        <a:blip r:embed="rId3"/>
                        <a:stretch>
                          <a:fillRect b="-17241"/>
                        </a:stretch>
                      </a:blipFill>
                    </p:spPr>
                    <p:txBody>
                      <a:bodyPr/>
                      <a:lstStyle/>
                      <a:p>
                        <a:r>
                          <a:rPr lang="vi-VN">
                            <a:noFill/>
                          </a:rPr>
                          <a:t> </a:t>
                        </a:r>
                      </a:p>
                    </p:txBody>
                  </p:sp>
                </mc:Fallback>
              </mc:AlternateContent>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0E92218-6809-C22C-90A8-9A3ADA7D5748}"/>
                        </a:ext>
                      </a:extLst>
                    </p:cNvPr>
                    <p:cNvSpPr txBox="1"/>
                    <p:nvPr/>
                  </p:nvSpPr>
                  <p:spPr>
                    <a:xfrm>
                      <a:off x="2542531" y="4060145"/>
                      <a:ext cx="752367"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vi-VN" b="0" i="1" dirty="0" smtClean="0">
                                <a:solidFill>
                                  <a:srgbClr val="FF0000"/>
                                </a:solidFill>
                                <a:latin typeface="Cambria Math" panose="02040503050406030204" pitchFamily="18" charset="0"/>
                                <a:cs typeface="Calibri"/>
                              </a:rPr>
                              <m:t>1−</m:t>
                            </m:r>
                            <m:r>
                              <m:rPr>
                                <m:sty m:val="p"/>
                              </m:rPr>
                              <a:rPr lang="vi-VN" i="1" dirty="0">
                                <a:solidFill>
                                  <a:srgbClr val="FF0000"/>
                                </a:solidFill>
                                <a:latin typeface="Cambria Math" panose="02040503050406030204" pitchFamily="18" charset="0"/>
                                <a:cs typeface="Calibri"/>
                              </a:rPr>
                              <m:t>p</m:t>
                            </m:r>
                          </m:oMath>
                        </m:oMathPara>
                      </a14:m>
                      <a:endParaRPr lang="vi-VN" dirty="0">
                        <a:solidFill>
                          <a:srgbClr val="FF0000"/>
                        </a:solidFill>
                        <a:latin typeface="Calibri"/>
                        <a:cs typeface="Calibri"/>
                      </a:endParaRPr>
                    </a:p>
                  </p:txBody>
                </p:sp>
              </mc:Choice>
              <mc:Fallback xmlns="">
                <p:sp>
                  <p:nvSpPr>
                    <p:cNvPr id="45" name="TextBox 44">
                      <a:extLst>
                        <a:ext uri="{FF2B5EF4-FFF2-40B4-BE49-F238E27FC236}">
                          <a16:creationId xmlns:a16="http://schemas.microsoft.com/office/drawing/2014/main" id="{D0E92218-6809-C22C-90A8-9A3ADA7D5748}"/>
                        </a:ext>
                      </a:extLst>
                    </p:cNvPr>
                    <p:cNvSpPr txBox="1">
                      <a:spLocks noRot="1" noChangeAspect="1" noMove="1" noResize="1" noEditPoints="1" noAdjustHandles="1" noChangeArrowheads="1" noChangeShapeType="1" noTextEdit="1"/>
                    </p:cNvSpPr>
                    <p:nvPr/>
                  </p:nvSpPr>
                  <p:spPr>
                    <a:xfrm>
                      <a:off x="2542531" y="4060145"/>
                      <a:ext cx="752367" cy="369332"/>
                    </a:xfrm>
                    <a:prstGeom prst="rect">
                      <a:avLst/>
                    </a:prstGeom>
                    <a:blipFill>
                      <a:blip r:embed="rId4"/>
                      <a:stretch>
                        <a:fillRect b="-6667"/>
                      </a:stretch>
                    </a:blipFill>
                  </p:spPr>
                  <p:txBody>
                    <a:bodyPr/>
                    <a:lstStyle/>
                    <a:p>
                      <a:r>
                        <a:rPr lang="vi-VN">
                          <a:noFill/>
                        </a:rPr>
                        <a:t> </a:t>
                      </a:r>
                    </a:p>
                  </p:txBody>
                </p:sp>
              </mc:Fallback>
            </mc:AlternateContent>
            <p:sp>
              <p:nvSpPr>
                <p:cNvPr id="46" name="Oval 45">
                  <a:extLst>
                    <a:ext uri="{FF2B5EF4-FFF2-40B4-BE49-F238E27FC236}">
                      <a16:creationId xmlns:a16="http://schemas.microsoft.com/office/drawing/2014/main" id="{0A57DA3B-E6A1-05B4-959D-926A6A51E023}"/>
                    </a:ext>
                  </a:extLst>
                </p:cNvPr>
                <p:cNvSpPr/>
                <p:nvPr/>
              </p:nvSpPr>
              <p:spPr>
                <a:xfrm>
                  <a:off x="3280663" y="4224819"/>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Oval 46">
                  <a:extLst>
                    <a:ext uri="{FF2B5EF4-FFF2-40B4-BE49-F238E27FC236}">
                      <a16:creationId xmlns:a16="http://schemas.microsoft.com/office/drawing/2014/main" id="{BB0C5963-87C2-B082-C608-7E40981660A9}"/>
                    </a:ext>
                  </a:extLst>
                </p:cNvPr>
                <p:cNvSpPr/>
                <p:nvPr/>
              </p:nvSpPr>
              <p:spPr>
                <a:xfrm>
                  <a:off x="4166920" y="387919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42" name="Straight Connector 41">
                <a:extLst>
                  <a:ext uri="{FF2B5EF4-FFF2-40B4-BE49-F238E27FC236}">
                    <a16:creationId xmlns:a16="http://schemas.microsoft.com/office/drawing/2014/main" id="{EF39B8BA-F53D-DC86-9363-067403E41A8E}"/>
                  </a:ext>
                </a:extLst>
              </p:cNvPr>
              <p:cNvCxnSpPr>
                <a:cxnSpLocks/>
              </p:cNvCxnSpPr>
              <p:nvPr/>
            </p:nvCxnSpPr>
            <p:spPr>
              <a:xfrm flipV="1">
                <a:off x="3315767" y="4301019"/>
                <a:ext cx="0" cy="274036"/>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90C2736-E01F-A82E-2C47-17C6624F4EE0}"/>
                  </a:ext>
                </a:extLst>
              </p:cNvPr>
              <p:cNvCxnSpPr>
                <a:cxnSpLocks/>
              </p:cNvCxnSpPr>
              <p:nvPr/>
            </p:nvCxnSpPr>
            <p:spPr>
              <a:xfrm flipV="1">
                <a:off x="4215723" y="3931777"/>
                <a:ext cx="0" cy="666609"/>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B450436-B335-429A-295E-576D8B22B786}"/>
                    </a:ext>
                  </a:extLst>
                </p:cNvPr>
                <p:cNvSpPr txBox="1"/>
                <p:nvPr/>
              </p:nvSpPr>
              <p:spPr>
                <a:xfrm>
                  <a:off x="4639581" y="3637506"/>
                  <a:ext cx="317136"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vi-VN" i="1" dirty="0">
                            <a:solidFill>
                              <a:srgbClr val="FF0000"/>
                            </a:solidFill>
                            <a:latin typeface="Cambria Math" panose="02040503050406030204" pitchFamily="18" charset="0"/>
                            <a:cs typeface="Calibri"/>
                          </a:rPr>
                          <m:t>p</m:t>
                        </m:r>
                      </m:oMath>
                    </m:oMathPara>
                  </a14:m>
                  <a:endParaRPr lang="vi-VN" dirty="0">
                    <a:solidFill>
                      <a:srgbClr val="FF0000"/>
                    </a:solidFill>
                    <a:latin typeface="Calibri"/>
                    <a:cs typeface="Calibri"/>
                  </a:endParaRPr>
                </a:p>
              </p:txBody>
            </p:sp>
          </mc:Choice>
          <mc:Fallback xmlns="">
            <p:sp>
              <p:nvSpPr>
                <p:cNvPr id="37" name="TextBox 36">
                  <a:extLst>
                    <a:ext uri="{FF2B5EF4-FFF2-40B4-BE49-F238E27FC236}">
                      <a16:creationId xmlns:a16="http://schemas.microsoft.com/office/drawing/2014/main" id="{2B450436-B335-429A-295E-576D8B22B786}"/>
                    </a:ext>
                  </a:extLst>
                </p:cNvPr>
                <p:cNvSpPr txBox="1">
                  <a:spLocks noRot="1" noChangeAspect="1" noMove="1" noResize="1" noEditPoints="1" noAdjustHandles="1" noChangeArrowheads="1" noChangeShapeType="1" noTextEdit="1"/>
                </p:cNvSpPr>
                <p:nvPr/>
              </p:nvSpPr>
              <p:spPr>
                <a:xfrm>
                  <a:off x="4639581" y="3637506"/>
                  <a:ext cx="317136" cy="369332"/>
                </a:xfrm>
                <a:prstGeom prst="rect">
                  <a:avLst/>
                </a:prstGeom>
                <a:blipFill>
                  <a:blip r:embed="rId5"/>
                  <a:stretch>
                    <a:fillRect b="-6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09467F-2DE3-FA7D-C500-F2F2B55B68A6}"/>
                    </a:ext>
                  </a:extLst>
                </p:cNvPr>
                <p:cNvSpPr txBox="1"/>
                <p:nvPr/>
              </p:nvSpPr>
              <p:spPr>
                <a:xfrm>
                  <a:off x="4419600" y="3119491"/>
                  <a:ext cx="7523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vi-VN" sz="1800" b="0" i="1" dirty="0" smtClean="0">
                                <a:latin typeface="Cambria Math" panose="02040503050406030204" pitchFamily="18" charset="0"/>
                              </a:rPr>
                            </m:ctrlPr>
                          </m:sSubPr>
                          <m:e>
                            <m:r>
                              <m:rPr>
                                <m:sty m:val="p"/>
                              </m:rPr>
                              <a:rPr lang="vi-VN" sz="1800" i="1" dirty="0">
                                <a:latin typeface="Cambria Math" panose="02040503050406030204" pitchFamily="18" charset="0"/>
                              </a:rPr>
                              <m:t>P</m:t>
                            </m:r>
                          </m:e>
                          <m:sub>
                            <m:r>
                              <m:rPr>
                                <m:sty m:val="p"/>
                              </m:rPr>
                              <a:rPr lang="vi-VN" sz="1800" i="1" dirty="0">
                                <a:latin typeface="Cambria Math" panose="02040503050406030204" pitchFamily="18" charset="0"/>
                              </a:rPr>
                              <m:t>X</m:t>
                            </m:r>
                          </m:sub>
                        </m:sSub>
                        <m:d>
                          <m:dPr>
                            <m:ctrlPr>
                              <a:rPr lang="vi-VN" sz="1800" b="0" i="1" dirty="0" smtClean="0">
                                <a:latin typeface="Cambria Math" panose="02040503050406030204" pitchFamily="18" charset="0"/>
                              </a:rPr>
                            </m:ctrlPr>
                          </m:dPr>
                          <m:e>
                            <m:r>
                              <m:rPr>
                                <m:sty m:val="p"/>
                              </m:rPr>
                              <a:rPr lang="vi-VN" sz="1800" i="1" dirty="0">
                                <a:latin typeface="Cambria Math" panose="02040503050406030204" pitchFamily="18" charset="0"/>
                              </a:rPr>
                              <m:t>x</m:t>
                            </m:r>
                          </m:e>
                        </m:d>
                      </m:oMath>
                    </m:oMathPara>
                  </a14:m>
                  <a:endParaRPr lang="vi-VN" dirty="0"/>
                </a:p>
              </p:txBody>
            </p:sp>
          </mc:Choice>
          <mc:Fallback xmlns="">
            <p:sp>
              <p:nvSpPr>
                <p:cNvPr id="40" name="TextBox 39">
                  <a:extLst>
                    <a:ext uri="{FF2B5EF4-FFF2-40B4-BE49-F238E27FC236}">
                      <a16:creationId xmlns:a16="http://schemas.microsoft.com/office/drawing/2014/main" id="{C209467F-2DE3-FA7D-C500-F2F2B55B68A6}"/>
                    </a:ext>
                  </a:extLst>
                </p:cNvPr>
                <p:cNvSpPr txBox="1">
                  <a:spLocks noRot="1" noChangeAspect="1" noMove="1" noResize="1" noEditPoints="1" noAdjustHandles="1" noChangeArrowheads="1" noChangeShapeType="1" noTextEdit="1"/>
                </p:cNvSpPr>
                <p:nvPr/>
              </p:nvSpPr>
              <p:spPr>
                <a:xfrm>
                  <a:off x="4419600" y="3119491"/>
                  <a:ext cx="752368" cy="369332"/>
                </a:xfrm>
                <a:prstGeom prst="rect">
                  <a:avLst/>
                </a:prstGeom>
                <a:blipFill>
                  <a:blip r:embed="rId6"/>
                  <a:stretch>
                    <a:fillRect/>
                  </a:stretch>
                </a:blipFill>
              </p:spPr>
              <p:txBody>
                <a:bodyPr/>
                <a:lstStyle/>
                <a:p>
                  <a:r>
                    <a:rPr lang="vi-VN">
                      <a:noFill/>
                    </a:rPr>
                    <a:t> </a:t>
                  </a:r>
                </a:p>
              </p:txBody>
            </p:sp>
          </mc:Fallback>
        </mc:AlternateContent>
      </p:grpSp>
    </p:spTree>
    <p:extLst>
      <p:ext uri="{BB962C8B-B14F-4D97-AF65-F5344CB8AC3E}">
        <p14:creationId xmlns:p14="http://schemas.microsoft.com/office/powerpoint/2010/main" val="41679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7E5B-8EF3-73BC-04D3-51E0F20120C7}"/>
              </a:ext>
            </a:extLst>
          </p:cNvPr>
          <p:cNvSpPr>
            <a:spLocks noGrp="1"/>
          </p:cNvSpPr>
          <p:nvPr>
            <p:ph type="title"/>
          </p:nvPr>
        </p:nvSpPr>
        <p:spPr/>
        <p:txBody>
          <a:bodyPr/>
          <a:lstStyle/>
          <a:p>
            <a:r>
              <a:rPr lang="vi-VN" dirty="0"/>
              <a:t>Biến ngẫu nhiên rời rạc đều [a,b]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A9F680-5CAE-DDD3-1E23-0D06F9C69B6E}"/>
                  </a:ext>
                </a:extLst>
              </p:cNvPr>
              <p:cNvSpPr>
                <a:spLocks noGrp="1"/>
              </p:cNvSpPr>
              <p:nvPr>
                <p:ph idx="1"/>
              </p:nvPr>
            </p:nvSpPr>
            <p:spPr/>
            <p:txBody>
              <a:bodyPr/>
              <a:lstStyle/>
              <a:p>
                <a14:m>
                  <m:oMath xmlns:m="http://schemas.openxmlformats.org/officeDocument/2006/math">
                    <m:r>
                      <m:rPr>
                        <m:sty m:val="p"/>
                      </m:rPr>
                      <a:rPr lang="vi-VN" i="1" dirty="0" smtClean="0">
                        <a:latin typeface="Cambria Math" panose="02040503050406030204" pitchFamily="18" charset="0"/>
                      </a:rPr>
                      <m:t>a</m:t>
                    </m:r>
                    <m:r>
                      <a:rPr lang="vi-VN" b="0" i="1" dirty="0" smtClean="0">
                        <a:latin typeface="Cambria Math" panose="02040503050406030204" pitchFamily="18" charset="0"/>
                      </a:rPr>
                      <m:t>,</m:t>
                    </m:r>
                    <m:r>
                      <m:rPr>
                        <m:sty m:val="p"/>
                      </m:rPr>
                      <a:rPr lang="vi-VN" i="1" dirty="0">
                        <a:latin typeface="Cambria Math" panose="02040503050406030204" pitchFamily="18" charset="0"/>
                      </a:rPr>
                      <m:t>b</m:t>
                    </m:r>
                  </m:oMath>
                </a14:m>
                <a:r>
                  <a:rPr lang="vi-VN" dirty="0"/>
                  <a:t> là các số nguyên, biến ngẫu nhiên rời rạc đều </a:t>
                </a:r>
                <a14:m>
                  <m:oMath xmlns:m="http://schemas.openxmlformats.org/officeDocument/2006/math">
                    <m:r>
                      <m:rPr>
                        <m:sty m:val="p"/>
                      </m:rPr>
                      <a:rPr lang="vi-VN" i="1" dirty="0">
                        <a:latin typeface="Cambria Math" panose="02040503050406030204" pitchFamily="18" charset="0"/>
                      </a:rPr>
                      <m:t>X</m:t>
                    </m:r>
                    <m:r>
                      <a:rPr lang="vi-VN" b="0" i="1" dirty="0" smtClean="0">
                        <a:latin typeface="Cambria Math" panose="02040503050406030204" pitchFamily="18" charset="0"/>
                      </a:rPr>
                      <m:t>∈</m:t>
                    </m:r>
                    <m:d>
                      <m:dPr>
                        <m:begChr m:val="["/>
                        <m:endChr m:val="]"/>
                        <m:ctrlPr>
                          <a:rPr lang="vi-VN" i="1" dirty="0">
                            <a:latin typeface="Cambria Math" panose="02040503050406030204" pitchFamily="18" charset="0"/>
                          </a:rPr>
                        </m:ctrlPr>
                      </m:dPr>
                      <m:e>
                        <m:r>
                          <m:rPr>
                            <m:sty m:val="p"/>
                          </m:rPr>
                          <a:rPr lang="vi-VN" i="1" dirty="0">
                            <a:latin typeface="Cambria Math" panose="02040503050406030204" pitchFamily="18" charset="0"/>
                          </a:rPr>
                          <m:t>a</m:t>
                        </m:r>
                        <m:r>
                          <a:rPr lang="vi-VN" b="0" i="1" dirty="0" smtClean="0">
                            <a:latin typeface="Cambria Math" panose="02040503050406030204" pitchFamily="18" charset="0"/>
                          </a:rPr>
                          <m:t>,</m:t>
                        </m:r>
                        <m:r>
                          <m:rPr>
                            <m:sty m:val="p"/>
                          </m:rPr>
                          <a:rPr lang="vi-VN" i="1" dirty="0">
                            <a:latin typeface="Cambria Math" panose="02040503050406030204" pitchFamily="18" charset="0"/>
                          </a:rPr>
                          <m:t>b</m:t>
                        </m:r>
                      </m:e>
                    </m:d>
                  </m:oMath>
                </a14:m>
                <a:br>
                  <a:rPr lang="vi-VN" i="1" dirty="0">
                    <a:latin typeface="Cambria Math" panose="02040503050406030204" pitchFamily="18" charset="0"/>
                  </a:rPr>
                </a:b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X</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x</m:t>
                        </m:r>
                      </m:e>
                    </m:d>
                    <m:r>
                      <a:rPr lang="vi-VN" b="0" i="1" dirty="0" smtClean="0">
                        <a:latin typeface="Cambria Math" panose="02040503050406030204" pitchFamily="18" charset="0"/>
                      </a:rPr>
                      <m:t>=</m:t>
                    </m:r>
                    <m:d>
                      <m:dPr>
                        <m:begChr m:val="{"/>
                        <m:endChr m:val=""/>
                        <m:ctrlPr>
                          <a:rPr lang="vi-VN" b="0" i="1" dirty="0" smtClean="0">
                            <a:latin typeface="Cambria Math" panose="02040503050406030204" pitchFamily="18" charset="0"/>
                          </a:rPr>
                        </m:ctrlPr>
                      </m:dPr>
                      <m:e>
                        <m:m>
                          <m:mPr>
                            <m:mcs>
                              <m:mc>
                                <m:mcPr>
                                  <m:count m:val="2"/>
                                  <m:mcJc m:val="center"/>
                                </m:mcPr>
                              </m:mc>
                            </m:mcs>
                            <m:ctrlPr>
                              <a:rPr lang="vi-VN" b="0" i="1" dirty="0" smtClean="0">
                                <a:latin typeface="Cambria Math" panose="02040503050406030204" pitchFamily="18" charset="0"/>
                              </a:rPr>
                            </m:ctrlPr>
                          </m:mPr>
                          <m:mr>
                            <m:e>
                              <m:f>
                                <m:fPr>
                                  <m:ctrlPr>
                                    <a:rPr lang="vi-VN" b="0" i="1" dirty="0" smtClean="0">
                                      <a:latin typeface="Cambria Math" panose="02040503050406030204" pitchFamily="18" charset="0"/>
                                    </a:rPr>
                                  </m:ctrlPr>
                                </m:fPr>
                                <m:num>
                                  <m:r>
                                    <m:rPr>
                                      <m:brk m:alnAt="7"/>
                                    </m:rPr>
                                    <a:rPr lang="vi-VN" b="0" i="1" dirty="0" smtClean="0">
                                      <a:latin typeface="Cambria Math" panose="02040503050406030204" pitchFamily="18" charset="0"/>
                                    </a:rPr>
                                    <m:t>1</m:t>
                                  </m:r>
                                </m:num>
                                <m:den>
                                  <m:r>
                                    <m:rPr>
                                      <m:sty m:val="p"/>
                                    </m:rPr>
                                    <a:rPr lang="vi-VN" i="1" dirty="0">
                                      <a:latin typeface="Cambria Math" panose="02040503050406030204" pitchFamily="18" charset="0"/>
                                    </a:rPr>
                                    <m:t>b</m:t>
                                  </m:r>
                                  <m:r>
                                    <a:rPr lang="vi-VN" b="0" i="1" dirty="0" smtClean="0">
                                      <a:latin typeface="Cambria Math" panose="02040503050406030204" pitchFamily="18" charset="0"/>
                                    </a:rPr>
                                    <m:t>−</m:t>
                                  </m:r>
                                  <m:r>
                                    <m:rPr>
                                      <m:sty m:val="p"/>
                                    </m:rPr>
                                    <a:rPr lang="vi-VN" i="1" dirty="0">
                                      <a:latin typeface="Cambria Math" panose="02040503050406030204" pitchFamily="18" charset="0"/>
                                    </a:rPr>
                                    <m:t>a</m:t>
                                  </m:r>
                                  <m:r>
                                    <a:rPr lang="vi-VN" b="0" i="1" dirty="0" smtClean="0">
                                      <a:latin typeface="Cambria Math" panose="02040503050406030204" pitchFamily="18" charset="0"/>
                                    </a:rPr>
                                    <m:t>+1</m:t>
                                  </m:r>
                                </m:den>
                              </m:f>
                            </m:e>
                            <m:e>
                              <m:r>
                                <m:rPr>
                                  <m:sty m:val="p"/>
                                </m:rPr>
                                <a:rPr lang="vi-VN" i="1" dirty="0">
                                  <a:latin typeface="Cambria Math" panose="02040503050406030204" pitchFamily="18" charset="0"/>
                                </a:rPr>
                                <m:t>a</m:t>
                              </m:r>
                              <m:r>
                                <a:rPr lang="vi-VN" b="0" i="1" dirty="0" smtClean="0">
                                  <a:latin typeface="Cambria Math" panose="02040503050406030204" pitchFamily="18" charset="0"/>
                                </a:rPr>
                                <m:t>≤</m:t>
                              </m:r>
                              <m:r>
                                <m:rPr>
                                  <m:sty m:val="p"/>
                                </m:rPr>
                                <a:rPr lang="vi-VN" i="1" dirty="0">
                                  <a:latin typeface="Cambria Math" panose="02040503050406030204" pitchFamily="18" charset="0"/>
                                </a:rPr>
                                <m:t>x</m:t>
                              </m:r>
                              <m:r>
                                <a:rPr lang="vi-VN" b="0" i="1" dirty="0" smtClean="0">
                                  <a:latin typeface="Cambria Math" panose="02040503050406030204" pitchFamily="18" charset="0"/>
                                </a:rPr>
                                <m:t>≤</m:t>
                              </m:r>
                              <m:r>
                                <m:rPr>
                                  <m:sty m:val="p"/>
                                </m:rPr>
                                <a:rPr lang="vi-VN" i="1" dirty="0">
                                  <a:latin typeface="Cambria Math" panose="02040503050406030204" pitchFamily="18" charset="0"/>
                                </a:rPr>
                                <m:t>b</m:t>
                              </m:r>
                            </m:e>
                          </m:mr>
                          <m:mr>
                            <m:e>
                              <m:r>
                                <a:rPr lang="vi-VN" b="0" i="1" dirty="0" smtClean="0">
                                  <a:latin typeface="Cambria Math" panose="02040503050406030204" pitchFamily="18" charset="0"/>
                                </a:rPr>
                                <m:t>0</m:t>
                              </m:r>
                            </m:e>
                            <m:e>
                              <m:r>
                                <m:rPr>
                                  <m:sty m:val="p"/>
                                </m:rPr>
                                <a:rPr lang="vi-VN" i="1" dirty="0">
                                  <a:latin typeface="Cambria Math" panose="02040503050406030204" pitchFamily="18" charset="0"/>
                                </a:rPr>
                                <m:t>ng</m:t>
                              </m:r>
                              <m:r>
                                <a:rPr lang="vi-VN" i="1" dirty="0">
                                  <a:latin typeface="Cambria Math" panose="02040503050406030204" pitchFamily="18" charset="0"/>
                                </a:rPr>
                                <m:t>ượ</m:t>
                              </m:r>
                              <m:r>
                                <m:rPr>
                                  <m:sty m:val="p"/>
                                </m:rPr>
                                <a:rPr lang="vi-VN" i="1" dirty="0">
                                  <a:latin typeface="Cambria Math" panose="02040503050406030204" pitchFamily="18" charset="0"/>
                                </a:rPr>
                                <m:t>c</m:t>
                              </m:r>
                              <m:r>
                                <a:rPr lang="vi-VN" b="0" i="1" dirty="0" smtClean="0">
                                  <a:latin typeface="Cambria Math" panose="02040503050406030204" pitchFamily="18" charset="0"/>
                                </a:rPr>
                                <m:t> </m:t>
                              </m:r>
                              <m:r>
                                <m:rPr>
                                  <m:sty m:val="p"/>
                                </m:rPr>
                                <a:rPr lang="vi-VN" i="1" dirty="0">
                                  <a:latin typeface="Cambria Math" panose="02040503050406030204" pitchFamily="18" charset="0"/>
                                </a:rPr>
                                <m:t>l</m:t>
                              </m:r>
                              <m:r>
                                <a:rPr lang="vi-VN" i="1" dirty="0">
                                  <a:latin typeface="Cambria Math" panose="02040503050406030204" pitchFamily="18" charset="0"/>
                                </a:rPr>
                                <m:t>ạ</m:t>
                              </m:r>
                              <m:r>
                                <m:rPr>
                                  <m:sty m:val="p"/>
                                </m:rPr>
                                <a:rPr lang="vi-VN" i="1" dirty="0">
                                  <a:latin typeface="Cambria Math" panose="02040503050406030204" pitchFamily="18" charset="0"/>
                                </a:rPr>
                                <m:t>i</m:t>
                              </m:r>
                            </m:e>
                          </m:mr>
                        </m:m>
                      </m:e>
                    </m:d>
                  </m:oMath>
                </a14:m>
                <a:br>
                  <a:rPr lang="en-US"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+1</m:t>
                        </m:r>
                      </m:den>
                    </m:f>
                    <m:r>
                      <a:rPr lang="en-US" b="0" i="1" smtClean="0">
                        <a:latin typeface="Cambria Math" panose="02040503050406030204" pitchFamily="18" charset="0"/>
                        <a:ea typeface="Cambria Math" panose="02040503050406030204" pitchFamily="18" charset="0"/>
                      </a:rPr>
                      <m:t>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a14:m>
                <a:endParaRPr lang="vi-VN" dirty="0"/>
              </a:p>
            </p:txBody>
          </p:sp>
        </mc:Choice>
        <mc:Fallback xmlns="">
          <p:sp>
            <p:nvSpPr>
              <p:cNvPr id="3" name="Content Placeholder 2">
                <a:extLst>
                  <a:ext uri="{FF2B5EF4-FFF2-40B4-BE49-F238E27FC236}">
                    <a16:creationId xmlns:a16="http://schemas.microsoft.com/office/drawing/2014/main" id="{E0A9F680-5CAE-DDD3-1E23-0D06F9C69B6E}"/>
                  </a:ext>
                </a:extLst>
              </p:cNvPr>
              <p:cNvSpPr>
                <a:spLocks noGrp="1" noRot="1" noChangeAspect="1" noMove="1" noResize="1" noEditPoints="1" noAdjustHandles="1" noChangeArrowheads="1" noChangeShapeType="1" noTextEdit="1"/>
              </p:cNvSpPr>
              <p:nvPr>
                <p:ph idx="1"/>
              </p:nvPr>
            </p:nvSpPr>
            <p:spPr>
              <a:blipFill>
                <a:blip r:embed="rId3"/>
                <a:stretch>
                  <a:fillRect l="-1339" t="-79286" b="-78929"/>
                </a:stretch>
              </a:blipFill>
            </p:spPr>
            <p:txBody>
              <a:bodyPr/>
              <a:lstStyle/>
              <a:p>
                <a:r>
                  <a:rPr lang="vi-VN">
                    <a:noFill/>
                  </a:rPr>
                  <a:t> </a:t>
                </a:r>
              </a:p>
            </p:txBody>
          </p:sp>
        </mc:Fallback>
      </mc:AlternateContent>
      <p:grpSp>
        <p:nvGrpSpPr>
          <p:cNvPr id="32" name="Group 31">
            <a:extLst>
              <a:ext uri="{FF2B5EF4-FFF2-40B4-BE49-F238E27FC236}">
                <a16:creationId xmlns:a16="http://schemas.microsoft.com/office/drawing/2014/main" id="{2C7B4528-16D5-09FF-6ABD-0FAD793026CB}"/>
              </a:ext>
            </a:extLst>
          </p:cNvPr>
          <p:cNvGrpSpPr/>
          <p:nvPr/>
        </p:nvGrpSpPr>
        <p:grpSpPr>
          <a:xfrm>
            <a:off x="1149920" y="3438497"/>
            <a:ext cx="5631880" cy="1800253"/>
            <a:chOff x="2750106" y="3003920"/>
            <a:chExt cx="5631880" cy="1800253"/>
          </a:xfrm>
        </p:grpSpPr>
        <p:grpSp>
          <p:nvGrpSpPr>
            <p:cNvPr id="4" name="Group 3">
              <a:extLst>
                <a:ext uri="{FF2B5EF4-FFF2-40B4-BE49-F238E27FC236}">
                  <a16:creationId xmlns:a16="http://schemas.microsoft.com/office/drawing/2014/main" id="{FA9B6530-7401-805E-FBAB-67AEFE17BF6D}"/>
                </a:ext>
              </a:extLst>
            </p:cNvPr>
            <p:cNvGrpSpPr/>
            <p:nvPr/>
          </p:nvGrpSpPr>
          <p:grpSpPr>
            <a:xfrm>
              <a:off x="2750106" y="3003920"/>
              <a:ext cx="5631880" cy="1800253"/>
              <a:chOff x="4045186" y="3119491"/>
              <a:chExt cx="5631880" cy="1800253"/>
            </a:xfrm>
          </p:grpSpPr>
          <p:grpSp>
            <p:nvGrpSpPr>
              <p:cNvPr id="5" name="Group 4">
                <a:extLst>
                  <a:ext uri="{FF2B5EF4-FFF2-40B4-BE49-F238E27FC236}">
                    <a16:creationId xmlns:a16="http://schemas.microsoft.com/office/drawing/2014/main" id="{790E50A1-FE23-A494-81A5-247CEFFE2089}"/>
                  </a:ext>
                </a:extLst>
              </p:cNvPr>
              <p:cNvGrpSpPr/>
              <p:nvPr/>
            </p:nvGrpSpPr>
            <p:grpSpPr>
              <a:xfrm>
                <a:off x="4978685" y="3243344"/>
                <a:ext cx="4698381" cy="1676400"/>
                <a:chOff x="3178136" y="3333750"/>
                <a:chExt cx="4698381" cy="1676400"/>
              </a:xfrm>
            </p:grpSpPr>
            <p:grpSp>
              <p:nvGrpSpPr>
                <p:cNvPr id="8" name="Group 7">
                  <a:extLst>
                    <a:ext uri="{FF2B5EF4-FFF2-40B4-BE49-F238E27FC236}">
                      <a16:creationId xmlns:a16="http://schemas.microsoft.com/office/drawing/2014/main" id="{7B95F8DC-BDF7-7556-D715-49DD2BF6BCA7}"/>
                    </a:ext>
                  </a:extLst>
                </p:cNvPr>
                <p:cNvGrpSpPr/>
                <p:nvPr/>
              </p:nvGrpSpPr>
              <p:grpSpPr>
                <a:xfrm>
                  <a:off x="3178136" y="3333750"/>
                  <a:ext cx="4698381" cy="1676400"/>
                  <a:chOff x="3178136" y="3333750"/>
                  <a:chExt cx="4698381" cy="1676400"/>
                </a:xfrm>
              </p:grpSpPr>
              <p:grpSp>
                <p:nvGrpSpPr>
                  <p:cNvPr id="11" name="Group 10">
                    <a:extLst>
                      <a:ext uri="{FF2B5EF4-FFF2-40B4-BE49-F238E27FC236}">
                        <a16:creationId xmlns:a16="http://schemas.microsoft.com/office/drawing/2014/main" id="{557F7BDB-908A-2DB3-14CD-464CCB9CBD82}"/>
                      </a:ext>
                    </a:extLst>
                  </p:cNvPr>
                  <p:cNvGrpSpPr/>
                  <p:nvPr/>
                </p:nvGrpSpPr>
                <p:grpSpPr>
                  <a:xfrm>
                    <a:off x="3178136" y="3333750"/>
                    <a:ext cx="4698381" cy="1676400"/>
                    <a:chOff x="5396428" y="2112273"/>
                    <a:chExt cx="6519725" cy="2326262"/>
                  </a:xfrm>
                </p:grpSpPr>
                <p:grpSp>
                  <p:nvGrpSpPr>
                    <p:cNvPr id="15" name="Group 14">
                      <a:extLst>
                        <a:ext uri="{FF2B5EF4-FFF2-40B4-BE49-F238E27FC236}">
                          <a16:creationId xmlns:a16="http://schemas.microsoft.com/office/drawing/2014/main" id="{8FE60EF2-FB11-2A67-5E17-680467DF9006}"/>
                        </a:ext>
                      </a:extLst>
                    </p:cNvPr>
                    <p:cNvGrpSpPr/>
                    <p:nvPr/>
                  </p:nvGrpSpPr>
                  <p:grpSpPr>
                    <a:xfrm>
                      <a:off x="5589382" y="2112273"/>
                      <a:ext cx="6221052" cy="1754877"/>
                      <a:chOff x="5436980" y="2874273"/>
                      <a:chExt cx="6221052" cy="1754877"/>
                    </a:xfrm>
                  </p:grpSpPr>
                  <p:cxnSp>
                    <p:nvCxnSpPr>
                      <p:cNvPr id="17" name="Straight Arrow Connector 16">
                        <a:extLst>
                          <a:ext uri="{FF2B5EF4-FFF2-40B4-BE49-F238E27FC236}">
                            <a16:creationId xmlns:a16="http://schemas.microsoft.com/office/drawing/2014/main" id="{8497E050-26B1-A90C-FFB2-5A967FC36356}"/>
                          </a:ext>
                        </a:extLst>
                      </p:cNvPr>
                      <p:cNvCxnSpPr>
                        <a:cxnSpLocks/>
                      </p:cNvCxnSpPr>
                      <p:nvPr/>
                    </p:nvCxnSpPr>
                    <p:spPr>
                      <a:xfrm>
                        <a:off x="5436980" y="4629150"/>
                        <a:ext cx="622105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097266-9C9B-3DAD-E86B-B32287429272}"/>
                          </a:ext>
                        </a:extLst>
                      </p:cNvPr>
                      <p:cNvCxnSpPr>
                        <a:cxnSpLocks/>
                      </p:cNvCxnSpPr>
                      <p:nvPr/>
                    </p:nvCxnSpPr>
                    <p:spPr>
                      <a:xfrm flipV="1">
                        <a:off x="5436980" y="2874273"/>
                        <a:ext cx="0" cy="175487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F49E03-7383-D0B4-9DAD-39D4F380605B}"/>
                            </a:ext>
                          </a:extLst>
                        </p:cNvPr>
                        <p:cNvSpPr txBox="1"/>
                        <p:nvPr/>
                      </p:nvSpPr>
                      <p:spPr>
                        <a:xfrm>
                          <a:off x="5396428" y="3926030"/>
                          <a:ext cx="6519725" cy="512505"/>
                        </a:xfrm>
                        <a:prstGeom prst="rect">
                          <a:avLst/>
                        </a:prstGeom>
                        <a:noFill/>
                      </p:spPr>
                      <p:txBody>
                        <a:bodyPr wrap="square" rtlCol="0">
                          <a:spAutoFit/>
                        </a:bodyPr>
                        <a:lstStyle/>
                        <a:p>
                          <a14:m>
                            <m:oMath xmlns:m="http://schemas.openxmlformats.org/officeDocument/2006/math">
                              <m:r>
                                <a:rPr lang="vi-VN" i="1" dirty="0" smtClean="0">
                                  <a:solidFill>
                                    <a:srgbClr val="FF0000"/>
                                  </a:solidFill>
                                  <a:latin typeface="Cambria Math" panose="02040503050406030204" pitchFamily="18" charset="0"/>
                                  <a:cs typeface="Calibri"/>
                                </a:rPr>
                                <m:t>0</m:t>
                              </m:r>
                            </m:oMath>
                          </a14:m>
                          <a:r>
                            <a:rPr lang="vi-VN" dirty="0">
                              <a:solidFill>
                                <a:srgbClr val="FF0000"/>
                              </a:solidFill>
                              <a:latin typeface="Calibri"/>
                              <a:cs typeface="Calibri"/>
                            </a:rPr>
                            <a:t>      </a:t>
                          </a:r>
                          <a14:m>
                            <m:oMath xmlns:m="http://schemas.openxmlformats.org/officeDocument/2006/math">
                              <m:r>
                                <a:rPr lang="vi-VN" b="0" i="0" dirty="0" smtClean="0">
                                  <a:solidFill>
                                    <a:srgbClr val="FF0000"/>
                                  </a:solidFill>
                                  <a:latin typeface="Cambria Math" panose="02040503050406030204" pitchFamily="18" charset="0"/>
                                  <a:cs typeface="Calibri"/>
                                </a:rPr>
                                <m:t>         </m:t>
                              </m:r>
                              <m:r>
                                <m:rPr>
                                  <m:sty m:val="p"/>
                                </m:rPr>
                                <a:rPr lang="vi-VN" i="1" dirty="0">
                                  <a:solidFill>
                                    <a:srgbClr val="FF0000"/>
                                  </a:solidFill>
                                  <a:latin typeface="Cambria Math" panose="02040503050406030204" pitchFamily="18" charset="0"/>
                                  <a:cs typeface="Calibri"/>
                                </a:rPr>
                                <m:t>a</m:t>
                              </m:r>
                            </m:oMath>
                          </a14:m>
                          <a:r>
                            <a:rPr lang="vi-VN" dirty="0">
                              <a:solidFill>
                                <a:srgbClr val="FF0000"/>
                              </a:solidFill>
                              <a:latin typeface="Calibri"/>
                              <a:cs typeface="Calibri"/>
                            </a:rPr>
                            <a:t>                                </a:t>
                          </a:r>
                          <a14:m>
                            <m:oMath xmlns:m="http://schemas.openxmlformats.org/officeDocument/2006/math">
                              <m:r>
                                <m:rPr>
                                  <m:sty m:val="p"/>
                                </m:rPr>
                                <a:rPr lang="vi-VN" i="1" dirty="0">
                                  <a:solidFill>
                                    <a:srgbClr val="FF0000"/>
                                  </a:solidFill>
                                  <a:latin typeface="Cambria Math" panose="02040503050406030204" pitchFamily="18" charset="0"/>
                                  <a:cs typeface="Calibri"/>
                                </a:rPr>
                                <m:t>b</m:t>
                              </m:r>
                            </m:oMath>
                          </a14:m>
                          <a:r>
                            <a:rPr lang="vi-VN" dirty="0">
                              <a:solidFill>
                                <a:srgbClr val="FF0000"/>
                              </a:solidFill>
                              <a:latin typeface="Calibri"/>
                              <a:cs typeface="Calibri"/>
                            </a:rPr>
                            <a:t>                             </a:t>
                          </a:r>
                          <a14:m>
                            <m:oMath xmlns:m="http://schemas.openxmlformats.org/officeDocument/2006/math">
                              <m:r>
                                <m:rPr>
                                  <m:sty m:val="p"/>
                                </m:rPr>
                                <a:rPr lang="vi-VN" i="1" dirty="0" smtClean="0">
                                  <a:solidFill>
                                    <a:schemeClr val="tx1"/>
                                  </a:solidFill>
                                  <a:latin typeface="Cambria Math" panose="02040503050406030204" pitchFamily="18" charset="0"/>
                                  <a:cs typeface="Calibri"/>
                                </a:rPr>
                                <m:t>x</m:t>
                              </m:r>
                            </m:oMath>
                          </a14:m>
                          <a:endParaRPr lang="vi-VN" dirty="0">
                            <a:solidFill>
                              <a:srgbClr val="FF0000"/>
                            </a:solidFill>
                            <a:latin typeface="Calibri"/>
                            <a:cs typeface="Calibri"/>
                          </a:endParaRPr>
                        </a:p>
                      </p:txBody>
                    </p:sp>
                  </mc:Choice>
                  <mc:Fallback xmlns="">
                    <p:sp>
                      <p:nvSpPr>
                        <p:cNvPr id="16" name="TextBox 15">
                          <a:extLst>
                            <a:ext uri="{FF2B5EF4-FFF2-40B4-BE49-F238E27FC236}">
                              <a16:creationId xmlns:a16="http://schemas.microsoft.com/office/drawing/2014/main" id="{50F49E03-7383-D0B4-9DAD-39D4F380605B}"/>
                            </a:ext>
                          </a:extLst>
                        </p:cNvPr>
                        <p:cNvSpPr txBox="1">
                          <a:spLocks noRot="1" noChangeAspect="1" noMove="1" noResize="1" noEditPoints="1" noAdjustHandles="1" noChangeArrowheads="1" noChangeShapeType="1" noTextEdit="1"/>
                        </p:cNvSpPr>
                        <p:nvPr/>
                      </p:nvSpPr>
                      <p:spPr>
                        <a:xfrm>
                          <a:off x="5396428" y="3926030"/>
                          <a:ext cx="6519725" cy="512505"/>
                        </a:xfrm>
                        <a:prstGeom prst="rect">
                          <a:avLst/>
                        </a:prstGeom>
                        <a:blipFill>
                          <a:blip r:embed="rId4"/>
                          <a:stretch>
                            <a:fillRect b="-16667"/>
                          </a:stretch>
                        </a:blipFill>
                      </p:spPr>
                      <p:txBody>
                        <a:bodyPr/>
                        <a:lstStyle/>
                        <a:p>
                          <a:r>
                            <a:rPr lang="vi-VN">
                              <a:noFill/>
                            </a:rPr>
                            <a:t> </a:t>
                          </a:r>
                        </a:p>
                      </p:txBody>
                    </p:sp>
                  </mc:Fallback>
                </mc:AlternateContent>
              </p:grpSp>
              <p:sp>
                <p:nvSpPr>
                  <p:cNvPr id="14" name="Oval 13">
                    <a:extLst>
                      <a:ext uri="{FF2B5EF4-FFF2-40B4-BE49-F238E27FC236}">
                        <a16:creationId xmlns:a16="http://schemas.microsoft.com/office/drawing/2014/main" id="{B6F6F5BE-8200-0169-967B-B28885227B9B}"/>
                      </a:ext>
                    </a:extLst>
                  </p:cNvPr>
                  <p:cNvSpPr/>
                  <p:nvPr/>
                </p:nvSpPr>
                <p:spPr>
                  <a:xfrm>
                    <a:off x="4166920" y="387919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10" name="Straight Connector 9">
                  <a:extLst>
                    <a:ext uri="{FF2B5EF4-FFF2-40B4-BE49-F238E27FC236}">
                      <a16:creationId xmlns:a16="http://schemas.microsoft.com/office/drawing/2014/main" id="{857AC5E0-475C-5C14-8A07-40A922D0CEAC}"/>
                    </a:ext>
                  </a:extLst>
                </p:cNvPr>
                <p:cNvCxnSpPr>
                  <a:cxnSpLocks/>
                </p:cNvCxnSpPr>
                <p:nvPr/>
              </p:nvCxnSpPr>
              <p:spPr>
                <a:xfrm flipV="1">
                  <a:off x="4215723" y="3931777"/>
                  <a:ext cx="0" cy="666609"/>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5396F5-2121-7DE2-0510-3710CAD029F8}"/>
                      </a:ext>
                    </a:extLst>
                  </p:cNvPr>
                  <p:cNvSpPr txBox="1"/>
                  <p:nvPr/>
                </p:nvSpPr>
                <p:spPr>
                  <a:xfrm>
                    <a:off x="4045186" y="3518210"/>
                    <a:ext cx="899963" cy="6173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vi-VN" i="1" dirty="0" smtClean="0">
                                  <a:solidFill>
                                    <a:srgbClr val="FF0000"/>
                                  </a:solidFill>
                                  <a:latin typeface="Cambria Math" panose="02040503050406030204" pitchFamily="18" charset="0"/>
                                </a:rPr>
                              </m:ctrlPr>
                            </m:fPr>
                            <m:num>
                              <m:r>
                                <m:rPr>
                                  <m:brk m:alnAt="7"/>
                                </m:rPr>
                                <a:rPr lang="vi-VN" i="1" dirty="0">
                                  <a:solidFill>
                                    <a:srgbClr val="FF0000"/>
                                  </a:solidFill>
                                  <a:latin typeface="Cambria Math" panose="02040503050406030204" pitchFamily="18" charset="0"/>
                                </a:rPr>
                                <m:t>1</m:t>
                              </m:r>
                            </m:num>
                            <m:den>
                              <m:r>
                                <m:rPr>
                                  <m:sty m:val="p"/>
                                </m:rPr>
                                <a:rPr lang="vi-VN" i="1" dirty="0">
                                  <a:solidFill>
                                    <a:srgbClr val="FF0000"/>
                                  </a:solidFill>
                                  <a:latin typeface="Cambria Math" panose="02040503050406030204" pitchFamily="18" charset="0"/>
                                </a:rPr>
                                <m:t>b</m:t>
                              </m:r>
                              <m:r>
                                <a:rPr lang="vi-VN" i="1" dirty="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a</m:t>
                              </m:r>
                              <m:r>
                                <a:rPr lang="vi-VN" i="1" dirty="0">
                                  <a:solidFill>
                                    <a:srgbClr val="FF0000"/>
                                  </a:solidFill>
                                  <a:latin typeface="Cambria Math" panose="02040503050406030204" pitchFamily="18" charset="0"/>
                                </a:rPr>
                                <m:t>+1</m:t>
                              </m:r>
                            </m:den>
                          </m:f>
                        </m:oMath>
                      </m:oMathPara>
                    </a14:m>
                    <a:endParaRPr lang="vi-VN" dirty="0">
                      <a:solidFill>
                        <a:srgbClr val="FF0000"/>
                      </a:solidFill>
                      <a:latin typeface="Calibri"/>
                      <a:cs typeface="Calibri"/>
                    </a:endParaRPr>
                  </a:p>
                </p:txBody>
              </p:sp>
            </mc:Choice>
            <mc:Fallback xmlns="">
              <p:sp>
                <p:nvSpPr>
                  <p:cNvPr id="6" name="TextBox 5">
                    <a:extLst>
                      <a:ext uri="{FF2B5EF4-FFF2-40B4-BE49-F238E27FC236}">
                        <a16:creationId xmlns:a16="http://schemas.microsoft.com/office/drawing/2014/main" id="{D05396F5-2121-7DE2-0510-3710CAD029F8}"/>
                      </a:ext>
                    </a:extLst>
                  </p:cNvPr>
                  <p:cNvSpPr txBox="1">
                    <a:spLocks noRot="1" noChangeAspect="1" noMove="1" noResize="1" noEditPoints="1" noAdjustHandles="1" noChangeArrowheads="1" noChangeShapeType="1" noTextEdit="1"/>
                  </p:cNvSpPr>
                  <p:nvPr/>
                </p:nvSpPr>
                <p:spPr>
                  <a:xfrm>
                    <a:off x="4045186" y="3518210"/>
                    <a:ext cx="899963" cy="617348"/>
                  </a:xfrm>
                  <a:prstGeom prst="rect">
                    <a:avLst/>
                  </a:prstGeom>
                  <a:blipFill>
                    <a:blip r:embed="rId5"/>
                    <a:stretch>
                      <a:fillRect r="-19444" b="-4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1AEF47-8C7B-6377-1C14-9A04018E1D36}"/>
                      </a:ext>
                    </a:extLst>
                  </p:cNvPr>
                  <p:cNvSpPr txBox="1"/>
                  <p:nvPr/>
                </p:nvSpPr>
                <p:spPr>
                  <a:xfrm>
                    <a:off x="4419600" y="3119491"/>
                    <a:ext cx="7523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vi-VN" sz="1800" b="0" i="1" dirty="0" smtClean="0">
                                  <a:latin typeface="Cambria Math" panose="02040503050406030204" pitchFamily="18" charset="0"/>
                                </a:rPr>
                              </m:ctrlPr>
                            </m:sSubPr>
                            <m:e>
                              <m:r>
                                <m:rPr>
                                  <m:sty m:val="p"/>
                                </m:rPr>
                                <a:rPr lang="vi-VN" sz="1800" i="1" dirty="0">
                                  <a:latin typeface="Cambria Math" panose="02040503050406030204" pitchFamily="18" charset="0"/>
                                </a:rPr>
                                <m:t>P</m:t>
                              </m:r>
                            </m:e>
                            <m:sub>
                              <m:r>
                                <m:rPr>
                                  <m:sty m:val="p"/>
                                </m:rPr>
                                <a:rPr lang="vi-VN" sz="1800" i="1" dirty="0">
                                  <a:latin typeface="Cambria Math" panose="02040503050406030204" pitchFamily="18" charset="0"/>
                                </a:rPr>
                                <m:t>X</m:t>
                              </m:r>
                            </m:sub>
                          </m:sSub>
                          <m:d>
                            <m:dPr>
                              <m:ctrlPr>
                                <a:rPr lang="vi-VN" sz="1800" b="0" i="1" dirty="0" smtClean="0">
                                  <a:latin typeface="Cambria Math" panose="02040503050406030204" pitchFamily="18" charset="0"/>
                                </a:rPr>
                              </m:ctrlPr>
                            </m:dPr>
                            <m:e>
                              <m:r>
                                <m:rPr>
                                  <m:sty m:val="p"/>
                                </m:rPr>
                                <a:rPr lang="vi-VN" sz="1800" i="1" dirty="0">
                                  <a:latin typeface="Cambria Math" panose="02040503050406030204" pitchFamily="18" charset="0"/>
                                </a:rPr>
                                <m:t>x</m:t>
                              </m:r>
                            </m:e>
                          </m:d>
                        </m:oMath>
                      </m:oMathPara>
                    </a14:m>
                    <a:endParaRPr lang="vi-VN" dirty="0"/>
                  </a:p>
                </p:txBody>
              </p:sp>
            </mc:Choice>
            <mc:Fallback xmlns="">
              <p:sp>
                <p:nvSpPr>
                  <p:cNvPr id="40" name="TextBox 39">
                    <a:extLst>
                      <a:ext uri="{FF2B5EF4-FFF2-40B4-BE49-F238E27FC236}">
                        <a16:creationId xmlns:a16="http://schemas.microsoft.com/office/drawing/2014/main" id="{C209467F-2DE3-FA7D-C500-F2F2B55B68A6}"/>
                      </a:ext>
                    </a:extLst>
                  </p:cNvPr>
                  <p:cNvSpPr txBox="1">
                    <a:spLocks noRot="1" noChangeAspect="1" noMove="1" noResize="1" noEditPoints="1" noAdjustHandles="1" noChangeArrowheads="1" noChangeShapeType="1" noTextEdit="1"/>
                  </p:cNvSpPr>
                  <p:nvPr/>
                </p:nvSpPr>
                <p:spPr>
                  <a:xfrm>
                    <a:off x="4419600" y="3119491"/>
                    <a:ext cx="752368" cy="369332"/>
                  </a:xfrm>
                  <a:prstGeom prst="rect">
                    <a:avLst/>
                  </a:prstGeom>
                  <a:blipFill>
                    <a:blip r:embed="rId6"/>
                    <a:stretch>
                      <a:fillRect/>
                    </a:stretch>
                  </a:blipFill>
                </p:spPr>
                <p:txBody>
                  <a:bodyPr/>
                  <a:lstStyle/>
                  <a:p>
                    <a:r>
                      <a:rPr lang="vi-VN">
                        <a:noFill/>
                      </a:rPr>
                      <a:t> </a:t>
                    </a:r>
                  </a:p>
                </p:txBody>
              </p:sp>
            </mc:Fallback>
          </mc:AlternateContent>
        </p:grpSp>
        <p:sp>
          <p:nvSpPr>
            <p:cNvPr id="20" name="Oval 19">
              <a:extLst>
                <a:ext uri="{FF2B5EF4-FFF2-40B4-BE49-F238E27FC236}">
                  <a16:creationId xmlns:a16="http://schemas.microsoft.com/office/drawing/2014/main" id="{D679A1D7-DF1E-FB68-1A91-A7F1C2DE0481}"/>
                </a:ext>
              </a:extLst>
            </p:cNvPr>
            <p:cNvSpPr/>
            <p:nvPr/>
          </p:nvSpPr>
          <p:spPr>
            <a:xfrm>
              <a:off x="4980397" y="3673213"/>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1" name="Straight Connector 20">
              <a:extLst>
                <a:ext uri="{FF2B5EF4-FFF2-40B4-BE49-F238E27FC236}">
                  <a16:creationId xmlns:a16="http://schemas.microsoft.com/office/drawing/2014/main" id="{5B09C0A7-388D-77FD-A73C-FFF95E116E9C}"/>
                </a:ext>
              </a:extLst>
            </p:cNvPr>
            <p:cNvCxnSpPr>
              <a:cxnSpLocks/>
            </p:cNvCxnSpPr>
            <p:nvPr/>
          </p:nvCxnSpPr>
          <p:spPr>
            <a:xfrm flipV="1">
              <a:off x="5029200" y="3725800"/>
              <a:ext cx="0" cy="666609"/>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9B33DE7-D345-7521-C505-33E657EC7D4E}"/>
                </a:ext>
              </a:extLst>
            </p:cNvPr>
            <p:cNvSpPr/>
            <p:nvPr/>
          </p:nvSpPr>
          <p:spPr>
            <a:xfrm>
              <a:off x="5294433" y="3673213"/>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3" name="Straight Connector 22">
              <a:extLst>
                <a:ext uri="{FF2B5EF4-FFF2-40B4-BE49-F238E27FC236}">
                  <a16:creationId xmlns:a16="http://schemas.microsoft.com/office/drawing/2014/main" id="{69BF9B6C-6D95-C672-FA17-CEB67C07F9E5}"/>
                </a:ext>
              </a:extLst>
            </p:cNvPr>
            <p:cNvCxnSpPr>
              <a:cxnSpLocks/>
            </p:cNvCxnSpPr>
            <p:nvPr/>
          </p:nvCxnSpPr>
          <p:spPr>
            <a:xfrm flipV="1">
              <a:off x="5343236" y="3725800"/>
              <a:ext cx="0" cy="666609"/>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222EC45-6FBF-0DBA-6EE4-536C472E07A3}"/>
                </a:ext>
              </a:extLst>
            </p:cNvPr>
            <p:cNvSpPr/>
            <p:nvPr/>
          </p:nvSpPr>
          <p:spPr>
            <a:xfrm>
              <a:off x="5599233" y="3673213"/>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5" name="Straight Connector 24">
              <a:extLst>
                <a:ext uri="{FF2B5EF4-FFF2-40B4-BE49-F238E27FC236}">
                  <a16:creationId xmlns:a16="http://schemas.microsoft.com/office/drawing/2014/main" id="{CB04E3B3-3D61-965A-183F-5FC436E83796}"/>
                </a:ext>
              </a:extLst>
            </p:cNvPr>
            <p:cNvCxnSpPr>
              <a:cxnSpLocks/>
            </p:cNvCxnSpPr>
            <p:nvPr/>
          </p:nvCxnSpPr>
          <p:spPr>
            <a:xfrm flipV="1">
              <a:off x="5648036" y="3725800"/>
              <a:ext cx="0" cy="666609"/>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CD87B0-ED96-E04E-9985-E15AC6E09DE7}"/>
                </a:ext>
              </a:extLst>
            </p:cNvPr>
            <p:cNvSpPr/>
            <p:nvPr/>
          </p:nvSpPr>
          <p:spPr>
            <a:xfrm>
              <a:off x="5894797" y="3673213"/>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7" name="Straight Connector 26">
              <a:extLst>
                <a:ext uri="{FF2B5EF4-FFF2-40B4-BE49-F238E27FC236}">
                  <a16:creationId xmlns:a16="http://schemas.microsoft.com/office/drawing/2014/main" id="{76105E2C-509D-9ABB-D176-2E9FAFA9EF83}"/>
                </a:ext>
              </a:extLst>
            </p:cNvPr>
            <p:cNvCxnSpPr>
              <a:cxnSpLocks/>
            </p:cNvCxnSpPr>
            <p:nvPr/>
          </p:nvCxnSpPr>
          <p:spPr>
            <a:xfrm flipV="1">
              <a:off x="5943600" y="3725800"/>
              <a:ext cx="0" cy="666609"/>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AE90E38-9E28-626D-CBCB-2453CA432E8B}"/>
                </a:ext>
              </a:extLst>
            </p:cNvPr>
            <p:cNvSpPr/>
            <p:nvPr/>
          </p:nvSpPr>
          <p:spPr>
            <a:xfrm>
              <a:off x="6190361" y="3673213"/>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Straight Connector 28">
              <a:extLst>
                <a:ext uri="{FF2B5EF4-FFF2-40B4-BE49-F238E27FC236}">
                  <a16:creationId xmlns:a16="http://schemas.microsoft.com/office/drawing/2014/main" id="{9B93F5F9-5657-BBEA-5E41-E7D27898C408}"/>
                </a:ext>
              </a:extLst>
            </p:cNvPr>
            <p:cNvCxnSpPr>
              <a:cxnSpLocks/>
            </p:cNvCxnSpPr>
            <p:nvPr/>
          </p:nvCxnSpPr>
          <p:spPr>
            <a:xfrm flipV="1">
              <a:off x="6239164" y="3725800"/>
              <a:ext cx="0" cy="666609"/>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0701B5F-7598-3E0D-6725-B908E75BECA7}"/>
                </a:ext>
              </a:extLst>
            </p:cNvPr>
            <p:cNvSpPr/>
            <p:nvPr/>
          </p:nvSpPr>
          <p:spPr>
            <a:xfrm>
              <a:off x="6476688" y="3673213"/>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1" name="Straight Connector 30">
              <a:extLst>
                <a:ext uri="{FF2B5EF4-FFF2-40B4-BE49-F238E27FC236}">
                  <a16:creationId xmlns:a16="http://schemas.microsoft.com/office/drawing/2014/main" id="{4F0EFDD9-15BE-1B62-82DD-C789EEE67F00}"/>
                </a:ext>
              </a:extLst>
            </p:cNvPr>
            <p:cNvCxnSpPr>
              <a:cxnSpLocks/>
            </p:cNvCxnSpPr>
            <p:nvPr/>
          </p:nvCxnSpPr>
          <p:spPr>
            <a:xfrm flipV="1">
              <a:off x="6525491" y="3725800"/>
              <a:ext cx="0" cy="666609"/>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805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B532-738D-A462-919A-F62DCC2C38D7}"/>
              </a:ext>
            </a:extLst>
          </p:cNvPr>
          <p:cNvSpPr>
            <a:spLocks noGrp="1"/>
          </p:cNvSpPr>
          <p:nvPr>
            <p:ph type="title"/>
          </p:nvPr>
        </p:nvSpPr>
        <p:spPr/>
        <p:txBody>
          <a:bodyPr/>
          <a:lstStyle/>
          <a:p>
            <a:r>
              <a:rPr lang="vi-VN" dirty="0"/>
              <a:t>Biến ngẫu nhiên nhị thức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ABFAB-EAA7-0E07-7877-62CD3E676CFA}"/>
                  </a:ext>
                </a:extLst>
              </p:cNvPr>
              <p:cNvSpPr>
                <a:spLocks noGrp="1"/>
              </p:cNvSpPr>
              <p:nvPr>
                <p:ph idx="1"/>
              </p:nvPr>
            </p:nvSpPr>
            <p:spPr>
              <a:xfrm>
                <a:off x="304800" y="1047750"/>
                <a:ext cx="5410200" cy="3546873"/>
              </a:xfrm>
            </p:spPr>
            <p:txBody>
              <a:bodyPr/>
              <a:lstStyle/>
              <a:p>
                <a:r>
                  <a:rPr lang="vi-VN" dirty="0">
                    <a:latin typeface="Cambria Math" panose="02040503050406030204" pitchFamily="18" charset="0"/>
                  </a:rPr>
                  <a:t>Tung </a:t>
                </a:r>
                <a14:m>
                  <m:oMath xmlns:m="http://schemas.openxmlformats.org/officeDocument/2006/math">
                    <m:r>
                      <m:rPr>
                        <m:sty m:val="p"/>
                      </m:rPr>
                      <a:rPr lang="vi-VN" i="1" dirty="0">
                        <a:latin typeface="Cambria Math" panose="02040503050406030204" pitchFamily="18" charset="0"/>
                      </a:rPr>
                      <m:t>n</m:t>
                    </m:r>
                  </m:oMath>
                </a14:m>
                <a:r>
                  <a:rPr lang="vi-VN" dirty="0">
                    <a:latin typeface="Cambria Math" panose="02040503050406030204" pitchFamily="18" charset="0"/>
                  </a:rPr>
                  <a:t> lần đồng xu có xác suất ra mặt ngửa là p. Đặt </a:t>
                </a:r>
                <a14:m>
                  <m:oMath xmlns:m="http://schemas.openxmlformats.org/officeDocument/2006/math">
                    <m:r>
                      <m:rPr>
                        <m:sty m:val="p"/>
                      </m:rPr>
                      <a:rPr lang="vi-VN" i="0" dirty="0" smtClean="0">
                        <a:solidFill>
                          <a:srgbClr val="8C5CEA"/>
                        </a:solidFill>
                        <a:latin typeface="Cambria Math" panose="02040503050406030204" pitchFamily="18" charset="0"/>
                      </a:rPr>
                      <m:t>X</m:t>
                    </m:r>
                    <m:r>
                      <a:rPr lang="vi-VN" i="0" dirty="0" smtClean="0">
                        <a:solidFill>
                          <a:srgbClr val="8C5CEA"/>
                        </a:solidFill>
                        <a:latin typeface="Cambria Math" panose="02040503050406030204" pitchFamily="18" charset="0"/>
                      </a:rPr>
                      <m:t>=</m:t>
                    </m:r>
                  </m:oMath>
                </a14:m>
                <a:r>
                  <a:rPr lang="vi-VN" dirty="0">
                    <a:solidFill>
                      <a:srgbClr val="8C5CEA"/>
                    </a:solidFill>
                    <a:latin typeface="Cambria Math" panose="02040503050406030204" pitchFamily="18" charset="0"/>
                  </a:rPr>
                  <a:t> số lần ra mặt ngửa</a:t>
                </a:r>
                <a:endParaRPr lang="vi-VN" dirty="0">
                  <a:latin typeface="Cambria Math" panose="02040503050406030204" pitchFamily="18" charset="0"/>
                </a:endParaRPr>
              </a:p>
              <a:p>
                <a:r>
                  <a:rPr lang="vi-VN" sz="2400" dirty="0">
                    <a:latin typeface="Cambria Math" panose="02040503050406030204" pitchFamily="18" charset="0"/>
                  </a:rPr>
                  <a:t>Ký hiệu </a:t>
                </a:r>
                <a14:m>
                  <m:oMath xmlns:m="http://schemas.openxmlformats.org/officeDocument/2006/math">
                    <m:r>
                      <m:rPr>
                        <m:sty m:val="p"/>
                      </m:rPr>
                      <a:rPr lang="vi-VN" i="1" dirty="0" smtClean="0">
                        <a:solidFill>
                          <a:srgbClr val="FF0000"/>
                        </a:solidFill>
                        <a:latin typeface="Cambria Math" panose="02040503050406030204" pitchFamily="18" charset="0"/>
                      </a:rPr>
                      <m:t>X</m:t>
                    </m:r>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Binomial</m:t>
                    </m:r>
                    <m:d>
                      <m:dPr>
                        <m:ctrlPr>
                          <a:rPr lang="vi-VN" b="0"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n</m:t>
                        </m:r>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p</m:t>
                        </m:r>
                      </m:e>
                    </m:d>
                  </m:oMath>
                </a14:m>
                <a:br>
                  <a:rPr lang="vi-VN" b="0" i="1" dirty="0">
                    <a:solidFill>
                      <a:srgbClr val="FF0000"/>
                    </a:solidFill>
                    <a:latin typeface="Cambria Math" panose="02040503050406030204" pitchFamily="18" charset="0"/>
                  </a:rPr>
                </a:br>
                <a14:m>
                  <m:oMath xmlns:m="http://schemas.openxmlformats.org/officeDocument/2006/math">
                    <m:sSub>
                      <m:sSubPr>
                        <m:ctrlPr>
                          <a:rPr lang="vi-VN" sz="2400" b="0" i="1" dirty="0" smtClean="0">
                            <a:latin typeface="Cambria Math" panose="02040503050406030204" pitchFamily="18" charset="0"/>
                          </a:rPr>
                        </m:ctrlPr>
                      </m:sSubPr>
                      <m:e>
                        <m:r>
                          <m:rPr>
                            <m:sty m:val="p"/>
                          </m:rPr>
                          <a:rPr lang="vi-VN" sz="2400" i="1" dirty="0">
                            <a:latin typeface="Cambria Math" panose="02040503050406030204" pitchFamily="18" charset="0"/>
                          </a:rPr>
                          <m:t>P</m:t>
                        </m:r>
                      </m:e>
                      <m:sub>
                        <m:r>
                          <m:rPr>
                            <m:sty m:val="p"/>
                          </m:rPr>
                          <a:rPr lang="vi-VN" sz="2400" i="1" dirty="0">
                            <a:latin typeface="Cambria Math" panose="02040503050406030204" pitchFamily="18" charset="0"/>
                          </a:rPr>
                          <m:t>X</m:t>
                        </m:r>
                      </m:sub>
                    </m:sSub>
                    <m:d>
                      <m:dPr>
                        <m:ctrlPr>
                          <a:rPr lang="vi-VN" sz="2400" b="0" i="1" dirty="0" smtClean="0">
                            <a:latin typeface="Cambria Math" panose="02040503050406030204" pitchFamily="18" charset="0"/>
                          </a:rPr>
                        </m:ctrlPr>
                      </m:dPr>
                      <m:e>
                        <m:r>
                          <m:rPr>
                            <m:sty m:val="p"/>
                          </m:rPr>
                          <a:rPr lang="vi-VN" i="1" dirty="0">
                            <a:latin typeface="Cambria Math" panose="02040503050406030204" pitchFamily="18" charset="0"/>
                          </a:rPr>
                          <m:t>k</m:t>
                        </m:r>
                      </m:e>
                    </m:d>
                    <m:r>
                      <a:rPr lang="vi-VN" sz="2400" b="0" i="1" dirty="0" smtClean="0">
                        <a:latin typeface="Cambria Math" panose="02040503050406030204" pitchFamily="18" charset="0"/>
                      </a:rPr>
                      <m:t>=</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X</m:t>
                        </m:r>
                      </m:sub>
                    </m:sSub>
                    <m:r>
                      <a:rPr lang="vi-VN" b="0" i="1" dirty="0" smtClean="0">
                        <a:latin typeface="Cambria Math" panose="02040503050406030204" pitchFamily="18" charset="0"/>
                      </a:rPr>
                      <m:t>(</m:t>
                    </m:r>
                    <m:r>
                      <m:rPr>
                        <m:sty m:val="p"/>
                      </m:rPr>
                      <a:rPr lang="vi-VN" i="1" dirty="0">
                        <a:latin typeface="Cambria Math" panose="02040503050406030204" pitchFamily="18" charset="0"/>
                      </a:rPr>
                      <m:t>X</m:t>
                    </m:r>
                    <m:r>
                      <a:rPr lang="vi-VN" b="0" i="1" dirty="0" smtClean="0">
                        <a:latin typeface="Cambria Math" panose="02040503050406030204" pitchFamily="18" charset="0"/>
                      </a:rPr>
                      <m:t>=</m:t>
                    </m:r>
                    <m:r>
                      <m:rPr>
                        <m:sty m:val="p"/>
                      </m:rPr>
                      <a:rPr lang="vi-VN" i="1" dirty="0">
                        <a:latin typeface="Cambria Math" panose="02040503050406030204" pitchFamily="18" charset="0"/>
                      </a:rPr>
                      <m:t>k</m:t>
                    </m:r>
                    <m:r>
                      <a:rPr lang="vi-VN" b="0" i="1" dirty="0" smtClean="0">
                        <a:latin typeface="Cambria Math" panose="02040503050406030204" pitchFamily="18" charset="0"/>
                      </a:rPr>
                      <m:t>)</m:t>
                    </m:r>
                    <m:r>
                      <a:rPr lang="vi-VN" sz="2400" b="0" i="1" dirty="0" smtClean="0">
                        <a:latin typeface="Cambria Math" panose="02040503050406030204" pitchFamily="18" charset="0"/>
                      </a:rPr>
                      <m:t>=</m:t>
                    </m:r>
                    <m:sSubSup>
                      <m:sSubSupPr>
                        <m:ctrlPr>
                          <a:rPr lang="vi-VN" b="0" i="1" dirty="0" smtClean="0">
                            <a:latin typeface="Cambria Math" panose="02040503050406030204" pitchFamily="18" charset="0"/>
                          </a:rPr>
                        </m:ctrlPr>
                      </m:sSubSupPr>
                      <m:e>
                        <m:r>
                          <m:rPr>
                            <m:sty m:val="p"/>
                          </m:rPr>
                          <a:rPr lang="vi-VN" i="1" dirty="0">
                            <a:latin typeface="Cambria Math" panose="02040503050406030204" pitchFamily="18" charset="0"/>
                          </a:rPr>
                          <m:t>C</m:t>
                        </m:r>
                      </m:e>
                      <m:sub>
                        <m:r>
                          <m:rPr>
                            <m:sty m:val="p"/>
                          </m:rPr>
                          <a:rPr lang="vi-VN" i="1" dirty="0">
                            <a:latin typeface="Cambria Math" panose="02040503050406030204" pitchFamily="18" charset="0"/>
                          </a:rPr>
                          <m:t>k</m:t>
                        </m:r>
                      </m:sub>
                      <m:sup>
                        <m:r>
                          <m:rPr>
                            <m:sty m:val="p"/>
                          </m:rPr>
                          <a:rPr lang="vi-VN" i="1" dirty="0">
                            <a:latin typeface="Cambria Math" panose="02040503050406030204" pitchFamily="18" charset="0"/>
                          </a:rPr>
                          <m:t>n</m:t>
                        </m:r>
                      </m:sup>
                    </m:sSubSup>
                    <m:sSup>
                      <m:sSupPr>
                        <m:ctrlPr>
                          <a:rPr lang="vi-VN" b="0" i="1" dirty="0" smtClean="0">
                            <a:latin typeface="Cambria Math" panose="02040503050406030204" pitchFamily="18" charset="0"/>
                          </a:rPr>
                        </m:ctrlPr>
                      </m:sSupPr>
                      <m:e>
                        <m:r>
                          <m:rPr>
                            <m:sty m:val="p"/>
                          </m:rPr>
                          <a:rPr lang="vi-VN" i="1" dirty="0">
                            <a:latin typeface="Cambria Math" panose="02040503050406030204" pitchFamily="18" charset="0"/>
                          </a:rPr>
                          <m:t>p</m:t>
                        </m:r>
                      </m:e>
                      <m:sup>
                        <m:r>
                          <m:rPr>
                            <m:sty m:val="p"/>
                          </m:rPr>
                          <a:rPr lang="vi-VN" i="1" dirty="0">
                            <a:latin typeface="Cambria Math" panose="02040503050406030204" pitchFamily="18" charset="0"/>
                          </a:rPr>
                          <m:t>k</m:t>
                        </m:r>
                      </m:sup>
                    </m:sSup>
                    <m:sSup>
                      <m:sSupPr>
                        <m:ctrlPr>
                          <a:rPr lang="vi-VN" b="0" i="1" dirty="0" smtClean="0">
                            <a:latin typeface="Cambria Math" panose="02040503050406030204" pitchFamily="18" charset="0"/>
                          </a:rPr>
                        </m:ctrlPr>
                      </m:sSupPr>
                      <m:e>
                        <m:d>
                          <m:dPr>
                            <m:ctrlPr>
                              <a:rPr lang="vi-VN" b="0" i="1" dirty="0" smtClean="0">
                                <a:latin typeface="Cambria Math" panose="02040503050406030204" pitchFamily="18" charset="0"/>
                              </a:rPr>
                            </m:ctrlPr>
                          </m:dPr>
                          <m:e>
                            <m:r>
                              <a:rPr lang="vi-VN" b="0" i="1" dirty="0" smtClean="0">
                                <a:latin typeface="Cambria Math" panose="02040503050406030204" pitchFamily="18" charset="0"/>
                              </a:rPr>
                              <m:t>1−</m:t>
                            </m:r>
                            <m:r>
                              <m:rPr>
                                <m:sty m:val="p"/>
                              </m:rPr>
                              <a:rPr lang="vi-VN" i="1" dirty="0">
                                <a:latin typeface="Cambria Math" panose="02040503050406030204" pitchFamily="18" charset="0"/>
                              </a:rPr>
                              <m:t>p</m:t>
                            </m:r>
                          </m:e>
                        </m:d>
                      </m:e>
                      <m:sup>
                        <m:r>
                          <m:rPr>
                            <m:sty m:val="p"/>
                          </m:rPr>
                          <a:rPr lang="vi-VN" i="1" dirty="0">
                            <a:latin typeface="Cambria Math" panose="02040503050406030204" pitchFamily="18" charset="0"/>
                          </a:rPr>
                          <m:t>n</m:t>
                        </m:r>
                        <m:r>
                          <a:rPr lang="vi-VN" b="0" i="1" dirty="0" smtClean="0">
                            <a:latin typeface="Cambria Math" panose="02040503050406030204" pitchFamily="18" charset="0"/>
                          </a:rPr>
                          <m:t>−</m:t>
                        </m:r>
                        <m:r>
                          <m:rPr>
                            <m:sty m:val="p"/>
                          </m:rPr>
                          <a:rPr lang="vi-VN" i="1" dirty="0">
                            <a:latin typeface="Cambria Math" panose="02040503050406030204" pitchFamily="18" charset="0"/>
                          </a:rPr>
                          <m:t>k</m:t>
                        </m:r>
                      </m:sup>
                    </m:sSup>
                  </m:oMath>
                </a14:m>
                <a:endParaRPr lang="vi-VN" dirty="0"/>
              </a:p>
              <a:p>
                <a:r>
                  <a:rPr lang="vi-VN" dirty="0"/>
                  <a:t>Ví dụ</a:t>
                </a:r>
              </a:p>
              <a:p>
                <a:pPr lvl="1"/>
                <a:r>
                  <a:rPr lang="vi-VN" dirty="0"/>
                  <a:t>Số gói tin được truyền thành công trong </a:t>
                </a:r>
                <a14:m>
                  <m:oMath xmlns:m="http://schemas.openxmlformats.org/officeDocument/2006/math">
                    <m:r>
                      <a:rPr lang="vi-VN" i="1" dirty="0" smtClean="0">
                        <a:latin typeface="Cambria Math" panose="02040503050406030204" pitchFamily="18" charset="0"/>
                      </a:rPr>
                      <m:t>𝑛</m:t>
                    </m:r>
                  </m:oMath>
                </a14:m>
                <a:r>
                  <a:rPr lang="vi-VN" dirty="0"/>
                  <a:t> gói tin</a:t>
                </a:r>
              </a:p>
              <a:p>
                <a:pPr lvl="1"/>
                <a:r>
                  <a:rPr lang="vi-VN" dirty="0"/>
                  <a:t>Số người bị bệnh trong tập thể </a:t>
                </a:r>
                <a14:m>
                  <m:oMath xmlns:m="http://schemas.openxmlformats.org/officeDocument/2006/math">
                    <m:r>
                      <a:rPr lang="vi-VN" i="1" dirty="0" smtClean="0">
                        <a:latin typeface="Cambria Math" panose="02040503050406030204" pitchFamily="18" charset="0"/>
                      </a:rPr>
                      <m:t>𝑛</m:t>
                    </m:r>
                  </m:oMath>
                </a14:m>
                <a:r>
                  <a:rPr lang="vi-VN" dirty="0"/>
                  <a:t> người</a:t>
                </a:r>
              </a:p>
              <a:p>
                <a:pPr marL="0" indent="0">
                  <a:buNone/>
                </a:pPr>
                <a:endParaRPr lang="vi-VN" dirty="0"/>
              </a:p>
            </p:txBody>
          </p:sp>
        </mc:Choice>
        <mc:Fallback xmlns="">
          <p:sp>
            <p:nvSpPr>
              <p:cNvPr id="3" name="Content Placeholder 2">
                <a:extLst>
                  <a:ext uri="{FF2B5EF4-FFF2-40B4-BE49-F238E27FC236}">
                    <a16:creationId xmlns:a16="http://schemas.microsoft.com/office/drawing/2014/main" id="{A6BABFAB-EAA7-0E07-7877-62CD3E676CFA}"/>
                  </a:ext>
                </a:extLst>
              </p:cNvPr>
              <p:cNvSpPr>
                <a:spLocks noGrp="1" noRot="1" noChangeAspect="1" noMove="1" noResize="1" noEditPoints="1" noAdjustHandles="1" noChangeArrowheads="1" noChangeShapeType="1" noTextEdit="1"/>
              </p:cNvSpPr>
              <p:nvPr>
                <p:ph idx="1"/>
              </p:nvPr>
            </p:nvSpPr>
            <p:spPr>
              <a:xfrm>
                <a:off x="304800" y="1047750"/>
                <a:ext cx="5410200" cy="3546873"/>
              </a:xfrm>
              <a:blipFill>
                <a:blip r:embed="rId2"/>
                <a:stretch>
                  <a:fillRect l="-2108" t="-1786" r="-703"/>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6F047BC0-89C1-1C0C-C635-F7CEB2792574}"/>
              </a:ext>
            </a:extLst>
          </p:cNvPr>
          <p:cNvPicPr>
            <a:picLocks noChangeAspect="1"/>
          </p:cNvPicPr>
          <p:nvPr/>
        </p:nvPicPr>
        <p:blipFill>
          <a:blip r:embed="rId3"/>
          <a:stretch>
            <a:fillRect/>
          </a:stretch>
        </p:blipFill>
        <p:spPr>
          <a:xfrm>
            <a:off x="5725134" y="2616560"/>
            <a:ext cx="3418866" cy="146613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543F99-B0E8-4729-8460-157ABA89EB2D}"/>
                  </a:ext>
                </a:extLst>
              </p:cNvPr>
              <p:cNvSpPr txBox="1"/>
              <p:nvPr/>
            </p:nvSpPr>
            <p:spPr>
              <a:xfrm>
                <a:off x="6534149" y="2005209"/>
                <a:ext cx="21336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vi-VN" i="1" smtClean="0">
                          <a:latin typeface="Cambria Math" panose="02040503050406030204" pitchFamily="18" charset="0"/>
                          <a:cs typeface="Calibri"/>
                        </a:rPr>
                        <m:t>p</m:t>
                      </m:r>
                      <m:r>
                        <a:rPr lang="vi-VN" b="0" i="1" smtClean="0">
                          <a:latin typeface="Cambria Math" panose="02040503050406030204" pitchFamily="18" charset="0"/>
                          <a:cs typeface="Calibri"/>
                        </a:rPr>
                        <m:t>=0,3    </m:t>
                      </m:r>
                      <m:r>
                        <m:rPr>
                          <m:sty m:val="p"/>
                        </m:rPr>
                        <a:rPr lang="vi-VN" i="1">
                          <a:latin typeface="Cambria Math" panose="02040503050406030204" pitchFamily="18" charset="0"/>
                          <a:cs typeface="Calibri"/>
                        </a:rPr>
                        <m:t>n</m:t>
                      </m:r>
                      <m:r>
                        <a:rPr lang="vi-VN" b="0" i="1" smtClean="0">
                          <a:latin typeface="Cambria Math" panose="02040503050406030204" pitchFamily="18" charset="0"/>
                          <a:cs typeface="Calibri"/>
                        </a:rPr>
                        <m:t>=10</m:t>
                      </m:r>
                    </m:oMath>
                  </m:oMathPara>
                </a14:m>
                <a:endParaRPr lang="vi-VN" dirty="0" err="1">
                  <a:latin typeface="Calibri"/>
                  <a:cs typeface="Calibri"/>
                </a:endParaRPr>
              </a:p>
            </p:txBody>
          </p:sp>
        </mc:Choice>
        <mc:Fallback xmlns="">
          <p:sp>
            <p:nvSpPr>
              <p:cNvPr id="5" name="TextBox 4">
                <a:extLst>
                  <a:ext uri="{FF2B5EF4-FFF2-40B4-BE49-F238E27FC236}">
                    <a16:creationId xmlns:a16="http://schemas.microsoft.com/office/drawing/2014/main" id="{58543F99-B0E8-4729-8460-157ABA89EB2D}"/>
                  </a:ext>
                </a:extLst>
              </p:cNvPr>
              <p:cNvSpPr txBox="1">
                <a:spLocks noRot="1" noChangeAspect="1" noMove="1" noResize="1" noEditPoints="1" noAdjustHandles="1" noChangeArrowheads="1" noChangeShapeType="1" noTextEdit="1"/>
              </p:cNvSpPr>
              <p:nvPr/>
            </p:nvSpPr>
            <p:spPr>
              <a:xfrm>
                <a:off x="6534149" y="2005209"/>
                <a:ext cx="2133600" cy="369332"/>
              </a:xfrm>
              <a:prstGeom prst="rect">
                <a:avLst/>
              </a:prstGeom>
              <a:blipFill>
                <a:blip r:embed="rId4"/>
                <a:stretch>
                  <a:fillRect b="-1290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B001328-3BC9-FB2A-68CB-C36876D0F99A}"/>
                  </a:ext>
                </a:extLst>
              </p:cNvPr>
              <p:cNvSpPr txBox="1"/>
              <p:nvPr/>
            </p:nvSpPr>
            <p:spPr>
              <a:xfrm>
                <a:off x="5562600" y="2157609"/>
                <a:ext cx="7523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vi-VN" sz="1800" b="0" i="1" dirty="0" smtClean="0">
                              <a:latin typeface="Cambria Math" panose="02040503050406030204" pitchFamily="18" charset="0"/>
                            </a:rPr>
                          </m:ctrlPr>
                        </m:sSubPr>
                        <m:e>
                          <m:r>
                            <m:rPr>
                              <m:sty m:val="p"/>
                            </m:rPr>
                            <a:rPr lang="vi-VN" sz="1800" i="1" dirty="0">
                              <a:latin typeface="Cambria Math" panose="02040503050406030204" pitchFamily="18" charset="0"/>
                            </a:rPr>
                            <m:t>P</m:t>
                          </m:r>
                        </m:e>
                        <m:sub>
                          <m:r>
                            <m:rPr>
                              <m:sty m:val="p"/>
                            </m:rPr>
                            <a:rPr lang="vi-VN" sz="1800" i="1" dirty="0">
                              <a:latin typeface="Cambria Math" panose="02040503050406030204" pitchFamily="18" charset="0"/>
                            </a:rPr>
                            <m:t>X</m:t>
                          </m:r>
                        </m:sub>
                      </m:sSub>
                      <m:d>
                        <m:dPr>
                          <m:ctrlPr>
                            <a:rPr lang="vi-VN" sz="1800" b="0" i="1" dirty="0" smtClean="0">
                              <a:latin typeface="Cambria Math" panose="02040503050406030204" pitchFamily="18" charset="0"/>
                            </a:rPr>
                          </m:ctrlPr>
                        </m:dPr>
                        <m:e>
                          <m:r>
                            <m:rPr>
                              <m:sty m:val="p"/>
                            </m:rPr>
                            <a:rPr lang="vi-VN" sz="1800" i="1" dirty="0">
                              <a:latin typeface="Cambria Math" panose="02040503050406030204" pitchFamily="18" charset="0"/>
                            </a:rPr>
                            <m:t>x</m:t>
                          </m:r>
                        </m:e>
                      </m:d>
                    </m:oMath>
                  </m:oMathPara>
                </a14:m>
                <a:endParaRPr lang="vi-VN" dirty="0"/>
              </a:p>
            </p:txBody>
          </p:sp>
        </mc:Choice>
        <mc:Fallback xmlns="">
          <p:sp>
            <p:nvSpPr>
              <p:cNvPr id="6" name="TextBox 5">
                <a:extLst>
                  <a:ext uri="{FF2B5EF4-FFF2-40B4-BE49-F238E27FC236}">
                    <a16:creationId xmlns:a16="http://schemas.microsoft.com/office/drawing/2014/main" id="{4B001328-3BC9-FB2A-68CB-C36876D0F99A}"/>
                  </a:ext>
                </a:extLst>
              </p:cNvPr>
              <p:cNvSpPr txBox="1">
                <a:spLocks noRot="1" noChangeAspect="1" noMove="1" noResize="1" noEditPoints="1" noAdjustHandles="1" noChangeArrowheads="1" noChangeShapeType="1" noTextEdit="1"/>
              </p:cNvSpPr>
              <p:nvPr/>
            </p:nvSpPr>
            <p:spPr>
              <a:xfrm>
                <a:off x="5562600" y="2157609"/>
                <a:ext cx="752368" cy="369332"/>
              </a:xfrm>
              <a:prstGeom prst="rect">
                <a:avLst/>
              </a:prstGeom>
              <a:blipFill>
                <a:blip r:embed="rId5"/>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67199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B532-738D-A462-919A-F62DCC2C38D7}"/>
              </a:ext>
            </a:extLst>
          </p:cNvPr>
          <p:cNvSpPr>
            <a:spLocks noGrp="1"/>
          </p:cNvSpPr>
          <p:nvPr>
            <p:ph type="title"/>
          </p:nvPr>
        </p:nvSpPr>
        <p:spPr/>
        <p:txBody>
          <a:bodyPr/>
          <a:lstStyle/>
          <a:p>
            <a:r>
              <a:rPr lang="vi-VN" dirty="0"/>
              <a:t>Biến ngẫu nhiên hình học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ABFAB-EAA7-0E07-7877-62CD3E676CFA}"/>
                  </a:ext>
                </a:extLst>
              </p:cNvPr>
              <p:cNvSpPr>
                <a:spLocks noGrp="1"/>
              </p:cNvSpPr>
              <p:nvPr>
                <p:ph idx="1"/>
              </p:nvPr>
            </p:nvSpPr>
            <p:spPr>
              <a:xfrm>
                <a:off x="304800" y="1047750"/>
                <a:ext cx="5029200" cy="3546873"/>
              </a:xfrm>
            </p:spPr>
            <p:txBody>
              <a:bodyPr/>
              <a:lstStyle/>
              <a:p>
                <a:r>
                  <a:rPr lang="vi-VN" dirty="0">
                    <a:latin typeface="Cambria Math" panose="02040503050406030204" pitchFamily="18" charset="0"/>
                  </a:rPr>
                  <a:t>Tung nhiều lần đồng xu có xác suất mặt ngửa </a:t>
                </a:r>
                <a14:m>
                  <m:oMath xmlns:m="http://schemas.openxmlformats.org/officeDocument/2006/math">
                    <m:r>
                      <m:rPr>
                        <m:sty m:val="p"/>
                      </m:rPr>
                      <a:rPr lang="vi-VN" i="1" dirty="0">
                        <a:latin typeface="Cambria Math" panose="02040503050406030204" pitchFamily="18" charset="0"/>
                      </a:rPr>
                      <m:t>p</m:t>
                    </m:r>
                    <m:r>
                      <a:rPr lang="vi-VN" b="0" i="1" dirty="0" smtClean="0">
                        <a:latin typeface="Cambria Math" panose="02040503050406030204" pitchFamily="18" charset="0"/>
                      </a:rPr>
                      <m:t>∈</m:t>
                    </m:r>
                    <m:d>
                      <m:dPr>
                        <m:ctrlPr>
                          <a:rPr lang="vi-VN" b="0" i="1" dirty="0" smtClean="0">
                            <a:latin typeface="Cambria Math" panose="02040503050406030204" pitchFamily="18" charset="0"/>
                          </a:rPr>
                        </m:ctrlPr>
                      </m:dPr>
                      <m:e>
                        <m:r>
                          <a:rPr lang="vi-VN" b="0" i="1" dirty="0" smtClean="0">
                            <a:latin typeface="Cambria Math" panose="02040503050406030204" pitchFamily="18" charset="0"/>
                          </a:rPr>
                          <m:t>0,1</m:t>
                        </m:r>
                      </m:e>
                    </m:d>
                  </m:oMath>
                </a14:m>
                <a:r>
                  <a:rPr lang="vi-VN" dirty="0">
                    <a:latin typeface="Cambria Math" panose="02040503050406030204" pitchFamily="18" charset="0"/>
                  </a:rPr>
                  <a:t>. </a:t>
                </a:r>
                <a14:m>
                  <m:oMath xmlns:m="http://schemas.openxmlformats.org/officeDocument/2006/math">
                    <m:r>
                      <m:rPr>
                        <m:sty m:val="p"/>
                      </m:rPr>
                      <a:rPr lang="vi-VN" i="1" dirty="0" smtClean="0">
                        <a:solidFill>
                          <a:srgbClr val="8C5CEA"/>
                        </a:solidFill>
                        <a:latin typeface="Cambria Math" panose="02040503050406030204" pitchFamily="18" charset="0"/>
                      </a:rPr>
                      <m:t>X</m:t>
                    </m:r>
                    <m:r>
                      <a:rPr lang="vi-VN" b="0" i="1" dirty="0" smtClean="0">
                        <a:solidFill>
                          <a:srgbClr val="8C5CEA"/>
                        </a:solidFill>
                        <a:latin typeface="Cambria Math" panose="02040503050406030204" pitchFamily="18" charset="0"/>
                      </a:rPr>
                      <m:t>=</m:t>
                    </m:r>
                  </m:oMath>
                </a14:m>
                <a:r>
                  <a:rPr lang="vi-VN" sz="2400" dirty="0">
                    <a:solidFill>
                      <a:srgbClr val="8C5CEA"/>
                    </a:solidFill>
                    <a:latin typeface="Cambria Math" panose="02040503050406030204" pitchFamily="18" charset="0"/>
                  </a:rPr>
                  <a:t> số lần tung đến khi được mặt ngửa đầu tiên</a:t>
                </a:r>
                <a:endParaRPr lang="vi-VN" sz="2400" dirty="0">
                  <a:latin typeface="Cambria Math" panose="02040503050406030204" pitchFamily="18" charset="0"/>
                </a:endParaRPr>
              </a:p>
              <a:p>
                <a:r>
                  <a:rPr lang="vi-VN" sz="2400" dirty="0">
                    <a:latin typeface="Cambria Math" panose="02040503050406030204" pitchFamily="18" charset="0"/>
                  </a:rPr>
                  <a:t>Ký hiệu </a:t>
                </a:r>
                <a14:m>
                  <m:oMath xmlns:m="http://schemas.openxmlformats.org/officeDocument/2006/math">
                    <m:r>
                      <m:rPr>
                        <m:sty m:val="p"/>
                      </m:rPr>
                      <a:rPr lang="vi-VN" i="1" dirty="0" smtClean="0">
                        <a:solidFill>
                          <a:srgbClr val="FF0000"/>
                        </a:solidFill>
                        <a:latin typeface="Cambria Math" panose="02040503050406030204" pitchFamily="18" charset="0"/>
                      </a:rPr>
                      <m:t>X</m:t>
                    </m:r>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G</m:t>
                    </m:r>
                    <m:d>
                      <m:dPr>
                        <m:ctrlPr>
                          <a:rPr lang="vi-VN" b="0"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p</m:t>
                        </m:r>
                      </m:e>
                    </m:d>
                  </m:oMath>
                </a14:m>
                <a:br>
                  <a:rPr lang="vi-VN" b="0" i="1" dirty="0">
                    <a:solidFill>
                      <a:srgbClr val="FF0000"/>
                    </a:solidFill>
                    <a:latin typeface="Cambria Math" panose="02040503050406030204" pitchFamily="18" charset="0"/>
                  </a:rPr>
                </a:br>
                <a14:m>
                  <m:oMath xmlns:m="http://schemas.openxmlformats.org/officeDocument/2006/math">
                    <m:sSub>
                      <m:sSubPr>
                        <m:ctrlPr>
                          <a:rPr lang="vi-VN" sz="2400" b="0" i="1" dirty="0" smtClean="0">
                            <a:latin typeface="Cambria Math" panose="02040503050406030204" pitchFamily="18" charset="0"/>
                          </a:rPr>
                        </m:ctrlPr>
                      </m:sSubPr>
                      <m:e>
                        <m:r>
                          <m:rPr>
                            <m:sty m:val="p"/>
                          </m:rPr>
                          <a:rPr lang="vi-VN" sz="2400" i="1" dirty="0">
                            <a:latin typeface="Cambria Math" panose="02040503050406030204" pitchFamily="18" charset="0"/>
                          </a:rPr>
                          <m:t>P</m:t>
                        </m:r>
                      </m:e>
                      <m:sub>
                        <m:r>
                          <m:rPr>
                            <m:sty m:val="p"/>
                          </m:rPr>
                          <a:rPr lang="vi-VN" sz="2400" i="1" dirty="0">
                            <a:latin typeface="Cambria Math" panose="02040503050406030204" pitchFamily="18" charset="0"/>
                          </a:rPr>
                          <m:t>X</m:t>
                        </m:r>
                      </m:sub>
                    </m:sSub>
                    <m:d>
                      <m:dPr>
                        <m:ctrlPr>
                          <a:rPr lang="vi-VN" sz="2400" b="0" i="1" dirty="0" smtClean="0">
                            <a:latin typeface="Cambria Math" panose="02040503050406030204" pitchFamily="18" charset="0"/>
                          </a:rPr>
                        </m:ctrlPr>
                      </m:dPr>
                      <m:e>
                        <m:r>
                          <m:rPr>
                            <m:sty m:val="p"/>
                          </m:rPr>
                          <a:rPr lang="vi-VN" i="1" dirty="0">
                            <a:latin typeface="Cambria Math" panose="02040503050406030204" pitchFamily="18" charset="0"/>
                          </a:rPr>
                          <m:t>k</m:t>
                        </m:r>
                      </m:e>
                    </m:d>
                    <m:r>
                      <a:rPr lang="vi-VN" sz="2400" b="0" i="1" dirty="0" smtClean="0">
                        <a:latin typeface="Cambria Math" panose="02040503050406030204" pitchFamily="18" charset="0"/>
                      </a:rPr>
                      <m:t>=</m:t>
                    </m:r>
                    <m:sSub>
                      <m:sSubPr>
                        <m:ctrlPr>
                          <a:rPr lang="vi-VN" i="1" dirty="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X</m:t>
                        </m:r>
                      </m:sub>
                    </m:sSub>
                    <m:d>
                      <m:dPr>
                        <m:ctrlPr>
                          <a:rPr lang="vi-VN" i="1" dirty="0">
                            <a:latin typeface="Cambria Math" panose="02040503050406030204" pitchFamily="18" charset="0"/>
                          </a:rPr>
                        </m:ctrlPr>
                      </m:dPr>
                      <m:e>
                        <m:r>
                          <m:rPr>
                            <m:sty m:val="p"/>
                          </m:rPr>
                          <a:rPr lang="vi-VN" i="1" dirty="0" smtClean="0">
                            <a:latin typeface="Cambria Math" panose="02040503050406030204" pitchFamily="18" charset="0"/>
                          </a:rPr>
                          <m:t>X</m:t>
                        </m:r>
                        <m:r>
                          <a:rPr lang="vi-VN" b="0" i="1" dirty="0" smtClean="0">
                            <a:latin typeface="Cambria Math" panose="02040503050406030204" pitchFamily="18" charset="0"/>
                          </a:rPr>
                          <m:t>=</m:t>
                        </m:r>
                        <m:r>
                          <m:rPr>
                            <m:sty m:val="p"/>
                          </m:rPr>
                          <a:rPr lang="vi-VN" i="1" dirty="0">
                            <a:latin typeface="Cambria Math" panose="02040503050406030204" pitchFamily="18" charset="0"/>
                          </a:rPr>
                          <m:t>k</m:t>
                        </m:r>
                      </m:e>
                    </m:d>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(1−</m:t>
                        </m:r>
                        <m:r>
                          <m:rPr>
                            <m:sty m:val="p"/>
                          </m:rPr>
                          <a:rPr lang="vi-VN" i="1" dirty="0">
                            <a:latin typeface="Cambria Math" panose="02040503050406030204" pitchFamily="18" charset="0"/>
                          </a:rPr>
                          <m:t>p</m:t>
                        </m:r>
                        <m:r>
                          <a:rPr lang="vi-VN" b="0" i="1" dirty="0" smtClean="0">
                            <a:latin typeface="Cambria Math" panose="02040503050406030204" pitchFamily="18" charset="0"/>
                          </a:rPr>
                          <m:t>)</m:t>
                        </m:r>
                      </m:e>
                      <m:sup>
                        <m:r>
                          <m:rPr>
                            <m:sty m:val="p"/>
                          </m:rPr>
                          <a:rPr lang="vi-VN" i="1" dirty="0">
                            <a:latin typeface="Cambria Math" panose="02040503050406030204" pitchFamily="18" charset="0"/>
                          </a:rPr>
                          <m:t>k</m:t>
                        </m:r>
                        <m:r>
                          <a:rPr lang="vi-VN" b="0" i="1" dirty="0" smtClean="0">
                            <a:latin typeface="Cambria Math" panose="02040503050406030204" pitchFamily="18" charset="0"/>
                          </a:rPr>
                          <m:t>−1</m:t>
                        </m:r>
                      </m:sup>
                    </m:sSup>
                    <m:r>
                      <m:rPr>
                        <m:sty m:val="p"/>
                      </m:rPr>
                      <a:rPr lang="vi-VN" i="1" dirty="0">
                        <a:latin typeface="Cambria Math" panose="02040503050406030204" pitchFamily="18" charset="0"/>
                      </a:rPr>
                      <m:t>p</m:t>
                    </m:r>
                  </m:oMath>
                </a14:m>
                <a:endParaRPr lang="vi-VN" dirty="0"/>
              </a:p>
              <a:p>
                <a:r>
                  <a:rPr lang="vi-VN" dirty="0"/>
                  <a:t>Ví dụ</a:t>
                </a:r>
              </a:p>
              <a:p>
                <a:pPr lvl="1"/>
                <a:r>
                  <a:rPr lang="vi-VN" dirty="0"/>
                  <a:t>An chơi tú lơ khơ với 3 người khác. Số ván bài đến khi An được con Át đầu tiên</a:t>
                </a:r>
              </a:p>
              <a:p>
                <a:pPr lvl="1"/>
                <a:r>
                  <a:rPr lang="vi-VN" dirty="0"/>
                  <a:t>Lần truyền tin thất bại đầu tiên</a:t>
                </a:r>
              </a:p>
            </p:txBody>
          </p:sp>
        </mc:Choice>
        <mc:Fallback xmlns="">
          <p:sp>
            <p:nvSpPr>
              <p:cNvPr id="3" name="Content Placeholder 2">
                <a:extLst>
                  <a:ext uri="{FF2B5EF4-FFF2-40B4-BE49-F238E27FC236}">
                    <a16:creationId xmlns:a16="http://schemas.microsoft.com/office/drawing/2014/main" id="{A6BABFAB-EAA7-0E07-7877-62CD3E676CFA}"/>
                  </a:ext>
                </a:extLst>
              </p:cNvPr>
              <p:cNvSpPr>
                <a:spLocks noGrp="1" noRot="1" noChangeAspect="1" noMove="1" noResize="1" noEditPoints="1" noAdjustHandles="1" noChangeArrowheads="1" noChangeShapeType="1" noTextEdit="1"/>
              </p:cNvSpPr>
              <p:nvPr>
                <p:ph idx="1"/>
              </p:nvPr>
            </p:nvSpPr>
            <p:spPr>
              <a:xfrm>
                <a:off x="304800" y="1047750"/>
                <a:ext cx="5029200" cy="3546873"/>
              </a:xfrm>
              <a:blipFill>
                <a:blip r:embed="rId2"/>
                <a:stretch>
                  <a:fillRect l="-2267" t="-1786" r="-2519" b="-12143"/>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72AF5D1C-6025-D9DD-0E59-AAE721D711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137180" y="2594189"/>
            <a:ext cx="3797774" cy="119676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2908ED-721E-566C-17F1-CC0323BA8783}"/>
                  </a:ext>
                </a:extLst>
              </p:cNvPr>
              <p:cNvSpPr txBox="1"/>
              <p:nvPr/>
            </p:nvSpPr>
            <p:spPr>
              <a:xfrm>
                <a:off x="5969267" y="2027749"/>
                <a:ext cx="21336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vi-VN" i="1" smtClean="0">
                          <a:latin typeface="Cambria Math" panose="02040503050406030204" pitchFamily="18" charset="0"/>
                          <a:cs typeface="Calibri"/>
                        </a:rPr>
                        <m:t>p</m:t>
                      </m:r>
                      <m:r>
                        <a:rPr lang="vi-VN" b="0" i="1" smtClean="0">
                          <a:latin typeface="Cambria Math" panose="02040503050406030204" pitchFamily="18" charset="0"/>
                          <a:cs typeface="Calibri"/>
                        </a:rPr>
                        <m:t>=0,3</m:t>
                      </m:r>
                    </m:oMath>
                  </m:oMathPara>
                </a14:m>
                <a:endParaRPr lang="vi-VN" dirty="0" err="1">
                  <a:latin typeface="Calibri"/>
                  <a:cs typeface="Calibri"/>
                </a:endParaRPr>
              </a:p>
            </p:txBody>
          </p:sp>
        </mc:Choice>
        <mc:Fallback xmlns="">
          <p:sp>
            <p:nvSpPr>
              <p:cNvPr id="5" name="TextBox 4">
                <a:extLst>
                  <a:ext uri="{FF2B5EF4-FFF2-40B4-BE49-F238E27FC236}">
                    <a16:creationId xmlns:a16="http://schemas.microsoft.com/office/drawing/2014/main" id="{8E2908ED-721E-566C-17F1-CC0323BA8783}"/>
                  </a:ext>
                </a:extLst>
              </p:cNvPr>
              <p:cNvSpPr txBox="1">
                <a:spLocks noRot="1" noChangeAspect="1" noMove="1" noResize="1" noEditPoints="1" noAdjustHandles="1" noChangeArrowheads="1" noChangeShapeType="1" noTextEdit="1"/>
              </p:cNvSpPr>
              <p:nvPr/>
            </p:nvSpPr>
            <p:spPr>
              <a:xfrm>
                <a:off x="5969267" y="2027749"/>
                <a:ext cx="2133600" cy="369332"/>
              </a:xfrm>
              <a:prstGeom prst="rect">
                <a:avLst/>
              </a:prstGeom>
              <a:blipFill>
                <a:blip r:embed="rId4"/>
                <a:stretch>
                  <a:fillRect b="-1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358971-66DC-BF78-086E-9F09CF9D423B}"/>
                  </a:ext>
                </a:extLst>
              </p:cNvPr>
              <p:cNvSpPr txBox="1"/>
              <p:nvPr/>
            </p:nvSpPr>
            <p:spPr>
              <a:xfrm>
                <a:off x="4986570" y="2199973"/>
                <a:ext cx="7523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vi-VN" sz="1800" b="0" i="1" dirty="0" smtClean="0">
                              <a:latin typeface="Cambria Math" panose="02040503050406030204" pitchFamily="18" charset="0"/>
                            </a:rPr>
                          </m:ctrlPr>
                        </m:sSubPr>
                        <m:e>
                          <m:r>
                            <m:rPr>
                              <m:sty m:val="p"/>
                            </m:rPr>
                            <a:rPr lang="vi-VN" sz="1800" i="1" dirty="0">
                              <a:latin typeface="Cambria Math" panose="02040503050406030204" pitchFamily="18" charset="0"/>
                            </a:rPr>
                            <m:t>P</m:t>
                          </m:r>
                        </m:e>
                        <m:sub>
                          <m:r>
                            <m:rPr>
                              <m:sty m:val="p"/>
                            </m:rPr>
                            <a:rPr lang="vi-VN" sz="1800" i="1" dirty="0">
                              <a:latin typeface="Cambria Math" panose="02040503050406030204" pitchFamily="18" charset="0"/>
                            </a:rPr>
                            <m:t>X</m:t>
                          </m:r>
                        </m:sub>
                      </m:sSub>
                      <m:d>
                        <m:dPr>
                          <m:ctrlPr>
                            <a:rPr lang="vi-VN" sz="1800" b="0" i="1" dirty="0" smtClean="0">
                              <a:latin typeface="Cambria Math" panose="02040503050406030204" pitchFamily="18" charset="0"/>
                            </a:rPr>
                          </m:ctrlPr>
                        </m:dPr>
                        <m:e>
                          <m:r>
                            <m:rPr>
                              <m:sty m:val="p"/>
                            </m:rPr>
                            <a:rPr lang="vi-VN" sz="1800" i="1" dirty="0">
                              <a:latin typeface="Cambria Math" panose="02040503050406030204" pitchFamily="18" charset="0"/>
                            </a:rPr>
                            <m:t>x</m:t>
                          </m:r>
                        </m:e>
                      </m:d>
                    </m:oMath>
                  </m:oMathPara>
                </a14:m>
                <a:endParaRPr lang="vi-VN" dirty="0"/>
              </a:p>
            </p:txBody>
          </p:sp>
        </mc:Choice>
        <mc:Fallback xmlns="">
          <p:sp>
            <p:nvSpPr>
              <p:cNvPr id="6" name="TextBox 5">
                <a:extLst>
                  <a:ext uri="{FF2B5EF4-FFF2-40B4-BE49-F238E27FC236}">
                    <a16:creationId xmlns:a16="http://schemas.microsoft.com/office/drawing/2014/main" id="{54358971-66DC-BF78-086E-9F09CF9D423B}"/>
                  </a:ext>
                </a:extLst>
              </p:cNvPr>
              <p:cNvSpPr txBox="1">
                <a:spLocks noRot="1" noChangeAspect="1" noMove="1" noResize="1" noEditPoints="1" noAdjustHandles="1" noChangeArrowheads="1" noChangeShapeType="1" noTextEdit="1"/>
              </p:cNvSpPr>
              <p:nvPr/>
            </p:nvSpPr>
            <p:spPr>
              <a:xfrm>
                <a:off x="4986570" y="2199973"/>
                <a:ext cx="752368" cy="369332"/>
              </a:xfrm>
              <a:prstGeom prst="rect">
                <a:avLst/>
              </a:prstGeom>
              <a:blipFill>
                <a:blip r:embed="rId5"/>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76001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B532-738D-A462-919A-F62DCC2C38D7}"/>
              </a:ext>
            </a:extLst>
          </p:cNvPr>
          <p:cNvSpPr>
            <a:spLocks noGrp="1"/>
          </p:cNvSpPr>
          <p:nvPr>
            <p:ph type="title"/>
          </p:nvPr>
        </p:nvSpPr>
        <p:spPr/>
        <p:txBody>
          <a:bodyPr/>
          <a:lstStyle/>
          <a:p>
            <a:r>
              <a:rPr lang="vi-VN" dirty="0"/>
              <a:t>Biến ngẫu nhiên Poisson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ABFAB-EAA7-0E07-7877-62CD3E676CFA}"/>
                  </a:ext>
                </a:extLst>
              </p:cNvPr>
              <p:cNvSpPr>
                <a:spLocks noGrp="1"/>
              </p:cNvSpPr>
              <p:nvPr>
                <p:ph idx="1"/>
              </p:nvPr>
            </p:nvSpPr>
            <p:spPr>
              <a:xfrm>
                <a:off x="304800" y="1047750"/>
                <a:ext cx="5552968" cy="3546873"/>
              </a:xfrm>
            </p:spPr>
            <p:txBody>
              <a:bodyPr/>
              <a:lstStyle/>
              <a:p>
                <a:r>
                  <a:rPr lang="vi-VN" sz="2000" dirty="0">
                    <a:latin typeface="Cambria Math" panose="02040503050406030204" pitchFamily="18" charset="0"/>
                  </a:rPr>
                  <a:t>Giới hạn của biến nhị thức </a:t>
                </a:r>
                <a14:m>
                  <m:oMath xmlns:m="http://schemas.openxmlformats.org/officeDocument/2006/math">
                    <m:r>
                      <m:rPr>
                        <m:sty m:val="p"/>
                      </m:rPr>
                      <a:rPr lang="vi-VN" sz="2000" i="1" dirty="0">
                        <a:latin typeface="Cambria Math" panose="02040503050406030204" pitchFamily="18" charset="0"/>
                      </a:rPr>
                      <m:t>Binomial</m:t>
                    </m:r>
                    <m:r>
                      <a:rPr lang="vi-VN" sz="2000" i="1" dirty="0" smtClean="0">
                        <a:latin typeface="Cambria Math" panose="02040503050406030204" pitchFamily="18" charset="0"/>
                      </a:rPr>
                      <m:t>(</m:t>
                    </m:r>
                    <m:r>
                      <m:rPr>
                        <m:sty m:val="p"/>
                      </m:rPr>
                      <a:rPr lang="vi-VN" sz="2000" i="1" dirty="0">
                        <a:latin typeface="Cambria Math" panose="02040503050406030204" pitchFamily="18" charset="0"/>
                      </a:rPr>
                      <m:t>x</m:t>
                    </m:r>
                    <m:r>
                      <a:rPr lang="vi-VN" sz="2000" b="0" i="1" dirty="0" smtClean="0">
                        <a:latin typeface="Cambria Math" panose="02040503050406030204" pitchFamily="18" charset="0"/>
                      </a:rPr>
                      <m:t>;</m:t>
                    </m:r>
                    <m:r>
                      <a:rPr lang="vi-VN" sz="2000" i="1" dirty="0" smtClean="0">
                        <a:latin typeface="Cambria Math" panose="02040503050406030204" pitchFamily="18" charset="0"/>
                      </a:rPr>
                      <m:t>𝑛</m:t>
                    </m:r>
                    <m:r>
                      <a:rPr lang="vi-VN" sz="2000" i="1" dirty="0" smtClean="0">
                        <a:latin typeface="Cambria Math" panose="02040503050406030204" pitchFamily="18" charset="0"/>
                      </a:rPr>
                      <m:t>, </m:t>
                    </m:r>
                    <m:r>
                      <a:rPr lang="vi-VN" sz="2000" i="1" dirty="0" smtClean="0">
                        <a:latin typeface="Cambria Math" panose="02040503050406030204" pitchFamily="18" charset="0"/>
                      </a:rPr>
                      <m:t>𝑝</m:t>
                    </m:r>
                    <m:r>
                      <a:rPr lang="vi-VN" sz="2000" i="1" dirty="0" smtClean="0">
                        <a:latin typeface="Cambria Math" panose="02040503050406030204" pitchFamily="18" charset="0"/>
                      </a:rPr>
                      <m:t>) </m:t>
                    </m:r>
                  </m:oMath>
                </a14:m>
                <a:r>
                  <a:rPr lang="vi-VN" sz="2000" dirty="0">
                    <a:latin typeface="Cambria Math" panose="02040503050406030204" pitchFamily="18" charset="0"/>
                  </a:rPr>
                  <a:t>cho </a:t>
                </a:r>
                <a14:m>
                  <m:oMath xmlns:m="http://schemas.openxmlformats.org/officeDocument/2006/math">
                    <m:r>
                      <a:rPr lang="vi-VN" sz="2000" i="1" dirty="0" smtClean="0">
                        <a:latin typeface="Cambria Math" panose="02040503050406030204" pitchFamily="18" charset="0"/>
                      </a:rPr>
                      <m:t>𝑛</m:t>
                    </m:r>
                  </m:oMath>
                </a14:m>
                <a:r>
                  <a:rPr lang="vi-VN" sz="2000" dirty="0">
                    <a:latin typeface="Cambria Math" panose="02040503050406030204" pitchFamily="18" charset="0"/>
                  </a:rPr>
                  <a:t> lớn và </a:t>
                </a:r>
                <a14:m>
                  <m:oMath xmlns:m="http://schemas.openxmlformats.org/officeDocument/2006/math">
                    <m:r>
                      <a:rPr lang="vi-VN" sz="2000" i="1" dirty="0" smtClean="0">
                        <a:latin typeface="Cambria Math" panose="02040503050406030204" pitchFamily="18" charset="0"/>
                      </a:rPr>
                      <m:t>𝑝</m:t>
                    </m:r>
                  </m:oMath>
                </a14:m>
                <a:r>
                  <a:rPr lang="vi-VN" sz="2000" dirty="0">
                    <a:latin typeface="Cambria Math" panose="02040503050406030204" pitchFamily="18" charset="0"/>
                  </a:rPr>
                  <a:t> nhỏ nhưng </a:t>
                </a:r>
                <a14:m>
                  <m:oMath xmlns:m="http://schemas.openxmlformats.org/officeDocument/2006/math">
                    <m:r>
                      <a:rPr lang="vi-VN" sz="2000" b="0" i="1" smtClean="0">
                        <a:latin typeface="Cambria Math" panose="02040503050406030204" pitchFamily="18" charset="0"/>
                      </a:rPr>
                      <m:t>𝜆</m:t>
                    </m:r>
                    <m:r>
                      <a:rPr lang="vi-VN" sz="2000" b="0" i="1" smtClean="0">
                        <a:latin typeface="Cambria Math" panose="02040503050406030204" pitchFamily="18" charset="0"/>
                      </a:rPr>
                      <m:t>=</m:t>
                    </m:r>
                    <m:r>
                      <m:rPr>
                        <m:sty m:val="p"/>
                      </m:rPr>
                      <a:rPr lang="vi-VN" sz="2000" i="1">
                        <a:latin typeface="Cambria Math" panose="02040503050406030204" pitchFamily="18" charset="0"/>
                      </a:rPr>
                      <m:t>np</m:t>
                    </m:r>
                  </m:oMath>
                </a14:m>
                <a:r>
                  <a:rPr lang="vi-VN" sz="2000" dirty="0">
                    <a:latin typeface="Cambria Math" panose="02040503050406030204" pitchFamily="18" charset="0"/>
                  </a:rPr>
                  <a:t> cố định</a:t>
                </a:r>
              </a:p>
              <a:p>
                <a:pPr lvl="1"/>
                <a14:m>
                  <m:oMath xmlns:m="http://schemas.openxmlformats.org/officeDocument/2006/math">
                    <m:r>
                      <a:rPr lang="vi-VN" sz="2000" i="1" dirty="0" smtClean="0">
                        <a:latin typeface="Cambria Math" panose="02040503050406030204" pitchFamily="18" charset="0"/>
                      </a:rPr>
                      <m:t>𝑛</m:t>
                    </m:r>
                  </m:oMath>
                </a14:m>
                <a:r>
                  <a:rPr lang="vi-VN" sz="2000" dirty="0">
                    <a:latin typeface="Cambria Math" panose="02040503050406030204" pitchFamily="18" charset="0"/>
                  </a:rPr>
                  <a:t> lớn: thực hiện nhiều lần</a:t>
                </a:r>
              </a:p>
              <a:p>
                <a:pPr lvl="1"/>
                <a14:m>
                  <m:oMath xmlns:m="http://schemas.openxmlformats.org/officeDocument/2006/math">
                    <m:r>
                      <a:rPr lang="vi-VN" sz="2000" i="1" dirty="0" smtClean="0">
                        <a:latin typeface="Cambria Math" panose="02040503050406030204" pitchFamily="18" charset="0"/>
                      </a:rPr>
                      <m:t>𝑝</m:t>
                    </m:r>
                  </m:oMath>
                </a14:m>
                <a:r>
                  <a:rPr lang="vi-VN" sz="2000" dirty="0">
                    <a:latin typeface="Cambria Math" panose="02040503050406030204" pitchFamily="18" charset="0"/>
                  </a:rPr>
                  <a:t> nhỏ: xác suất thành công thấp</a:t>
                </a:r>
              </a:p>
              <a:p>
                <a:pPr lvl="1"/>
                <a14:m>
                  <m:oMath xmlns:m="http://schemas.openxmlformats.org/officeDocument/2006/math">
                    <m:r>
                      <a:rPr lang="vi-VN" sz="2000" b="0" i="1" smtClean="0">
                        <a:latin typeface="Cambria Math" panose="02040503050406030204" pitchFamily="18" charset="0"/>
                      </a:rPr>
                      <m:t>𝜆</m:t>
                    </m:r>
                    <m:r>
                      <a:rPr lang="vi-VN" sz="2000" b="0" i="1" smtClean="0">
                        <a:latin typeface="Cambria Math" panose="02040503050406030204" pitchFamily="18" charset="0"/>
                      </a:rPr>
                      <m:t>=</m:t>
                    </m:r>
                    <m:r>
                      <m:rPr>
                        <m:sty m:val="p"/>
                      </m:rPr>
                      <a:rPr lang="vi-VN" sz="2000" i="1">
                        <a:latin typeface="Cambria Math" panose="02040503050406030204" pitchFamily="18" charset="0"/>
                      </a:rPr>
                      <m:t>np</m:t>
                    </m:r>
                  </m:oMath>
                </a14:m>
                <a:r>
                  <a:rPr lang="vi-VN" sz="2000" dirty="0">
                    <a:latin typeface="Cambria Math" panose="02040503050406030204" pitchFamily="18" charset="0"/>
                  </a:rPr>
                  <a:t>: kì vọng số lần thành công</a:t>
                </a:r>
              </a:p>
              <a:p>
                <a:r>
                  <a:rPr lang="vi-VN" sz="2000" dirty="0">
                    <a:latin typeface="Cambria Math" panose="02040503050406030204" pitchFamily="18" charset="0"/>
                  </a:rPr>
                  <a:t>Ký hiệu </a:t>
                </a:r>
                <a14:m>
                  <m:oMath xmlns:m="http://schemas.openxmlformats.org/officeDocument/2006/math">
                    <m:r>
                      <m:rPr>
                        <m:sty m:val="p"/>
                      </m:rPr>
                      <a:rPr lang="vi-VN" sz="2000" i="1" dirty="0" smtClean="0">
                        <a:solidFill>
                          <a:srgbClr val="FF0000"/>
                        </a:solidFill>
                        <a:latin typeface="Cambria Math" panose="02040503050406030204" pitchFamily="18" charset="0"/>
                      </a:rPr>
                      <m:t>X</m:t>
                    </m:r>
                    <m:r>
                      <a:rPr lang="vi-VN" sz="2000" b="0" i="1" dirty="0" smtClean="0">
                        <a:solidFill>
                          <a:srgbClr val="FF0000"/>
                        </a:solidFill>
                        <a:latin typeface="Cambria Math" panose="02040503050406030204" pitchFamily="18" charset="0"/>
                      </a:rPr>
                      <m:t>∼</m:t>
                    </m:r>
                    <m:r>
                      <m:rPr>
                        <m:sty m:val="p"/>
                      </m:rPr>
                      <a:rPr lang="vi-VN" sz="2000" i="1" dirty="0">
                        <a:solidFill>
                          <a:srgbClr val="FF0000"/>
                        </a:solidFill>
                        <a:latin typeface="Cambria Math" panose="02040503050406030204" pitchFamily="18" charset="0"/>
                      </a:rPr>
                      <m:t>Pois</m:t>
                    </m:r>
                    <m:r>
                      <m:rPr>
                        <m:sty m:val="p"/>
                      </m:rPr>
                      <a:rPr lang="vi-VN" sz="2000" i="1" dirty="0" smtClean="0">
                        <a:solidFill>
                          <a:srgbClr val="FF0000"/>
                        </a:solidFill>
                        <a:latin typeface="Cambria Math" panose="02040503050406030204" pitchFamily="18" charset="0"/>
                      </a:rPr>
                      <m:t>son</m:t>
                    </m:r>
                    <m:r>
                      <a:rPr lang="vi-VN" sz="2000" b="0" i="1" dirty="0" smtClean="0">
                        <a:solidFill>
                          <a:srgbClr val="FF0000"/>
                        </a:solidFill>
                        <a:latin typeface="Cambria Math" panose="02040503050406030204" pitchFamily="18" charset="0"/>
                      </a:rPr>
                      <m:t>(</m:t>
                    </m:r>
                    <m:r>
                      <m:rPr>
                        <m:sty m:val="p"/>
                      </m:rPr>
                      <a:rPr lang="vi-VN" sz="2000" i="1" dirty="0">
                        <a:solidFill>
                          <a:srgbClr val="FF0000"/>
                        </a:solidFill>
                        <a:latin typeface="Cambria Math" panose="02040503050406030204" pitchFamily="18" charset="0"/>
                      </a:rPr>
                      <m:t>x</m:t>
                    </m:r>
                    <m:r>
                      <a:rPr lang="vi-VN" sz="2000" b="0" i="1" dirty="0" smtClean="0">
                        <a:solidFill>
                          <a:srgbClr val="FF0000"/>
                        </a:solidFill>
                        <a:latin typeface="Cambria Math" panose="02040503050406030204" pitchFamily="18" charset="0"/>
                      </a:rPr>
                      <m:t>;</m:t>
                    </m:r>
                    <m:r>
                      <a:rPr lang="vi-VN" sz="2000" b="0" i="1" dirty="0" smtClean="0">
                        <a:solidFill>
                          <a:srgbClr val="FF0000"/>
                        </a:solidFill>
                        <a:latin typeface="Cambria Math" panose="02040503050406030204" pitchFamily="18" charset="0"/>
                      </a:rPr>
                      <m:t>𝜆</m:t>
                    </m:r>
                    <m:r>
                      <a:rPr lang="vi-VN" sz="2000" b="0" i="1" dirty="0" smtClean="0">
                        <a:solidFill>
                          <a:srgbClr val="FF0000"/>
                        </a:solidFill>
                        <a:latin typeface="Cambria Math" panose="02040503050406030204" pitchFamily="18" charset="0"/>
                      </a:rPr>
                      <m:t>)</m:t>
                    </m:r>
                  </m:oMath>
                </a14:m>
                <a:endParaRPr lang="vi-VN" sz="2000"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vi-VN" sz="2000" b="0" i="1" dirty="0" smtClean="0">
                              <a:latin typeface="Cambria Math" panose="02040503050406030204" pitchFamily="18" charset="0"/>
                            </a:rPr>
                          </m:ctrlPr>
                        </m:sSubPr>
                        <m:e>
                          <m:r>
                            <m:rPr>
                              <m:sty m:val="p"/>
                            </m:rPr>
                            <a:rPr lang="vi-VN" sz="2000" i="1" dirty="0">
                              <a:latin typeface="Cambria Math" panose="02040503050406030204" pitchFamily="18" charset="0"/>
                            </a:rPr>
                            <m:t>P</m:t>
                          </m:r>
                        </m:e>
                        <m:sub>
                          <m:r>
                            <m:rPr>
                              <m:sty m:val="p"/>
                            </m:rPr>
                            <a:rPr lang="vi-VN" sz="2000" i="1" dirty="0">
                              <a:latin typeface="Cambria Math" panose="02040503050406030204" pitchFamily="18" charset="0"/>
                            </a:rPr>
                            <m:t>X</m:t>
                          </m:r>
                        </m:sub>
                      </m:sSub>
                      <m:d>
                        <m:dPr>
                          <m:ctrlPr>
                            <a:rPr lang="vi-VN" sz="2000" b="0" i="1" dirty="0" smtClean="0">
                              <a:latin typeface="Cambria Math" panose="02040503050406030204" pitchFamily="18" charset="0"/>
                            </a:rPr>
                          </m:ctrlPr>
                        </m:dPr>
                        <m:e>
                          <m:r>
                            <m:rPr>
                              <m:sty m:val="p"/>
                            </m:rPr>
                            <a:rPr lang="vi-VN" sz="2000" i="1" dirty="0">
                              <a:latin typeface="Cambria Math" panose="02040503050406030204" pitchFamily="18" charset="0"/>
                            </a:rPr>
                            <m:t>k</m:t>
                          </m:r>
                        </m:e>
                      </m:d>
                      <m:r>
                        <a:rPr lang="vi-VN" sz="2000" b="0" i="1" dirty="0" smtClean="0">
                          <a:latin typeface="Cambria Math" panose="02040503050406030204" pitchFamily="18" charset="0"/>
                        </a:rPr>
                        <m:t>=</m:t>
                      </m:r>
                      <m:sSub>
                        <m:sSubPr>
                          <m:ctrlPr>
                            <a:rPr lang="vi-VN" sz="2000" i="1" dirty="0">
                              <a:latin typeface="Cambria Math" panose="02040503050406030204" pitchFamily="18" charset="0"/>
                            </a:rPr>
                          </m:ctrlPr>
                        </m:sSubPr>
                        <m:e>
                          <m:r>
                            <m:rPr>
                              <m:sty m:val="p"/>
                            </m:rPr>
                            <a:rPr lang="vi-VN" sz="2000" i="1" dirty="0">
                              <a:latin typeface="Cambria Math" panose="02040503050406030204" pitchFamily="18" charset="0"/>
                            </a:rPr>
                            <m:t>P</m:t>
                          </m:r>
                        </m:e>
                        <m:sub>
                          <m:r>
                            <m:rPr>
                              <m:sty m:val="p"/>
                            </m:rPr>
                            <a:rPr lang="vi-VN" sz="2000" i="1" dirty="0">
                              <a:latin typeface="Cambria Math" panose="02040503050406030204" pitchFamily="18" charset="0"/>
                            </a:rPr>
                            <m:t>X</m:t>
                          </m:r>
                        </m:sub>
                      </m:sSub>
                      <m:d>
                        <m:dPr>
                          <m:ctrlPr>
                            <a:rPr lang="vi-VN" sz="2000" i="1" dirty="0">
                              <a:latin typeface="Cambria Math" panose="02040503050406030204" pitchFamily="18" charset="0"/>
                            </a:rPr>
                          </m:ctrlPr>
                        </m:dPr>
                        <m:e>
                          <m:r>
                            <m:rPr>
                              <m:sty m:val="p"/>
                            </m:rPr>
                            <a:rPr lang="vi-VN" sz="2000" i="1" dirty="0" smtClean="0">
                              <a:latin typeface="Cambria Math" panose="02040503050406030204" pitchFamily="18" charset="0"/>
                            </a:rPr>
                            <m:t>X</m:t>
                          </m:r>
                          <m:r>
                            <a:rPr lang="vi-VN" sz="2000" b="0" i="1" dirty="0" smtClean="0">
                              <a:latin typeface="Cambria Math" panose="02040503050406030204" pitchFamily="18" charset="0"/>
                            </a:rPr>
                            <m:t>=</m:t>
                          </m:r>
                          <m:r>
                            <m:rPr>
                              <m:sty m:val="p"/>
                            </m:rPr>
                            <a:rPr lang="vi-VN" sz="2000" i="1" dirty="0">
                              <a:latin typeface="Cambria Math" panose="02040503050406030204" pitchFamily="18" charset="0"/>
                            </a:rPr>
                            <m:t>k</m:t>
                          </m:r>
                        </m:e>
                      </m:d>
                      <m:r>
                        <a:rPr lang="vi-VN" sz="2000" b="0" i="1" dirty="0" smtClean="0">
                          <a:latin typeface="Cambria Math" panose="02040503050406030204" pitchFamily="18" charset="0"/>
                        </a:rPr>
                        <m:t>=</m:t>
                      </m:r>
                      <m:sSup>
                        <m:sSupPr>
                          <m:ctrlPr>
                            <a:rPr lang="vi-VN" sz="2000" b="0" i="1" dirty="0" smtClean="0">
                              <a:latin typeface="Cambria Math" panose="02040503050406030204" pitchFamily="18" charset="0"/>
                            </a:rPr>
                          </m:ctrlPr>
                        </m:sSupPr>
                        <m:e>
                          <m:r>
                            <m:rPr>
                              <m:sty m:val="p"/>
                            </m:rPr>
                            <a:rPr lang="vi-VN" sz="2000" i="1" dirty="0">
                              <a:latin typeface="Cambria Math" panose="02040503050406030204" pitchFamily="18" charset="0"/>
                            </a:rPr>
                            <m:t>e</m:t>
                          </m:r>
                        </m:e>
                        <m:sup>
                          <m:r>
                            <a:rPr lang="vi-VN" sz="2000" b="0" i="1" dirty="0" smtClean="0">
                              <a:latin typeface="Cambria Math" panose="02040503050406030204" pitchFamily="18" charset="0"/>
                            </a:rPr>
                            <m:t>−</m:t>
                          </m:r>
                          <m:r>
                            <a:rPr lang="vi-VN" sz="2000" b="0" i="1" dirty="0" smtClean="0">
                              <a:latin typeface="Cambria Math" panose="02040503050406030204" pitchFamily="18" charset="0"/>
                            </a:rPr>
                            <m:t>𝜆</m:t>
                          </m:r>
                        </m:sup>
                      </m:sSup>
                      <m:f>
                        <m:fPr>
                          <m:ctrlPr>
                            <a:rPr lang="vi-VN" sz="2000" b="0" i="1" dirty="0" smtClean="0">
                              <a:latin typeface="Cambria Math" panose="02040503050406030204" pitchFamily="18" charset="0"/>
                            </a:rPr>
                          </m:ctrlPr>
                        </m:fPr>
                        <m:num>
                          <m:sSup>
                            <m:sSupPr>
                              <m:ctrlPr>
                                <a:rPr lang="vi-VN" sz="2000" b="0" i="1" dirty="0" smtClean="0">
                                  <a:latin typeface="Cambria Math" panose="02040503050406030204" pitchFamily="18" charset="0"/>
                                </a:rPr>
                              </m:ctrlPr>
                            </m:sSupPr>
                            <m:e>
                              <m:r>
                                <a:rPr lang="vi-VN" sz="2000" b="0" i="1" dirty="0" smtClean="0">
                                  <a:latin typeface="Cambria Math" panose="02040503050406030204" pitchFamily="18" charset="0"/>
                                </a:rPr>
                                <m:t>𝜆</m:t>
                              </m:r>
                            </m:e>
                            <m:sup>
                              <m:r>
                                <m:rPr>
                                  <m:sty m:val="p"/>
                                </m:rPr>
                                <a:rPr lang="vi-VN" sz="2000" i="1" dirty="0">
                                  <a:latin typeface="Cambria Math" panose="02040503050406030204" pitchFamily="18" charset="0"/>
                                </a:rPr>
                                <m:t>k</m:t>
                              </m:r>
                            </m:sup>
                          </m:sSup>
                        </m:num>
                        <m:den>
                          <m:r>
                            <m:rPr>
                              <m:sty m:val="p"/>
                            </m:rPr>
                            <a:rPr lang="vi-VN" sz="2000" i="1" dirty="0">
                              <a:latin typeface="Cambria Math" panose="02040503050406030204" pitchFamily="18" charset="0"/>
                            </a:rPr>
                            <m:t>k</m:t>
                          </m:r>
                          <m:r>
                            <a:rPr lang="vi-VN" sz="2000" b="0" i="1" dirty="0" smtClean="0">
                              <a:latin typeface="Cambria Math" panose="02040503050406030204" pitchFamily="18" charset="0"/>
                            </a:rPr>
                            <m:t>!</m:t>
                          </m:r>
                        </m:den>
                      </m:f>
                    </m:oMath>
                  </m:oMathPara>
                </a14:m>
                <a:endParaRPr lang="vi-VN" sz="2000" dirty="0"/>
              </a:p>
              <a:p>
                <a:r>
                  <a:rPr lang="vi-VN" sz="2000" dirty="0"/>
                  <a:t>Ví dụ</a:t>
                </a:r>
              </a:p>
              <a:p>
                <a:pPr lvl="1"/>
                <a:r>
                  <a:rPr lang="vi-VN" sz="2000" dirty="0"/>
                  <a:t>Số từ viết sai chính tả trong một quyển sách</a:t>
                </a:r>
              </a:p>
              <a:p>
                <a:pPr lvl="1"/>
                <a:r>
                  <a:rPr lang="vi-VN" sz="2000" dirty="0"/>
                  <a:t>Số tai nạn giao thông trong năm</a:t>
                </a:r>
              </a:p>
            </p:txBody>
          </p:sp>
        </mc:Choice>
        <mc:Fallback xmlns="">
          <p:sp>
            <p:nvSpPr>
              <p:cNvPr id="3" name="Content Placeholder 2">
                <a:extLst>
                  <a:ext uri="{FF2B5EF4-FFF2-40B4-BE49-F238E27FC236}">
                    <a16:creationId xmlns:a16="http://schemas.microsoft.com/office/drawing/2014/main" id="{A6BABFAB-EAA7-0E07-7877-62CD3E676CFA}"/>
                  </a:ext>
                </a:extLst>
              </p:cNvPr>
              <p:cNvSpPr>
                <a:spLocks noGrp="1" noRot="1" noChangeAspect="1" noMove="1" noResize="1" noEditPoints="1" noAdjustHandles="1" noChangeArrowheads="1" noChangeShapeType="1" noTextEdit="1"/>
              </p:cNvSpPr>
              <p:nvPr>
                <p:ph idx="1"/>
              </p:nvPr>
            </p:nvSpPr>
            <p:spPr>
              <a:xfrm>
                <a:off x="304800" y="1047750"/>
                <a:ext cx="5552968" cy="3546873"/>
              </a:xfrm>
              <a:blipFill>
                <a:blip r:embed="rId2"/>
                <a:stretch>
                  <a:fillRect l="-1370" t="-1071" r="-2055" b="-12143"/>
                </a:stretch>
              </a:blipFill>
            </p:spPr>
            <p:txBody>
              <a:bodyPr/>
              <a:lstStyle/>
              <a:p>
                <a:r>
                  <a:rPr lang="vi-VN">
                    <a:noFill/>
                  </a:rPr>
                  <a:t> </a:t>
                </a:r>
              </a:p>
            </p:txBody>
          </p:sp>
        </mc:Fallback>
      </mc:AlternateContent>
      <p:pic>
        <p:nvPicPr>
          <p:cNvPr id="7" name="Picture 6">
            <a:extLst>
              <a:ext uri="{FF2B5EF4-FFF2-40B4-BE49-F238E27FC236}">
                <a16:creationId xmlns:a16="http://schemas.microsoft.com/office/drawing/2014/main" id="{5D004B19-F098-22E5-DB1B-A17A57842CE9}"/>
              </a:ext>
            </a:extLst>
          </p:cNvPr>
          <p:cNvPicPr>
            <a:picLocks noChangeAspect="1"/>
          </p:cNvPicPr>
          <p:nvPr/>
        </p:nvPicPr>
        <p:blipFill rotWithShape="1">
          <a:blip r:embed="rId3"/>
          <a:srcRect r="10221"/>
          <a:stretch/>
        </p:blipFill>
        <p:spPr>
          <a:xfrm>
            <a:off x="5257800" y="2038350"/>
            <a:ext cx="3733800" cy="116217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577F0C6-FC6D-7EE2-B7E0-30723B423CD3}"/>
                  </a:ext>
                </a:extLst>
              </p:cNvPr>
              <p:cNvSpPr txBox="1"/>
              <p:nvPr/>
            </p:nvSpPr>
            <p:spPr>
              <a:xfrm>
                <a:off x="6057900" y="3225406"/>
                <a:ext cx="21336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cs typeface="Calibri"/>
                        </a:rPr>
                        <m:t>𝜆</m:t>
                      </m:r>
                      <m:r>
                        <a:rPr lang="vi-VN" b="0" i="1" smtClean="0">
                          <a:latin typeface="Cambria Math" panose="02040503050406030204" pitchFamily="18" charset="0"/>
                          <a:cs typeface="Calibri"/>
                        </a:rPr>
                        <m:t>=10</m:t>
                      </m:r>
                    </m:oMath>
                  </m:oMathPara>
                </a14:m>
                <a:endParaRPr lang="vi-VN" dirty="0" err="1">
                  <a:latin typeface="Calibri"/>
                  <a:cs typeface="Calibri"/>
                </a:endParaRPr>
              </a:p>
            </p:txBody>
          </p:sp>
        </mc:Choice>
        <mc:Fallback xmlns="">
          <p:sp>
            <p:nvSpPr>
              <p:cNvPr id="8" name="TextBox 7">
                <a:extLst>
                  <a:ext uri="{FF2B5EF4-FFF2-40B4-BE49-F238E27FC236}">
                    <a16:creationId xmlns:a16="http://schemas.microsoft.com/office/drawing/2014/main" id="{C577F0C6-FC6D-7EE2-B7E0-30723B423CD3}"/>
                  </a:ext>
                </a:extLst>
              </p:cNvPr>
              <p:cNvSpPr txBox="1">
                <a:spLocks noRot="1" noChangeAspect="1" noMove="1" noResize="1" noEditPoints="1" noAdjustHandles="1" noChangeArrowheads="1" noChangeShapeType="1" noTextEdit="1"/>
              </p:cNvSpPr>
              <p:nvPr/>
            </p:nvSpPr>
            <p:spPr>
              <a:xfrm>
                <a:off x="6057900" y="3225406"/>
                <a:ext cx="2133600" cy="369332"/>
              </a:xfrm>
              <a:prstGeom prst="rect">
                <a:avLst/>
              </a:prstGeom>
              <a:blipFill>
                <a:blip r:embed="rId4"/>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5178BE-D04B-3E81-6B63-81711C3339A8}"/>
                  </a:ext>
                </a:extLst>
              </p:cNvPr>
              <p:cNvSpPr txBox="1"/>
              <p:nvPr/>
            </p:nvSpPr>
            <p:spPr>
              <a:xfrm>
                <a:off x="5105400" y="1657350"/>
                <a:ext cx="7523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vi-VN" sz="1800" b="0" i="1" dirty="0" smtClean="0">
                              <a:latin typeface="Cambria Math" panose="02040503050406030204" pitchFamily="18" charset="0"/>
                            </a:rPr>
                          </m:ctrlPr>
                        </m:sSubPr>
                        <m:e>
                          <m:r>
                            <m:rPr>
                              <m:sty m:val="p"/>
                            </m:rPr>
                            <a:rPr lang="vi-VN" sz="1800" i="1" dirty="0">
                              <a:latin typeface="Cambria Math" panose="02040503050406030204" pitchFamily="18" charset="0"/>
                            </a:rPr>
                            <m:t>P</m:t>
                          </m:r>
                        </m:e>
                        <m:sub>
                          <m:r>
                            <m:rPr>
                              <m:sty m:val="p"/>
                            </m:rPr>
                            <a:rPr lang="vi-VN" sz="1800" i="1" dirty="0">
                              <a:latin typeface="Cambria Math" panose="02040503050406030204" pitchFamily="18" charset="0"/>
                            </a:rPr>
                            <m:t>X</m:t>
                          </m:r>
                        </m:sub>
                      </m:sSub>
                      <m:d>
                        <m:dPr>
                          <m:ctrlPr>
                            <a:rPr lang="vi-VN" sz="1800" b="0" i="1" dirty="0" smtClean="0">
                              <a:latin typeface="Cambria Math" panose="02040503050406030204" pitchFamily="18" charset="0"/>
                            </a:rPr>
                          </m:ctrlPr>
                        </m:dPr>
                        <m:e>
                          <m:r>
                            <m:rPr>
                              <m:sty m:val="p"/>
                            </m:rPr>
                            <a:rPr lang="vi-VN" sz="1800" i="1" dirty="0">
                              <a:latin typeface="Cambria Math" panose="02040503050406030204" pitchFamily="18" charset="0"/>
                            </a:rPr>
                            <m:t>x</m:t>
                          </m:r>
                        </m:e>
                      </m:d>
                    </m:oMath>
                  </m:oMathPara>
                </a14:m>
                <a:endParaRPr lang="vi-VN" dirty="0"/>
              </a:p>
            </p:txBody>
          </p:sp>
        </mc:Choice>
        <mc:Fallback xmlns="">
          <p:sp>
            <p:nvSpPr>
              <p:cNvPr id="9" name="TextBox 8">
                <a:extLst>
                  <a:ext uri="{FF2B5EF4-FFF2-40B4-BE49-F238E27FC236}">
                    <a16:creationId xmlns:a16="http://schemas.microsoft.com/office/drawing/2014/main" id="{CF5178BE-D04B-3E81-6B63-81711C3339A8}"/>
                  </a:ext>
                </a:extLst>
              </p:cNvPr>
              <p:cNvSpPr txBox="1">
                <a:spLocks noRot="1" noChangeAspect="1" noMove="1" noResize="1" noEditPoints="1" noAdjustHandles="1" noChangeArrowheads="1" noChangeShapeType="1" noTextEdit="1"/>
              </p:cNvSpPr>
              <p:nvPr/>
            </p:nvSpPr>
            <p:spPr>
              <a:xfrm>
                <a:off x="5105400" y="1657350"/>
                <a:ext cx="752368" cy="369332"/>
              </a:xfrm>
              <a:prstGeom prst="rect">
                <a:avLst/>
              </a:prstGeom>
              <a:blipFill>
                <a:blip r:embed="rId5"/>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46679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dissolve">
                                      <p:cBhvr>
                                        <p:cTn id="35" dur="500"/>
                                        <p:tgtEl>
                                          <p:spTgt spid="3">
                                            <p:txEl>
                                              <p:pRg st="6" end="6"/>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dissolve">
                                      <p:cBhvr>
                                        <p:cTn id="38" dur="500"/>
                                        <p:tgtEl>
                                          <p:spTgt spid="3">
                                            <p:txEl>
                                              <p:pRg st="7" end="7"/>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dissolv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2823-FB67-9657-7777-71F012357FBF}"/>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3BAFA9-C165-D26F-8684-4E382379D5AD}"/>
                  </a:ext>
                </a:extLst>
              </p:cNvPr>
              <p:cNvSpPr>
                <a:spLocks noGrp="1"/>
              </p:cNvSpPr>
              <p:nvPr>
                <p:ph idx="1"/>
              </p:nvPr>
            </p:nvSpPr>
            <p:spPr>
              <a:xfrm>
                <a:off x="304800" y="1790568"/>
                <a:ext cx="8534400" cy="2804055"/>
              </a:xfrm>
            </p:spPr>
            <p:txBody>
              <a:bodyPr/>
              <a:lstStyle/>
              <a:p>
                <a14:m>
                  <m:oMath xmlns:m="http://schemas.openxmlformats.org/officeDocument/2006/math">
                    <m:r>
                      <m:rPr>
                        <m:sty m:val="p"/>
                      </m:rPr>
                      <a:rPr lang="vi-VN" i="1" smtClean="0">
                        <a:latin typeface="Cambria Math" panose="02040503050406030204" pitchFamily="18" charset="0"/>
                      </a:rPr>
                      <m:t>X</m:t>
                    </m:r>
                    <m:r>
                      <a:rPr lang="vi-VN" b="0" i="1" smtClean="0">
                        <a:latin typeface="Cambria Math" panose="02040503050406030204" pitchFamily="18" charset="0"/>
                      </a:rPr>
                      <m:t>∼</m:t>
                    </m:r>
                    <m:r>
                      <m:rPr>
                        <m:sty m:val="p"/>
                      </m:rPr>
                      <a:rPr lang="vi-VN" i="1">
                        <a:latin typeface="Cambria Math" panose="02040503050406030204" pitchFamily="18" charset="0"/>
                      </a:rPr>
                      <m:t>B</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r>
                          <a:rPr lang="vi-VN" b="0" i="1" smtClean="0">
                            <a:latin typeface="Cambria Math" panose="02040503050406030204" pitchFamily="18" charset="0"/>
                          </a:rPr>
                          <m:t>;499,</m:t>
                        </m:r>
                        <m:f>
                          <m:fPr>
                            <m:ctrlPr>
                              <a:rPr lang="vi-VN" b="0" i="1" smtClean="0">
                                <a:latin typeface="Cambria Math" panose="02040503050406030204" pitchFamily="18" charset="0"/>
                              </a:rPr>
                            </m:ctrlPr>
                          </m:fPr>
                          <m:num>
                            <m:r>
                              <a:rPr lang="vi-VN" b="0" i="1" smtClean="0">
                                <a:latin typeface="Cambria Math" panose="02040503050406030204" pitchFamily="18" charset="0"/>
                              </a:rPr>
                              <m:t>1</m:t>
                            </m:r>
                          </m:num>
                          <m:den>
                            <m:r>
                              <a:rPr lang="vi-VN" b="0" i="1" smtClean="0">
                                <a:latin typeface="Cambria Math" panose="02040503050406030204" pitchFamily="18" charset="0"/>
                              </a:rPr>
                              <m:t>365</m:t>
                            </m:r>
                          </m:den>
                        </m:f>
                      </m:e>
                    </m:d>
                    <m:r>
                      <a:rPr lang="vi-VN" b="0" i="1" smtClean="0">
                        <a:latin typeface="Cambria Math" panose="02040503050406030204" pitchFamily="18" charset="0"/>
                      </a:rPr>
                      <m:t>⇒ </m:t>
                    </m:r>
                    <m:r>
                      <m:rPr>
                        <m:sty m:val="p"/>
                      </m:rPr>
                      <a:rPr lang="vi-VN" i="1">
                        <a:latin typeface="Cambria Math" panose="02040503050406030204" pitchFamily="18" charset="0"/>
                      </a:rPr>
                      <m:t>P</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r>
                          <a:rPr lang="vi-VN" b="0" i="1" smtClean="0">
                            <a:latin typeface="Cambria Math" panose="02040503050406030204" pitchFamily="18" charset="0"/>
                          </a:rPr>
                          <m:t>=1</m:t>
                        </m:r>
                      </m:e>
                    </m:d>
                    <m:r>
                      <a:rPr lang="vi-VN" b="0" i="1" smtClean="0">
                        <a:latin typeface="Cambria Math" panose="02040503050406030204" pitchFamily="18" charset="0"/>
                      </a:rPr>
                      <m:t>=499⋅</m:t>
                    </m:r>
                    <m:f>
                      <m:fPr>
                        <m:ctrlPr>
                          <a:rPr lang="vi-VN" b="0" i="1" smtClean="0">
                            <a:latin typeface="Cambria Math" panose="02040503050406030204" pitchFamily="18" charset="0"/>
                          </a:rPr>
                        </m:ctrlPr>
                      </m:fPr>
                      <m:num>
                        <m:r>
                          <a:rPr lang="vi-VN" b="0" i="1" smtClean="0">
                            <a:latin typeface="Cambria Math" panose="02040503050406030204" pitchFamily="18" charset="0"/>
                          </a:rPr>
                          <m:t>1</m:t>
                        </m:r>
                      </m:num>
                      <m:den>
                        <m:r>
                          <a:rPr lang="vi-VN" b="0" i="1" smtClean="0">
                            <a:latin typeface="Cambria Math" panose="02040503050406030204" pitchFamily="18" charset="0"/>
                          </a:rPr>
                          <m:t>365</m:t>
                        </m:r>
                      </m:den>
                    </m:f>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d>
                          <m:dPr>
                            <m:ctrlPr>
                              <a:rPr lang="vi-VN" b="0" i="1" smtClean="0">
                                <a:latin typeface="Cambria Math" panose="02040503050406030204" pitchFamily="18" charset="0"/>
                              </a:rPr>
                            </m:ctrlPr>
                          </m:dPr>
                          <m:e>
                            <m:f>
                              <m:fPr>
                                <m:ctrlPr>
                                  <a:rPr lang="vi-VN" b="0" i="1" smtClean="0">
                                    <a:latin typeface="Cambria Math" panose="02040503050406030204" pitchFamily="18" charset="0"/>
                                  </a:rPr>
                                </m:ctrlPr>
                              </m:fPr>
                              <m:num>
                                <m:r>
                                  <a:rPr lang="vi-VN" b="0" i="1" smtClean="0">
                                    <a:latin typeface="Cambria Math" panose="02040503050406030204" pitchFamily="18" charset="0"/>
                                  </a:rPr>
                                  <m:t>364</m:t>
                                </m:r>
                              </m:num>
                              <m:den>
                                <m:r>
                                  <a:rPr lang="vi-VN" b="0" i="1" smtClean="0">
                                    <a:latin typeface="Cambria Math" panose="02040503050406030204" pitchFamily="18" charset="0"/>
                                  </a:rPr>
                                  <m:t>365</m:t>
                                </m:r>
                              </m:den>
                            </m:f>
                          </m:e>
                        </m:d>
                      </m:e>
                      <m:sup>
                        <m:r>
                          <a:rPr lang="vi-VN" b="0" i="1" smtClean="0">
                            <a:latin typeface="Cambria Math" panose="02040503050406030204" pitchFamily="18" charset="0"/>
                          </a:rPr>
                          <m:t>498</m:t>
                        </m:r>
                      </m:sup>
                    </m:sSup>
                  </m:oMath>
                </a14:m>
                <a:endParaRPr lang="vi-VN" dirty="0"/>
              </a:p>
              <a:p>
                <a:r>
                  <a:rPr lang="vi-VN" dirty="0"/>
                  <a:t>Đặt </a:t>
                </a:r>
                <a14:m>
                  <m:oMath xmlns:m="http://schemas.openxmlformats.org/officeDocument/2006/math">
                    <m:r>
                      <a:rPr lang="vi-VN" b="0" i="1" smtClean="0">
                        <a:latin typeface="Cambria Math" panose="02040503050406030204" pitchFamily="18" charset="0"/>
                      </a:rPr>
                      <m:t>𝜆</m:t>
                    </m:r>
                    <m:r>
                      <a:rPr lang="vi-VN" b="0" i="1" smtClean="0">
                        <a:latin typeface="Cambria Math" panose="02040503050406030204" pitchFamily="18" charset="0"/>
                      </a:rPr>
                      <m:t>=</m:t>
                    </m:r>
                    <m:r>
                      <m:rPr>
                        <m:sty m:val="p"/>
                      </m:rPr>
                      <a:rPr lang="vi-VN" i="1">
                        <a:latin typeface="Cambria Math" panose="02040503050406030204" pitchFamily="18" charset="0"/>
                      </a:rPr>
                      <m:t>np</m:t>
                    </m:r>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499</m:t>
                        </m:r>
                      </m:num>
                      <m:den>
                        <m:r>
                          <a:rPr lang="vi-VN" b="0" i="1" smtClean="0">
                            <a:latin typeface="Cambria Math" panose="02040503050406030204" pitchFamily="18" charset="0"/>
                          </a:rPr>
                          <m:t>365</m:t>
                        </m:r>
                      </m:den>
                    </m:f>
                    <m:r>
                      <a:rPr lang="vi-VN" b="0" i="1" smtClean="0">
                        <a:latin typeface="Cambria Math" panose="02040503050406030204" pitchFamily="18" charset="0"/>
                      </a:rPr>
                      <m:t>⇒</m:t>
                    </m:r>
                    <m:r>
                      <m:rPr>
                        <m:sty m:val="p"/>
                      </m:rPr>
                      <a:rPr lang="vi-VN" i="1">
                        <a:latin typeface="Cambria Math" panose="02040503050406030204" pitchFamily="18" charset="0"/>
                      </a:rPr>
                      <m:t>P</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r>
                          <a:rPr lang="vi-VN" b="0" i="1" smtClean="0">
                            <a:latin typeface="Cambria Math" panose="02040503050406030204" pitchFamily="18" charset="0"/>
                          </a:rPr>
                          <m:t>=1</m:t>
                        </m:r>
                      </m:e>
                    </m:d>
                    <m:r>
                      <a:rPr lang="vi-VN" b="0" i="1" smtClean="0">
                        <a:latin typeface="Cambria Math" panose="02040503050406030204" pitchFamily="18" charset="0"/>
                      </a:rPr>
                      <m:t>≈</m:t>
                    </m:r>
                    <m:r>
                      <m:rPr>
                        <m:sty m:val="p"/>
                      </m:rPr>
                      <a:rPr lang="vi-VN" i="1">
                        <a:latin typeface="Cambria Math" panose="02040503050406030204" pitchFamily="18" charset="0"/>
                      </a:rPr>
                      <m:t>Poisson</m:t>
                    </m:r>
                    <m:d>
                      <m:dPr>
                        <m:ctrlPr>
                          <a:rPr lang="vi-VN" b="0" i="1" smtClean="0">
                            <a:latin typeface="Cambria Math" panose="02040503050406030204" pitchFamily="18" charset="0"/>
                          </a:rPr>
                        </m:ctrlPr>
                      </m:dPr>
                      <m:e>
                        <m:r>
                          <a:rPr lang="vi-VN" b="0" i="1" smtClean="0">
                            <a:latin typeface="Cambria Math" panose="02040503050406030204" pitchFamily="18" charset="0"/>
                          </a:rPr>
                          <m:t>1;</m:t>
                        </m:r>
                        <m:r>
                          <a:rPr lang="vi-VN" b="0" i="1" smtClean="0">
                            <a:latin typeface="Cambria Math" panose="02040503050406030204" pitchFamily="18" charset="0"/>
                          </a:rPr>
                          <m:t>𝜆</m:t>
                        </m:r>
                      </m:e>
                    </m:d>
                  </m:oMath>
                </a14:m>
                <a:endParaRPr lang="vi-V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𝜆</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e</m:t>
                              </m:r>
                            </m:e>
                            <m:sup>
                              <m:r>
                                <a:rPr lang="vi-VN" b="0" i="1" smtClean="0">
                                  <a:latin typeface="Cambria Math" panose="02040503050406030204" pitchFamily="18" charset="0"/>
                                </a:rPr>
                                <m:t>−</m:t>
                              </m:r>
                              <m:r>
                                <a:rPr lang="vi-VN" b="0" i="1" smtClean="0">
                                  <a:latin typeface="Cambria Math" panose="02040503050406030204" pitchFamily="18" charset="0"/>
                                </a:rPr>
                                <m:t>𝜆</m:t>
                              </m:r>
                            </m:sup>
                          </m:sSup>
                        </m:num>
                        <m:den>
                          <m:r>
                            <a:rPr lang="vi-VN" b="0" i="1" smtClean="0">
                              <a:latin typeface="Cambria Math" panose="02040503050406030204" pitchFamily="18" charset="0"/>
                            </a:rPr>
                            <m:t>1!</m:t>
                          </m:r>
                        </m:den>
                      </m:f>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499</m:t>
                          </m:r>
                        </m:num>
                        <m:den>
                          <m:r>
                            <a:rPr lang="vi-VN" b="0" i="1" smtClean="0">
                              <a:latin typeface="Cambria Math" panose="02040503050406030204" pitchFamily="18" charset="0"/>
                            </a:rPr>
                            <m:t>365</m:t>
                          </m:r>
                        </m:den>
                      </m:f>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e</m:t>
                          </m:r>
                        </m:e>
                        <m:sup>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499</m:t>
                              </m:r>
                            </m:num>
                            <m:den>
                              <m:r>
                                <a:rPr lang="vi-VN" b="0" i="1" smtClean="0">
                                  <a:latin typeface="Cambria Math" panose="02040503050406030204" pitchFamily="18" charset="0"/>
                                </a:rPr>
                                <m:t>365</m:t>
                              </m:r>
                            </m:den>
                          </m:f>
                        </m:sup>
                      </m:sSup>
                    </m:oMath>
                  </m:oMathPara>
                </a14:m>
                <a:endParaRPr lang="vi-VN" dirty="0"/>
              </a:p>
            </p:txBody>
          </p:sp>
        </mc:Choice>
        <mc:Fallback xmlns="">
          <p:sp>
            <p:nvSpPr>
              <p:cNvPr id="3" name="Content Placeholder 2">
                <a:extLst>
                  <a:ext uri="{FF2B5EF4-FFF2-40B4-BE49-F238E27FC236}">
                    <a16:creationId xmlns:a16="http://schemas.microsoft.com/office/drawing/2014/main" id="{7B3BAFA9-C165-D26F-8684-4E382379D5AD}"/>
                  </a:ext>
                </a:extLst>
              </p:cNvPr>
              <p:cNvSpPr>
                <a:spLocks noGrp="1" noRot="1" noChangeAspect="1" noMove="1" noResize="1" noEditPoints="1" noAdjustHandles="1" noChangeArrowheads="1" noChangeShapeType="1" noTextEdit="1"/>
              </p:cNvSpPr>
              <p:nvPr>
                <p:ph idx="1"/>
              </p:nvPr>
            </p:nvSpPr>
            <p:spPr>
              <a:xfrm>
                <a:off x="304800" y="1790568"/>
                <a:ext cx="8534400" cy="2804055"/>
              </a:xfrm>
              <a:blipFill>
                <a:blip r:embed="rId2"/>
                <a:stretch>
                  <a:fillRect l="-1339"/>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A19B01A2-F97C-68B7-7E74-1493A78A332D}"/>
              </a:ext>
            </a:extLst>
          </p:cNvPr>
          <p:cNvPicPr>
            <a:picLocks noChangeAspect="1"/>
          </p:cNvPicPr>
          <p:nvPr/>
        </p:nvPicPr>
        <p:blipFill>
          <a:blip r:embed="rId3"/>
          <a:stretch>
            <a:fillRect/>
          </a:stretch>
        </p:blipFill>
        <p:spPr>
          <a:xfrm>
            <a:off x="685800" y="742950"/>
            <a:ext cx="7772400" cy="1047618"/>
          </a:xfrm>
          <a:prstGeom prst="rect">
            <a:avLst/>
          </a:prstGeom>
        </p:spPr>
      </p:pic>
    </p:spTree>
    <p:extLst>
      <p:ext uri="{BB962C8B-B14F-4D97-AF65-F5344CB8AC3E}">
        <p14:creationId xmlns:p14="http://schemas.microsoft.com/office/powerpoint/2010/main" val="28997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2E9E-A1EB-B66C-46DE-36DF51FF46EB}"/>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83D6B7-A06B-4E38-A0AA-6A59671160C9}"/>
                  </a:ext>
                </a:extLst>
              </p:cNvPr>
              <p:cNvSpPr>
                <a:spLocks noGrp="1"/>
              </p:cNvSpPr>
              <p:nvPr>
                <p:ph idx="1"/>
              </p:nvPr>
            </p:nvSpPr>
            <p:spPr>
              <a:xfrm>
                <a:off x="304800" y="2409234"/>
                <a:ext cx="8534400" cy="2185389"/>
              </a:xfrm>
            </p:spPr>
            <p:txBody>
              <a:bodyPr/>
              <a:lstStyle/>
              <a:p>
                <a14:m>
                  <m:oMath xmlns:m="http://schemas.openxmlformats.org/officeDocument/2006/math">
                    <m:sSub>
                      <m:sSubPr>
                        <m:ctrlPr>
                          <a:rPr lang="vi-VN" sz="1700" b="0" i="1" smtClean="0">
                            <a:latin typeface="Cambria Math" panose="02040503050406030204" pitchFamily="18" charset="0"/>
                          </a:rPr>
                        </m:ctrlPr>
                      </m:sSubPr>
                      <m:e>
                        <m:r>
                          <m:rPr>
                            <m:sty m:val="p"/>
                          </m:rPr>
                          <a:rPr lang="vi-VN" sz="1700" i="1">
                            <a:latin typeface="Cambria Math" panose="02040503050406030204" pitchFamily="18" charset="0"/>
                          </a:rPr>
                          <m:t>F</m:t>
                        </m:r>
                      </m:e>
                      <m:sub>
                        <m:r>
                          <m:rPr>
                            <m:sty m:val="p"/>
                          </m:rPr>
                          <a:rPr lang="vi-VN" sz="1700" i="1">
                            <a:latin typeface="Cambria Math" panose="02040503050406030204" pitchFamily="18" charset="0"/>
                          </a:rPr>
                          <m:t>i</m:t>
                        </m:r>
                      </m:sub>
                    </m:sSub>
                    <m:r>
                      <a:rPr lang="vi-VN" sz="1700" b="0" i="1" smtClean="0">
                        <a:latin typeface="Cambria Math" panose="02040503050406030204" pitchFamily="18" charset="0"/>
                      </a:rPr>
                      <m:t>,</m:t>
                    </m:r>
                    <m:sSub>
                      <m:sSubPr>
                        <m:ctrlPr>
                          <a:rPr lang="vi-VN" sz="1700" b="0" i="1" smtClean="0">
                            <a:latin typeface="Cambria Math" panose="02040503050406030204" pitchFamily="18" charset="0"/>
                          </a:rPr>
                        </m:ctrlPr>
                      </m:sSubPr>
                      <m:e>
                        <m:r>
                          <m:rPr>
                            <m:sty m:val="p"/>
                          </m:rPr>
                          <a:rPr lang="vi-VN" sz="1700" i="1">
                            <a:latin typeface="Cambria Math" panose="02040503050406030204" pitchFamily="18" charset="0"/>
                          </a:rPr>
                          <m:t>S</m:t>
                        </m:r>
                      </m:e>
                      <m:sub>
                        <m:r>
                          <m:rPr>
                            <m:sty m:val="p"/>
                          </m:rPr>
                          <a:rPr lang="vi-VN" sz="1700" i="1">
                            <a:latin typeface="Cambria Math" panose="02040503050406030204" pitchFamily="18" charset="0"/>
                          </a:rPr>
                          <m:t>i</m:t>
                        </m:r>
                      </m:sub>
                    </m:sSub>
                    <m:r>
                      <a:rPr lang="vi-VN" sz="1700" b="0" i="1" smtClean="0">
                        <a:latin typeface="Cambria Math" panose="02040503050406030204" pitchFamily="18" charset="0"/>
                      </a:rPr>
                      <m:t>=</m:t>
                    </m:r>
                  </m:oMath>
                </a14:m>
                <a:r>
                  <a:rPr lang="vi-VN" sz="1700" dirty="0"/>
                  <a:t> Fischer/Spassky thắng trận ở ván thứ </a:t>
                </a:r>
                <a14:m>
                  <m:oMath xmlns:m="http://schemas.openxmlformats.org/officeDocument/2006/math">
                    <m:r>
                      <m:rPr>
                        <m:sty m:val="p"/>
                      </m:rPr>
                      <a:rPr lang="vi-VN" sz="1700" i="1" dirty="0">
                        <a:latin typeface="Cambria Math" panose="02040503050406030204" pitchFamily="18" charset="0"/>
                      </a:rPr>
                      <m:t>i</m:t>
                    </m:r>
                    <m:r>
                      <a:rPr lang="vi-VN" sz="1700" b="0" i="1" dirty="0" smtClean="0">
                        <a:latin typeface="Cambria Math" panose="02040503050406030204" pitchFamily="18" charset="0"/>
                      </a:rPr>
                      <m:t>=</m:t>
                    </m:r>
                  </m:oMath>
                </a14:m>
                <a:r>
                  <a:rPr lang="vi-VN" sz="1700" dirty="0"/>
                  <a:t> hoà </a:t>
                </a:r>
                <a14:m>
                  <m:oMath xmlns:m="http://schemas.openxmlformats.org/officeDocument/2006/math">
                    <m:r>
                      <m:rPr>
                        <m:sty m:val="p"/>
                      </m:rPr>
                      <a:rPr lang="vi-VN" sz="1700" i="1" dirty="0">
                        <a:latin typeface="Cambria Math" panose="02040503050406030204" pitchFamily="18" charset="0"/>
                      </a:rPr>
                      <m:t>i</m:t>
                    </m:r>
                    <m:r>
                      <a:rPr lang="vi-VN" sz="1700" b="0" i="1" dirty="0" smtClean="0">
                        <a:latin typeface="Cambria Math" panose="02040503050406030204" pitchFamily="18" charset="0"/>
                      </a:rPr>
                      <m:t>−1</m:t>
                    </m:r>
                  </m:oMath>
                </a14:m>
                <a:r>
                  <a:rPr lang="vi-VN" sz="1700" dirty="0"/>
                  <a:t> ván rồi Fischer/Spassky thắng</a:t>
                </a:r>
              </a:p>
              <a:p>
                <a14:m>
                  <m:oMath xmlns:m="http://schemas.openxmlformats.org/officeDocument/2006/math">
                    <m:r>
                      <m:rPr>
                        <m:sty m:val="p"/>
                      </m:rPr>
                      <a:rPr lang="vi-VN" sz="1700" i="1" dirty="0">
                        <a:latin typeface="Cambria Math" panose="02040503050406030204" pitchFamily="18" charset="0"/>
                      </a:rPr>
                      <m:t>P</m:t>
                    </m:r>
                    <m:d>
                      <m:dPr>
                        <m:ctrlPr>
                          <a:rPr lang="vi-VN" sz="1700" b="0" i="1" dirty="0" smtClean="0">
                            <a:latin typeface="Cambria Math" panose="02040503050406030204" pitchFamily="18" charset="0"/>
                          </a:rPr>
                        </m:ctrlPr>
                      </m:dPr>
                      <m:e>
                        <m:sSub>
                          <m:sSubPr>
                            <m:ctrlPr>
                              <a:rPr lang="vi-VN" sz="1700" b="0" i="1" dirty="0" smtClean="0">
                                <a:latin typeface="Cambria Math" panose="02040503050406030204" pitchFamily="18" charset="0"/>
                              </a:rPr>
                            </m:ctrlPr>
                          </m:sSubPr>
                          <m:e>
                            <m:r>
                              <m:rPr>
                                <m:sty m:val="p"/>
                              </m:rPr>
                              <a:rPr lang="vi-VN" sz="1700" i="1" dirty="0">
                                <a:latin typeface="Cambria Math" panose="02040503050406030204" pitchFamily="18" charset="0"/>
                              </a:rPr>
                              <m:t>F</m:t>
                            </m:r>
                          </m:e>
                          <m:sub>
                            <m:r>
                              <m:rPr>
                                <m:sty m:val="p"/>
                              </m:rPr>
                              <a:rPr lang="vi-VN" sz="1700" i="1" dirty="0">
                                <a:latin typeface="Cambria Math" panose="02040503050406030204" pitchFamily="18" charset="0"/>
                              </a:rPr>
                              <m:t>i</m:t>
                            </m:r>
                          </m:sub>
                        </m:sSub>
                      </m:e>
                    </m:d>
                    <m:r>
                      <a:rPr lang="vi-VN" sz="1700" b="0" i="1" dirty="0" smtClean="0">
                        <a:latin typeface="Cambria Math" panose="02040503050406030204" pitchFamily="18" charset="0"/>
                      </a:rPr>
                      <m:t>=</m:t>
                    </m:r>
                    <m:sSup>
                      <m:sSupPr>
                        <m:ctrlPr>
                          <a:rPr lang="vi-VN" sz="1700" b="0" i="1" dirty="0" smtClean="0">
                            <a:latin typeface="Cambria Math" panose="02040503050406030204" pitchFamily="18" charset="0"/>
                          </a:rPr>
                        </m:ctrlPr>
                      </m:sSupPr>
                      <m:e>
                        <m:r>
                          <a:rPr lang="vi-VN" sz="1700" b="0" i="1" dirty="0" smtClean="0">
                            <a:latin typeface="Cambria Math" panose="02040503050406030204" pitchFamily="18" charset="0"/>
                          </a:rPr>
                          <m:t>0,3</m:t>
                        </m:r>
                      </m:e>
                      <m:sup>
                        <m:r>
                          <m:rPr>
                            <m:sty m:val="p"/>
                          </m:rPr>
                          <a:rPr lang="vi-VN" sz="1700" i="1" dirty="0">
                            <a:latin typeface="Cambria Math" panose="02040503050406030204" pitchFamily="18" charset="0"/>
                          </a:rPr>
                          <m:t>i</m:t>
                        </m:r>
                        <m:r>
                          <a:rPr lang="vi-VN" sz="1700" b="0" i="1" dirty="0" smtClean="0">
                            <a:latin typeface="Cambria Math" panose="02040503050406030204" pitchFamily="18" charset="0"/>
                          </a:rPr>
                          <m:t>−1</m:t>
                        </m:r>
                      </m:sup>
                    </m:sSup>
                    <m:r>
                      <a:rPr lang="vi-VN" sz="1700" b="0" i="1" dirty="0" smtClean="0">
                        <a:latin typeface="Cambria Math" panose="02040503050406030204" pitchFamily="18" charset="0"/>
                      </a:rPr>
                      <m:t>0,4</m:t>
                    </m:r>
                  </m:oMath>
                </a14:m>
                <a:endParaRPr lang="vi-VN" sz="1700" dirty="0"/>
              </a:p>
              <a:p>
                <a14:m>
                  <m:oMath xmlns:m="http://schemas.openxmlformats.org/officeDocument/2006/math">
                    <m:r>
                      <m:rPr>
                        <m:sty m:val="p"/>
                      </m:rPr>
                      <a:rPr lang="vi-VN" sz="1700" i="1" dirty="0">
                        <a:latin typeface="Cambria Math" panose="02040503050406030204" pitchFamily="18" charset="0"/>
                      </a:rPr>
                      <m:t>F</m:t>
                    </m:r>
                  </m:oMath>
                </a14:m>
                <a:r>
                  <a:rPr lang="vi-VN" sz="1700" dirty="0"/>
                  <a:t> = Fischer thắng trận = Fischer thắng trận ở một trong các ván 1 đến 10 </a:t>
                </a:r>
                <a:endParaRPr lang="vi-VN" sz="17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sz="1700" b="0" i="1" smtClean="0">
                          <a:latin typeface="Cambria Math" panose="02040503050406030204" pitchFamily="18" charset="0"/>
                        </a:rPr>
                        <m:t>⇒</m:t>
                      </m:r>
                      <m:r>
                        <m:rPr>
                          <m:sty m:val="p"/>
                        </m:rPr>
                        <a:rPr lang="vi-VN" sz="1700" i="1">
                          <a:latin typeface="Cambria Math" panose="02040503050406030204" pitchFamily="18" charset="0"/>
                        </a:rPr>
                        <m:t>P</m:t>
                      </m:r>
                      <m:d>
                        <m:dPr>
                          <m:ctrlPr>
                            <a:rPr lang="vi-VN" sz="1700" b="0" i="1" smtClean="0">
                              <a:latin typeface="Cambria Math" panose="02040503050406030204" pitchFamily="18" charset="0"/>
                            </a:rPr>
                          </m:ctrlPr>
                        </m:dPr>
                        <m:e>
                          <m:r>
                            <m:rPr>
                              <m:sty m:val="p"/>
                            </m:rPr>
                            <a:rPr lang="vi-VN" sz="1700" i="1">
                              <a:latin typeface="Cambria Math" panose="02040503050406030204" pitchFamily="18" charset="0"/>
                            </a:rPr>
                            <m:t>F</m:t>
                          </m:r>
                        </m:e>
                      </m:d>
                      <m:r>
                        <a:rPr lang="vi-VN" sz="1700" b="0" i="1" smtClean="0">
                          <a:latin typeface="Cambria Math" panose="02040503050406030204" pitchFamily="18" charset="0"/>
                        </a:rPr>
                        <m:t>=</m:t>
                      </m:r>
                      <m:nary>
                        <m:naryPr>
                          <m:chr m:val="∑"/>
                          <m:ctrlPr>
                            <a:rPr lang="vi-VN" sz="1700" b="0" i="1" smtClean="0">
                              <a:latin typeface="Cambria Math" panose="02040503050406030204" pitchFamily="18" charset="0"/>
                            </a:rPr>
                          </m:ctrlPr>
                        </m:naryPr>
                        <m:sub>
                          <m:r>
                            <m:rPr>
                              <m:sty m:val="p"/>
                            </m:rPr>
                            <a:rPr lang="vi-VN" sz="1700" i="1">
                              <a:latin typeface="Cambria Math" panose="02040503050406030204" pitchFamily="18" charset="0"/>
                            </a:rPr>
                            <m:t>i</m:t>
                          </m:r>
                          <m:r>
                            <a:rPr lang="vi-VN" sz="1700" i="1">
                              <a:latin typeface="Cambria Math" panose="02040503050406030204" pitchFamily="18" charset="0"/>
                            </a:rPr>
                            <m:t>=1</m:t>
                          </m:r>
                        </m:sub>
                        <m:sup>
                          <m:r>
                            <a:rPr lang="vi-VN" sz="1700" b="0" i="1" smtClean="0">
                              <a:latin typeface="Cambria Math" panose="02040503050406030204" pitchFamily="18" charset="0"/>
                            </a:rPr>
                            <m:t>10</m:t>
                          </m:r>
                        </m:sup>
                        <m:e>
                          <m:r>
                            <m:rPr>
                              <m:sty m:val="p"/>
                            </m:rPr>
                            <a:rPr lang="vi-VN" sz="1700" i="1">
                              <a:latin typeface="Cambria Math" panose="02040503050406030204" pitchFamily="18" charset="0"/>
                            </a:rPr>
                            <m:t>P</m:t>
                          </m:r>
                          <m:d>
                            <m:dPr>
                              <m:ctrlPr>
                                <a:rPr lang="vi-VN" sz="1700" b="0" i="1" smtClean="0">
                                  <a:latin typeface="Cambria Math" panose="02040503050406030204" pitchFamily="18" charset="0"/>
                                </a:rPr>
                              </m:ctrlPr>
                            </m:dPr>
                            <m:e>
                              <m:sSub>
                                <m:sSubPr>
                                  <m:ctrlPr>
                                    <a:rPr lang="vi-VN" sz="1700" b="0" i="1" smtClean="0">
                                      <a:latin typeface="Cambria Math" panose="02040503050406030204" pitchFamily="18" charset="0"/>
                                    </a:rPr>
                                  </m:ctrlPr>
                                </m:sSubPr>
                                <m:e>
                                  <m:r>
                                    <m:rPr>
                                      <m:sty m:val="p"/>
                                    </m:rPr>
                                    <a:rPr lang="vi-VN" sz="1700" i="1">
                                      <a:latin typeface="Cambria Math" panose="02040503050406030204" pitchFamily="18" charset="0"/>
                                    </a:rPr>
                                    <m:t>F</m:t>
                                  </m:r>
                                </m:e>
                                <m:sub>
                                  <m:r>
                                    <m:rPr>
                                      <m:sty m:val="p"/>
                                    </m:rPr>
                                    <a:rPr lang="vi-VN" sz="1700" i="1">
                                      <a:latin typeface="Cambria Math" panose="02040503050406030204" pitchFamily="18" charset="0"/>
                                    </a:rPr>
                                    <m:t>i</m:t>
                                  </m:r>
                                </m:sub>
                              </m:sSub>
                            </m:e>
                          </m:d>
                          <m:r>
                            <a:rPr lang="vi-VN" sz="1700" b="0" i="1" smtClean="0">
                              <a:latin typeface="Cambria Math" panose="02040503050406030204" pitchFamily="18" charset="0"/>
                            </a:rPr>
                            <m:t>=0,4</m:t>
                          </m:r>
                          <m:nary>
                            <m:naryPr>
                              <m:chr m:val="∑"/>
                              <m:ctrlPr>
                                <a:rPr lang="vi-VN" sz="1700" b="0" i="1" smtClean="0">
                                  <a:latin typeface="Cambria Math" panose="02040503050406030204" pitchFamily="18" charset="0"/>
                                </a:rPr>
                              </m:ctrlPr>
                            </m:naryPr>
                            <m:sub>
                              <m:r>
                                <m:rPr>
                                  <m:sty m:val="p"/>
                                </m:rPr>
                                <a:rPr lang="vi-VN" sz="1700" i="1">
                                  <a:latin typeface="Cambria Math" panose="02040503050406030204" pitchFamily="18" charset="0"/>
                                </a:rPr>
                                <m:t>i</m:t>
                              </m:r>
                              <m:r>
                                <a:rPr lang="vi-VN" sz="1700" b="0" i="1" smtClean="0">
                                  <a:latin typeface="Cambria Math" panose="02040503050406030204" pitchFamily="18" charset="0"/>
                                </a:rPr>
                                <m:t>=1</m:t>
                              </m:r>
                            </m:sub>
                            <m:sup>
                              <m:r>
                                <a:rPr lang="vi-VN" sz="1700" b="0" i="1" smtClean="0">
                                  <a:latin typeface="Cambria Math" panose="02040503050406030204" pitchFamily="18" charset="0"/>
                                </a:rPr>
                                <m:t>10</m:t>
                              </m:r>
                            </m:sup>
                            <m:e>
                              <m:sSup>
                                <m:sSupPr>
                                  <m:ctrlPr>
                                    <a:rPr lang="vi-VN" sz="1700" b="0" i="1" smtClean="0">
                                      <a:latin typeface="Cambria Math" panose="02040503050406030204" pitchFamily="18" charset="0"/>
                                    </a:rPr>
                                  </m:ctrlPr>
                                </m:sSupPr>
                                <m:e>
                                  <m:r>
                                    <a:rPr lang="vi-VN" sz="1700" b="0" i="1" smtClean="0">
                                      <a:latin typeface="Cambria Math" panose="02040503050406030204" pitchFamily="18" charset="0"/>
                                    </a:rPr>
                                    <m:t>0,3</m:t>
                                  </m:r>
                                </m:e>
                                <m:sup>
                                  <m:r>
                                    <m:rPr>
                                      <m:sty m:val="p"/>
                                    </m:rPr>
                                    <a:rPr lang="vi-VN" sz="1700" i="1">
                                      <a:latin typeface="Cambria Math" panose="02040503050406030204" pitchFamily="18" charset="0"/>
                                    </a:rPr>
                                    <m:t>i</m:t>
                                  </m:r>
                                  <m:r>
                                    <a:rPr lang="vi-VN" sz="1700" b="0" i="1" smtClean="0">
                                      <a:latin typeface="Cambria Math" panose="02040503050406030204" pitchFamily="18" charset="0"/>
                                    </a:rPr>
                                    <m:t>−1</m:t>
                                  </m:r>
                                </m:sup>
                              </m:sSup>
                            </m:e>
                          </m:nary>
                          <m:r>
                            <a:rPr lang="vi-VN" sz="1700" b="0" i="1" smtClean="0">
                              <a:latin typeface="Cambria Math" panose="02040503050406030204" pitchFamily="18" charset="0"/>
                            </a:rPr>
                            <m:t>=</m:t>
                          </m:r>
                          <m:f>
                            <m:fPr>
                              <m:ctrlPr>
                                <a:rPr lang="vi-VN" sz="1700" b="0" i="1" smtClean="0">
                                  <a:latin typeface="Cambria Math" panose="02040503050406030204" pitchFamily="18" charset="0"/>
                                </a:rPr>
                              </m:ctrlPr>
                            </m:fPr>
                            <m:num>
                              <m:r>
                                <a:rPr lang="vi-VN" sz="1700" b="0" i="1" smtClean="0">
                                  <a:latin typeface="Cambria Math" panose="02040503050406030204" pitchFamily="18" charset="0"/>
                                </a:rPr>
                                <m:t>0,4</m:t>
                              </m:r>
                              <m:d>
                                <m:dPr>
                                  <m:ctrlPr>
                                    <a:rPr lang="vi-VN" sz="1700" b="0" i="1" smtClean="0">
                                      <a:latin typeface="Cambria Math" panose="02040503050406030204" pitchFamily="18" charset="0"/>
                                    </a:rPr>
                                  </m:ctrlPr>
                                </m:dPr>
                                <m:e>
                                  <m:r>
                                    <a:rPr lang="vi-VN" sz="1700" b="0" i="1" smtClean="0">
                                      <a:latin typeface="Cambria Math" panose="02040503050406030204" pitchFamily="18" charset="0"/>
                                    </a:rPr>
                                    <m:t>1−</m:t>
                                  </m:r>
                                  <m:sSup>
                                    <m:sSupPr>
                                      <m:ctrlPr>
                                        <a:rPr lang="vi-VN" sz="1700" b="0" i="1" smtClean="0">
                                          <a:latin typeface="Cambria Math" panose="02040503050406030204" pitchFamily="18" charset="0"/>
                                        </a:rPr>
                                      </m:ctrlPr>
                                    </m:sSupPr>
                                    <m:e>
                                      <m:r>
                                        <a:rPr lang="vi-VN" sz="1700" b="0" i="1" smtClean="0">
                                          <a:latin typeface="Cambria Math" panose="02040503050406030204" pitchFamily="18" charset="0"/>
                                        </a:rPr>
                                        <m:t>0,3</m:t>
                                      </m:r>
                                    </m:e>
                                    <m:sup>
                                      <m:r>
                                        <a:rPr lang="vi-VN" sz="1700" b="0" i="1" smtClean="0">
                                          <a:latin typeface="Cambria Math" panose="02040503050406030204" pitchFamily="18" charset="0"/>
                                        </a:rPr>
                                        <m:t>10</m:t>
                                      </m:r>
                                    </m:sup>
                                  </m:sSup>
                                </m:e>
                              </m:d>
                            </m:num>
                            <m:den>
                              <m:r>
                                <a:rPr lang="vi-VN" sz="1700" b="0" i="1" smtClean="0">
                                  <a:latin typeface="Cambria Math" panose="02040503050406030204" pitchFamily="18" charset="0"/>
                                </a:rPr>
                                <m:t>0,7</m:t>
                              </m:r>
                            </m:den>
                          </m:f>
                          <m:r>
                            <a:rPr lang="vi-VN" sz="1700" b="0" i="1" smtClean="0">
                              <a:latin typeface="Cambria Math" panose="02040503050406030204" pitchFamily="18" charset="0"/>
                            </a:rPr>
                            <m:t>=</m:t>
                          </m:r>
                          <m:r>
                            <a:rPr lang="vi-VN" sz="1700" i="1">
                              <a:latin typeface="Cambria Math" panose="02040503050406030204" pitchFamily="18" charset="0"/>
                            </a:rPr>
                            <m:t>0</m:t>
                          </m:r>
                          <m:r>
                            <a:rPr lang="vi-VN" sz="1700" b="0" i="1" smtClean="0">
                              <a:latin typeface="Cambria Math" panose="02040503050406030204" pitchFamily="18" charset="0"/>
                            </a:rPr>
                            <m:t>,</m:t>
                          </m:r>
                          <m:r>
                            <a:rPr lang="vi-VN" sz="1700" i="1">
                              <a:latin typeface="Cambria Math" panose="02040503050406030204" pitchFamily="18" charset="0"/>
                            </a:rPr>
                            <m:t>5714</m:t>
                          </m:r>
                        </m:e>
                      </m:nary>
                    </m:oMath>
                  </m:oMathPara>
                </a14:m>
                <a:endParaRPr lang="vi-VN" sz="1700" dirty="0"/>
              </a:p>
              <a:p>
                <a14:m>
                  <m:oMath xmlns:m="http://schemas.openxmlformats.org/officeDocument/2006/math">
                    <m:r>
                      <m:rPr>
                        <m:sty m:val="p"/>
                      </m:rPr>
                      <a:rPr lang="vi-VN" sz="1700" i="1" dirty="0">
                        <a:latin typeface="Cambria Math" panose="02040503050406030204" pitchFamily="18" charset="0"/>
                      </a:rPr>
                      <m:t>L</m:t>
                    </m:r>
                    <m:r>
                      <a:rPr lang="vi-VN" sz="1700" b="0" i="1" dirty="0" smtClean="0">
                        <a:latin typeface="Cambria Math" panose="02040503050406030204" pitchFamily="18" charset="0"/>
                      </a:rPr>
                      <m:t>=</m:t>
                    </m:r>
                  </m:oMath>
                </a14:m>
                <a:r>
                  <a:rPr lang="vi-VN" sz="1700" dirty="0"/>
                  <a:t> độ dài trận đấu</a:t>
                </a:r>
              </a:p>
              <a:p>
                <a:pPr marL="720000"/>
                <a14:m>
                  <m:oMath xmlns:m="http://schemas.openxmlformats.org/officeDocument/2006/math">
                    <m:r>
                      <a:rPr lang="vi-VN" sz="1600" i="1" dirty="0">
                        <a:latin typeface="Cambria Math" panose="02040503050406030204" pitchFamily="18" charset="0"/>
                      </a:rPr>
                      <m:t>∀</m:t>
                    </m:r>
                    <m:r>
                      <m:rPr>
                        <m:sty m:val="p"/>
                      </m:rPr>
                      <a:rPr lang="vi-VN" sz="1600" i="1" dirty="0">
                        <a:latin typeface="Cambria Math" panose="02040503050406030204" pitchFamily="18" charset="0"/>
                      </a:rPr>
                      <m:t>i</m:t>
                    </m:r>
                    <m:r>
                      <a:rPr lang="vi-VN" sz="1600" i="1" dirty="0">
                        <a:latin typeface="Cambria Math" panose="02040503050406030204" pitchFamily="18" charset="0"/>
                      </a:rPr>
                      <m:t>&lt;10:</m:t>
                    </m:r>
                    <m:d>
                      <m:dPr>
                        <m:begChr m:val="{"/>
                        <m:endChr m:val="}"/>
                        <m:ctrlPr>
                          <a:rPr lang="vi-VN" sz="1600" i="1" dirty="0">
                            <a:latin typeface="Cambria Math" panose="02040503050406030204" pitchFamily="18" charset="0"/>
                          </a:rPr>
                        </m:ctrlPr>
                      </m:dPr>
                      <m:e>
                        <m:r>
                          <m:rPr>
                            <m:sty m:val="p"/>
                          </m:rPr>
                          <a:rPr lang="vi-VN" sz="1600" i="1" dirty="0">
                            <a:latin typeface="Cambria Math" panose="02040503050406030204" pitchFamily="18" charset="0"/>
                          </a:rPr>
                          <m:t>L</m:t>
                        </m:r>
                        <m:r>
                          <a:rPr lang="vi-VN" sz="1600" b="0" i="1" dirty="0" smtClean="0">
                            <a:latin typeface="Cambria Math" panose="02040503050406030204" pitchFamily="18" charset="0"/>
                          </a:rPr>
                          <m:t>=</m:t>
                        </m:r>
                        <m:r>
                          <m:rPr>
                            <m:sty m:val="p"/>
                          </m:rPr>
                          <a:rPr lang="vi-VN" sz="1600" i="1" dirty="0">
                            <a:latin typeface="Cambria Math" panose="02040503050406030204" pitchFamily="18" charset="0"/>
                          </a:rPr>
                          <m:t>i</m:t>
                        </m:r>
                      </m:e>
                    </m:d>
                    <m:r>
                      <a:rPr lang="vi-VN" sz="1600" b="0" i="1" dirty="0" smtClean="0">
                        <a:latin typeface="Cambria Math" panose="02040503050406030204" pitchFamily="18" charset="0"/>
                      </a:rPr>
                      <m:t>=</m:t>
                    </m:r>
                    <m:sSub>
                      <m:sSubPr>
                        <m:ctrlPr>
                          <a:rPr lang="vi-VN" sz="1600" b="0" i="1" dirty="0" smtClean="0">
                            <a:latin typeface="Cambria Math" panose="02040503050406030204" pitchFamily="18" charset="0"/>
                          </a:rPr>
                        </m:ctrlPr>
                      </m:sSubPr>
                      <m:e>
                        <m:r>
                          <m:rPr>
                            <m:sty m:val="p"/>
                          </m:rPr>
                          <a:rPr lang="vi-VN" sz="1600" i="1" dirty="0">
                            <a:latin typeface="Cambria Math" panose="02040503050406030204" pitchFamily="18" charset="0"/>
                          </a:rPr>
                          <m:t>F</m:t>
                        </m:r>
                      </m:e>
                      <m:sub>
                        <m:r>
                          <m:rPr>
                            <m:sty m:val="p"/>
                          </m:rPr>
                          <a:rPr lang="vi-VN" sz="1600" i="1" dirty="0">
                            <a:latin typeface="Cambria Math" panose="02040503050406030204" pitchFamily="18" charset="0"/>
                          </a:rPr>
                          <m:t>i</m:t>
                        </m:r>
                      </m:sub>
                    </m:sSub>
                    <m:r>
                      <a:rPr lang="vi-VN" sz="1600" b="0" i="1" dirty="0" smtClean="0">
                        <a:latin typeface="Cambria Math" panose="02040503050406030204" pitchFamily="18" charset="0"/>
                      </a:rPr>
                      <m:t>∪</m:t>
                    </m:r>
                    <m:sSub>
                      <m:sSubPr>
                        <m:ctrlPr>
                          <a:rPr lang="vi-VN" sz="1600" b="0" i="1" dirty="0" smtClean="0">
                            <a:latin typeface="Cambria Math" panose="02040503050406030204" pitchFamily="18" charset="0"/>
                          </a:rPr>
                        </m:ctrlPr>
                      </m:sSubPr>
                      <m:e>
                        <m:r>
                          <m:rPr>
                            <m:sty m:val="p"/>
                          </m:rPr>
                          <a:rPr lang="vi-VN" sz="1600" i="1" dirty="0">
                            <a:latin typeface="Cambria Math" panose="02040503050406030204" pitchFamily="18" charset="0"/>
                          </a:rPr>
                          <m:t>S</m:t>
                        </m:r>
                      </m:e>
                      <m:sub>
                        <m:r>
                          <m:rPr>
                            <m:sty m:val="p"/>
                          </m:rPr>
                          <a:rPr lang="vi-VN" sz="1600" i="1" dirty="0">
                            <a:latin typeface="Cambria Math" panose="02040503050406030204" pitchFamily="18" charset="0"/>
                          </a:rPr>
                          <m:t>i</m:t>
                        </m:r>
                      </m:sub>
                    </m:sSub>
                    <m:r>
                      <a:rPr lang="vi-VN" sz="1600" b="0" i="1" dirty="0" smtClean="0">
                        <a:latin typeface="Cambria Math" panose="02040503050406030204" pitchFamily="18" charset="0"/>
                      </a:rPr>
                      <m:t>⇒</m:t>
                    </m:r>
                    <m:sSub>
                      <m:sSubPr>
                        <m:ctrlPr>
                          <a:rPr lang="vi-VN" sz="1600" b="0" i="1" dirty="0" smtClean="0">
                            <a:latin typeface="Cambria Math" panose="02040503050406030204" pitchFamily="18" charset="0"/>
                          </a:rPr>
                        </m:ctrlPr>
                      </m:sSubPr>
                      <m:e>
                        <m:r>
                          <m:rPr>
                            <m:sty m:val="p"/>
                          </m:rPr>
                          <a:rPr lang="vi-VN" sz="1600" i="1" dirty="0">
                            <a:latin typeface="Cambria Math" panose="02040503050406030204" pitchFamily="18" charset="0"/>
                          </a:rPr>
                          <m:t>P</m:t>
                        </m:r>
                      </m:e>
                      <m:sub>
                        <m:r>
                          <m:rPr>
                            <m:sty m:val="p"/>
                          </m:rPr>
                          <a:rPr lang="vi-VN" sz="1600" i="1" dirty="0">
                            <a:latin typeface="Cambria Math" panose="02040503050406030204" pitchFamily="18" charset="0"/>
                          </a:rPr>
                          <m:t>L</m:t>
                        </m:r>
                      </m:sub>
                    </m:sSub>
                    <m:d>
                      <m:dPr>
                        <m:ctrlPr>
                          <a:rPr lang="vi-VN" sz="1600" b="0" i="1" dirty="0" smtClean="0">
                            <a:latin typeface="Cambria Math" panose="02040503050406030204" pitchFamily="18" charset="0"/>
                          </a:rPr>
                        </m:ctrlPr>
                      </m:dPr>
                      <m:e>
                        <m:r>
                          <m:rPr>
                            <m:sty m:val="p"/>
                          </m:rPr>
                          <a:rPr lang="vi-VN" sz="1600" i="1" dirty="0">
                            <a:latin typeface="Cambria Math" panose="02040503050406030204" pitchFamily="18" charset="0"/>
                          </a:rPr>
                          <m:t>i</m:t>
                        </m:r>
                      </m:e>
                    </m:d>
                    <m:r>
                      <a:rPr lang="vi-VN" sz="1600" b="0" i="1" dirty="0" smtClean="0">
                        <a:latin typeface="Cambria Math" panose="02040503050406030204" pitchFamily="18" charset="0"/>
                      </a:rPr>
                      <m:t>=</m:t>
                    </m:r>
                    <m:sSup>
                      <m:sSupPr>
                        <m:ctrlPr>
                          <a:rPr lang="vi-VN" sz="1600" b="0" i="1" dirty="0" smtClean="0">
                            <a:latin typeface="Cambria Math" panose="02040503050406030204" pitchFamily="18" charset="0"/>
                          </a:rPr>
                        </m:ctrlPr>
                      </m:sSupPr>
                      <m:e>
                        <m:r>
                          <a:rPr lang="vi-VN" sz="1600" b="0" i="1" dirty="0" smtClean="0">
                            <a:latin typeface="Cambria Math" panose="02040503050406030204" pitchFamily="18" charset="0"/>
                          </a:rPr>
                          <m:t>0,3</m:t>
                        </m:r>
                      </m:e>
                      <m:sup>
                        <m:r>
                          <m:rPr>
                            <m:sty m:val="p"/>
                          </m:rPr>
                          <a:rPr lang="vi-VN" sz="1600" i="1" dirty="0">
                            <a:latin typeface="Cambria Math" panose="02040503050406030204" pitchFamily="18" charset="0"/>
                          </a:rPr>
                          <m:t>i</m:t>
                        </m:r>
                        <m:r>
                          <a:rPr lang="vi-VN" sz="1600" b="0" i="1" dirty="0" smtClean="0">
                            <a:latin typeface="Cambria Math" panose="02040503050406030204" pitchFamily="18" charset="0"/>
                          </a:rPr>
                          <m:t>−1</m:t>
                        </m:r>
                      </m:sup>
                    </m:sSup>
                    <m:r>
                      <a:rPr lang="vi-VN" sz="1600" b="0" i="1" dirty="0" smtClean="0">
                        <a:latin typeface="Cambria Math" panose="02040503050406030204" pitchFamily="18" charset="0"/>
                      </a:rPr>
                      <m:t>0,7</m:t>
                    </m:r>
                  </m:oMath>
                </a14:m>
                <a:endParaRPr lang="vi-VN" sz="1600" dirty="0"/>
              </a:p>
              <a:p>
                <a:pPr marL="720000"/>
                <a14:m>
                  <m:oMath xmlns:m="http://schemas.openxmlformats.org/officeDocument/2006/math">
                    <m:r>
                      <m:rPr>
                        <m:sty m:val="p"/>
                      </m:rPr>
                      <a:rPr lang="vi-VN" sz="1600" i="1" dirty="0">
                        <a:latin typeface="Cambria Math" panose="02040503050406030204" pitchFamily="18" charset="0"/>
                      </a:rPr>
                      <m:t>i</m:t>
                    </m:r>
                    <m:r>
                      <a:rPr lang="vi-VN" sz="1600" b="0" i="1" dirty="0" smtClean="0">
                        <a:latin typeface="Cambria Math" panose="02040503050406030204" pitchFamily="18" charset="0"/>
                      </a:rPr>
                      <m:t>=10: </m:t>
                    </m:r>
                    <m:sSub>
                      <m:sSubPr>
                        <m:ctrlPr>
                          <a:rPr lang="vi-VN" sz="1600" b="0" i="1" dirty="0" smtClean="0">
                            <a:latin typeface="Cambria Math" panose="02040503050406030204" pitchFamily="18" charset="0"/>
                          </a:rPr>
                        </m:ctrlPr>
                      </m:sSubPr>
                      <m:e>
                        <m:r>
                          <m:rPr>
                            <m:sty m:val="p"/>
                          </m:rPr>
                          <a:rPr lang="vi-VN" sz="1600" i="1" dirty="0">
                            <a:latin typeface="Cambria Math" panose="02040503050406030204" pitchFamily="18" charset="0"/>
                          </a:rPr>
                          <m:t>P</m:t>
                        </m:r>
                      </m:e>
                      <m:sub>
                        <m:r>
                          <m:rPr>
                            <m:sty m:val="p"/>
                          </m:rPr>
                          <a:rPr lang="vi-VN" sz="1600" i="1" dirty="0">
                            <a:latin typeface="Cambria Math" panose="02040503050406030204" pitchFamily="18" charset="0"/>
                          </a:rPr>
                          <m:t>L</m:t>
                        </m:r>
                      </m:sub>
                    </m:sSub>
                    <m:d>
                      <m:dPr>
                        <m:ctrlPr>
                          <a:rPr lang="vi-VN" sz="1600" b="0" i="1" dirty="0" smtClean="0">
                            <a:latin typeface="Cambria Math" panose="02040503050406030204" pitchFamily="18" charset="0"/>
                          </a:rPr>
                        </m:ctrlPr>
                      </m:dPr>
                      <m:e>
                        <m:r>
                          <a:rPr lang="vi-VN" sz="1600" b="0" i="1" dirty="0" smtClean="0">
                            <a:latin typeface="Cambria Math" panose="02040503050406030204" pitchFamily="18" charset="0"/>
                          </a:rPr>
                          <m:t>10</m:t>
                        </m:r>
                      </m:e>
                    </m:d>
                    <m:r>
                      <a:rPr lang="vi-VN" sz="1600" b="0" i="1" dirty="0" smtClean="0">
                        <a:latin typeface="Cambria Math" panose="02040503050406030204" pitchFamily="18" charset="0"/>
                      </a:rPr>
                      <m:t>=1−</m:t>
                    </m:r>
                    <m:nary>
                      <m:naryPr>
                        <m:chr m:val="∑"/>
                        <m:ctrlPr>
                          <a:rPr lang="vi-VN" sz="1600" b="0" i="1" dirty="0" smtClean="0">
                            <a:latin typeface="Cambria Math" panose="02040503050406030204" pitchFamily="18" charset="0"/>
                          </a:rPr>
                        </m:ctrlPr>
                      </m:naryPr>
                      <m:sub>
                        <m:r>
                          <m:rPr>
                            <m:sty m:val="p"/>
                          </m:rPr>
                          <a:rPr lang="vi-VN" sz="1600" i="1" dirty="0">
                            <a:latin typeface="Cambria Math" panose="02040503050406030204" pitchFamily="18" charset="0"/>
                          </a:rPr>
                          <m:t>i</m:t>
                        </m:r>
                        <m:r>
                          <a:rPr lang="vi-VN" sz="1600" b="0" i="1" dirty="0" smtClean="0">
                            <a:latin typeface="Cambria Math" panose="02040503050406030204" pitchFamily="18" charset="0"/>
                          </a:rPr>
                          <m:t>=1</m:t>
                        </m:r>
                      </m:sub>
                      <m:sup>
                        <m:r>
                          <a:rPr lang="vi-VN" sz="1600" b="0" i="1" dirty="0" smtClean="0">
                            <a:latin typeface="Cambria Math" panose="02040503050406030204" pitchFamily="18" charset="0"/>
                          </a:rPr>
                          <m:t>9</m:t>
                        </m:r>
                      </m:sup>
                      <m:e>
                        <m:sSub>
                          <m:sSubPr>
                            <m:ctrlPr>
                              <a:rPr lang="vi-VN" sz="1600" b="0" i="1" dirty="0" smtClean="0">
                                <a:latin typeface="Cambria Math" panose="02040503050406030204" pitchFamily="18" charset="0"/>
                              </a:rPr>
                            </m:ctrlPr>
                          </m:sSubPr>
                          <m:e>
                            <m:r>
                              <m:rPr>
                                <m:sty m:val="p"/>
                              </m:rPr>
                              <a:rPr lang="vi-VN" sz="1600" i="1" dirty="0">
                                <a:latin typeface="Cambria Math" panose="02040503050406030204" pitchFamily="18" charset="0"/>
                              </a:rPr>
                              <m:t>P</m:t>
                            </m:r>
                          </m:e>
                          <m:sub>
                            <m:r>
                              <m:rPr>
                                <m:sty m:val="p"/>
                              </m:rPr>
                              <a:rPr lang="vi-VN" sz="1600" i="1" dirty="0">
                                <a:latin typeface="Cambria Math" panose="02040503050406030204" pitchFamily="18" charset="0"/>
                              </a:rPr>
                              <m:t>L</m:t>
                            </m:r>
                          </m:sub>
                        </m:sSub>
                        <m:d>
                          <m:dPr>
                            <m:ctrlPr>
                              <a:rPr lang="vi-VN" sz="1600" b="0" i="1" dirty="0" smtClean="0">
                                <a:latin typeface="Cambria Math" panose="02040503050406030204" pitchFamily="18" charset="0"/>
                              </a:rPr>
                            </m:ctrlPr>
                          </m:dPr>
                          <m:e>
                            <m:r>
                              <m:rPr>
                                <m:sty m:val="p"/>
                              </m:rPr>
                              <a:rPr lang="vi-VN" sz="1600" i="1" dirty="0">
                                <a:latin typeface="Cambria Math" panose="02040503050406030204" pitchFamily="18" charset="0"/>
                              </a:rPr>
                              <m:t>i</m:t>
                            </m:r>
                          </m:e>
                        </m:d>
                        <m:r>
                          <a:rPr lang="vi-VN" sz="1600" b="0" i="1" dirty="0" smtClean="0">
                            <a:latin typeface="Cambria Math" panose="02040503050406030204" pitchFamily="18" charset="0"/>
                          </a:rPr>
                          <m:t>=</m:t>
                        </m:r>
                        <m:sSup>
                          <m:sSupPr>
                            <m:ctrlPr>
                              <a:rPr lang="vi-VN" sz="1600" b="0" i="1" dirty="0" smtClean="0">
                                <a:latin typeface="Cambria Math" panose="02040503050406030204" pitchFamily="18" charset="0"/>
                              </a:rPr>
                            </m:ctrlPr>
                          </m:sSupPr>
                          <m:e>
                            <m:r>
                              <a:rPr lang="vi-VN" sz="1600" b="0" i="1" dirty="0" smtClean="0">
                                <a:latin typeface="Cambria Math" panose="02040503050406030204" pitchFamily="18" charset="0"/>
                              </a:rPr>
                              <m:t>1−</m:t>
                            </m:r>
                            <m:f>
                              <m:fPr>
                                <m:ctrlPr>
                                  <a:rPr lang="vi-VN" sz="1600" i="1">
                                    <a:latin typeface="Cambria Math" panose="02040503050406030204" pitchFamily="18" charset="0"/>
                                  </a:rPr>
                                </m:ctrlPr>
                              </m:fPr>
                              <m:num>
                                <m:r>
                                  <a:rPr lang="vi-VN" sz="1600" i="1">
                                    <a:latin typeface="Cambria Math" panose="02040503050406030204" pitchFamily="18" charset="0"/>
                                  </a:rPr>
                                  <m:t>0,</m:t>
                                </m:r>
                                <m:r>
                                  <a:rPr lang="vi-VN" sz="1600" b="0" i="1" smtClean="0">
                                    <a:latin typeface="Cambria Math" panose="02040503050406030204" pitchFamily="18" charset="0"/>
                                  </a:rPr>
                                  <m:t>7</m:t>
                                </m:r>
                                <m:d>
                                  <m:dPr>
                                    <m:ctrlPr>
                                      <a:rPr lang="vi-VN" sz="1600" i="1">
                                        <a:latin typeface="Cambria Math" panose="02040503050406030204" pitchFamily="18" charset="0"/>
                                      </a:rPr>
                                    </m:ctrlPr>
                                  </m:dPr>
                                  <m:e>
                                    <m:r>
                                      <a:rPr lang="vi-VN" sz="1600" i="1">
                                        <a:latin typeface="Cambria Math" panose="02040503050406030204" pitchFamily="18" charset="0"/>
                                      </a:rPr>
                                      <m:t>1−</m:t>
                                    </m:r>
                                    <m:sSup>
                                      <m:sSupPr>
                                        <m:ctrlPr>
                                          <a:rPr lang="vi-VN" sz="1600" i="1">
                                            <a:latin typeface="Cambria Math" panose="02040503050406030204" pitchFamily="18" charset="0"/>
                                          </a:rPr>
                                        </m:ctrlPr>
                                      </m:sSupPr>
                                      <m:e>
                                        <m:r>
                                          <a:rPr lang="vi-VN" sz="1600" i="1">
                                            <a:latin typeface="Cambria Math" panose="02040503050406030204" pitchFamily="18" charset="0"/>
                                          </a:rPr>
                                          <m:t>0,3</m:t>
                                        </m:r>
                                      </m:e>
                                      <m:sup>
                                        <m:r>
                                          <a:rPr lang="vi-VN" sz="1600" b="0" i="1" smtClean="0">
                                            <a:latin typeface="Cambria Math" panose="02040503050406030204" pitchFamily="18" charset="0"/>
                                          </a:rPr>
                                          <m:t>9</m:t>
                                        </m:r>
                                      </m:sup>
                                    </m:sSup>
                                  </m:e>
                                </m:d>
                              </m:num>
                              <m:den>
                                <m:r>
                                  <a:rPr lang="vi-VN" sz="1600" i="1">
                                    <a:latin typeface="Cambria Math" panose="02040503050406030204" pitchFamily="18" charset="0"/>
                                  </a:rPr>
                                  <m:t>0,7</m:t>
                                </m:r>
                              </m:den>
                            </m:f>
                            <m:r>
                              <a:rPr lang="vi-VN" sz="1600" b="0" i="1" smtClean="0">
                                <a:latin typeface="Cambria Math" panose="02040503050406030204" pitchFamily="18" charset="0"/>
                              </a:rPr>
                              <m:t>=</m:t>
                            </m:r>
                            <m:r>
                              <a:rPr lang="vi-VN" sz="1600" b="0" i="1" dirty="0" smtClean="0">
                                <a:latin typeface="Cambria Math" panose="02040503050406030204" pitchFamily="18" charset="0"/>
                              </a:rPr>
                              <m:t>0,3</m:t>
                            </m:r>
                          </m:e>
                          <m:sup>
                            <m:r>
                              <a:rPr lang="vi-VN" sz="1600" b="0" i="1" dirty="0" smtClean="0">
                                <a:latin typeface="Cambria Math" panose="02040503050406030204" pitchFamily="18" charset="0"/>
                              </a:rPr>
                              <m:t>9</m:t>
                            </m:r>
                          </m:sup>
                        </m:sSup>
                      </m:e>
                    </m:nary>
                  </m:oMath>
                </a14:m>
                <a:endParaRPr lang="vi-VN" sz="1600" dirty="0"/>
              </a:p>
            </p:txBody>
          </p:sp>
        </mc:Choice>
        <mc:Fallback xmlns="">
          <p:sp>
            <p:nvSpPr>
              <p:cNvPr id="3" name="Content Placeholder 2">
                <a:extLst>
                  <a:ext uri="{FF2B5EF4-FFF2-40B4-BE49-F238E27FC236}">
                    <a16:creationId xmlns:a16="http://schemas.microsoft.com/office/drawing/2014/main" id="{D083D6B7-A06B-4E38-A0AA-6A59671160C9}"/>
                  </a:ext>
                </a:extLst>
              </p:cNvPr>
              <p:cNvSpPr>
                <a:spLocks noGrp="1" noRot="1" noChangeAspect="1" noMove="1" noResize="1" noEditPoints="1" noAdjustHandles="1" noChangeArrowheads="1" noChangeShapeType="1" noTextEdit="1"/>
              </p:cNvSpPr>
              <p:nvPr>
                <p:ph idx="1"/>
              </p:nvPr>
            </p:nvSpPr>
            <p:spPr>
              <a:xfrm>
                <a:off x="304800" y="2409234"/>
                <a:ext cx="8534400" cy="2185389"/>
              </a:xfrm>
              <a:blipFill>
                <a:blip r:embed="rId2"/>
                <a:stretch>
                  <a:fillRect l="-744" t="-1156" b="-53757"/>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F954ED20-3926-4735-4AF1-8DECCEE45E19}"/>
              </a:ext>
            </a:extLst>
          </p:cNvPr>
          <p:cNvPicPr>
            <a:picLocks noChangeAspect="1"/>
          </p:cNvPicPr>
          <p:nvPr/>
        </p:nvPicPr>
        <p:blipFill>
          <a:blip r:embed="rId3"/>
          <a:stretch>
            <a:fillRect/>
          </a:stretch>
        </p:blipFill>
        <p:spPr>
          <a:xfrm>
            <a:off x="685800" y="666750"/>
            <a:ext cx="7772400" cy="1742484"/>
          </a:xfrm>
          <a:prstGeom prst="rect">
            <a:avLst/>
          </a:prstGeom>
        </p:spPr>
      </p:pic>
    </p:spTree>
    <p:extLst>
      <p:ext uri="{BB962C8B-B14F-4D97-AF65-F5344CB8AC3E}">
        <p14:creationId xmlns:p14="http://schemas.microsoft.com/office/powerpoint/2010/main" val="2362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7CE-A8A6-256D-98DC-7DA0D1F57C10}"/>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D1A0DD-4D96-6EE0-E058-23929CDE90EF}"/>
                  </a:ext>
                </a:extLst>
              </p:cNvPr>
              <p:cNvSpPr>
                <a:spLocks noGrp="1"/>
              </p:cNvSpPr>
              <p:nvPr>
                <p:ph idx="1"/>
              </p:nvPr>
            </p:nvSpPr>
            <p:spPr>
              <a:xfrm>
                <a:off x="304800" y="3280681"/>
                <a:ext cx="8534400" cy="1313942"/>
              </a:xfrm>
            </p:spPr>
            <p:txBody>
              <a:bodyPr/>
              <a:lstStyle/>
              <a:p>
                <a14:m>
                  <m:oMath xmlns:m="http://schemas.openxmlformats.org/officeDocument/2006/math">
                    <m:r>
                      <m:rPr>
                        <m:sty m:val="p"/>
                      </m:rPr>
                      <a:rPr lang="vi-VN" i="1" smtClean="0">
                        <a:latin typeface="Cambria Math" panose="02040503050406030204" pitchFamily="18" charset="0"/>
                      </a:rPr>
                      <m:t>X</m:t>
                    </m:r>
                    <m:r>
                      <a:rPr lang="vi-VN" b="0" i="1" smtClean="0">
                        <a:latin typeface="Cambria Math" panose="02040503050406030204" pitchFamily="18" charset="0"/>
                      </a:rPr>
                      <m:t>=</m:t>
                    </m:r>
                  </m:oMath>
                </a14:m>
                <a:r>
                  <a:rPr lang="vi-VN" dirty="0"/>
                  <a:t> số lượng modem được sử dụng</a:t>
                </a:r>
              </a:p>
              <a:p>
                <a:pPr lvl="1"/>
                <a14:m>
                  <m:oMath xmlns:m="http://schemas.openxmlformats.org/officeDocument/2006/math">
                    <m:r>
                      <a:rPr lang="vi-VN" sz="2400" b="0" i="1" smtClean="0">
                        <a:latin typeface="Cambria Math" panose="02040503050406030204" pitchFamily="18" charset="0"/>
                      </a:rPr>
                      <m:t>∀</m:t>
                    </m:r>
                    <m:r>
                      <m:rPr>
                        <m:sty m:val="p"/>
                      </m:rPr>
                      <a:rPr lang="vi-VN" sz="2400" i="1">
                        <a:latin typeface="Cambria Math" panose="02040503050406030204" pitchFamily="18" charset="0"/>
                      </a:rPr>
                      <m:t>x</m:t>
                    </m:r>
                    <m:r>
                      <a:rPr lang="vi-VN" sz="2400" b="0" i="1" smtClean="0">
                        <a:latin typeface="Cambria Math" panose="02040503050406030204" pitchFamily="18" charset="0"/>
                      </a:rPr>
                      <m:t>&lt;50: </m:t>
                    </m:r>
                    <m:sSub>
                      <m:sSubPr>
                        <m:ctrlPr>
                          <a:rPr lang="vi-VN" sz="2400" b="0" i="1" smtClean="0">
                            <a:latin typeface="Cambria Math" panose="02040503050406030204" pitchFamily="18" charset="0"/>
                          </a:rPr>
                        </m:ctrlPr>
                      </m:sSubPr>
                      <m:e>
                        <m:r>
                          <m:rPr>
                            <m:sty m:val="p"/>
                          </m:rPr>
                          <a:rPr lang="vi-VN" sz="2400" i="1">
                            <a:latin typeface="Cambria Math" panose="02040503050406030204" pitchFamily="18" charset="0"/>
                          </a:rPr>
                          <m:t>P</m:t>
                        </m:r>
                      </m:e>
                      <m:sub>
                        <m:r>
                          <m:rPr>
                            <m:sty m:val="p"/>
                          </m:rPr>
                          <a:rPr lang="vi-VN" sz="2400" i="1">
                            <a:latin typeface="Cambria Math" panose="02040503050406030204" pitchFamily="18" charset="0"/>
                          </a:rPr>
                          <m:t>X</m:t>
                        </m:r>
                      </m:sub>
                    </m:sSub>
                    <m:d>
                      <m:dPr>
                        <m:ctrlPr>
                          <a:rPr lang="vi-VN" sz="2400" b="0" i="1" smtClean="0">
                            <a:latin typeface="Cambria Math" panose="02040503050406030204" pitchFamily="18" charset="0"/>
                          </a:rPr>
                        </m:ctrlPr>
                      </m:dPr>
                      <m:e>
                        <m:r>
                          <m:rPr>
                            <m:sty m:val="p"/>
                          </m:rPr>
                          <a:rPr lang="vi-VN" sz="2400" i="1">
                            <a:latin typeface="Cambria Math" panose="02040503050406030204" pitchFamily="18" charset="0"/>
                          </a:rPr>
                          <m:t>x</m:t>
                        </m:r>
                      </m:e>
                    </m:d>
                    <m:r>
                      <a:rPr lang="vi-VN" sz="2400" b="0" i="1" smtClean="0">
                        <a:latin typeface="Cambria Math" panose="02040503050406030204" pitchFamily="18" charset="0"/>
                      </a:rPr>
                      <m:t>=</m:t>
                    </m:r>
                    <m:r>
                      <m:rPr>
                        <m:sty m:val="p"/>
                      </m:rPr>
                      <a:rPr lang="vi-VN" sz="2400" i="1">
                        <a:latin typeface="Cambria Math" panose="02040503050406030204" pitchFamily="18" charset="0"/>
                      </a:rPr>
                      <m:t>Binomial</m:t>
                    </m:r>
                    <m:r>
                      <a:rPr lang="vi-VN" sz="2400" b="0" i="1" smtClean="0">
                        <a:latin typeface="Cambria Math" panose="02040503050406030204" pitchFamily="18" charset="0"/>
                      </a:rPr>
                      <m:t>(</m:t>
                    </m:r>
                    <m:r>
                      <m:rPr>
                        <m:sty m:val="p"/>
                      </m:rPr>
                      <a:rPr lang="vi-VN" sz="2400" i="1">
                        <a:latin typeface="Cambria Math" panose="02040503050406030204" pitchFamily="18" charset="0"/>
                      </a:rPr>
                      <m:t>x</m:t>
                    </m:r>
                    <m:r>
                      <a:rPr lang="vi-VN" sz="2400" b="0" i="1" smtClean="0">
                        <a:latin typeface="Cambria Math" panose="02040503050406030204" pitchFamily="18" charset="0"/>
                      </a:rPr>
                      <m:t>;</m:t>
                    </m:r>
                    <m:r>
                      <m:rPr>
                        <m:sty m:val="p"/>
                      </m:rPr>
                      <a:rPr lang="vi-VN" sz="2400" i="1">
                        <a:latin typeface="Cambria Math" panose="02040503050406030204" pitchFamily="18" charset="0"/>
                      </a:rPr>
                      <m:t>n</m:t>
                    </m:r>
                    <m:r>
                      <a:rPr lang="vi-VN" sz="2400" b="0" i="1" smtClean="0">
                        <a:latin typeface="Cambria Math" panose="02040503050406030204" pitchFamily="18" charset="0"/>
                      </a:rPr>
                      <m:t>,</m:t>
                    </m:r>
                    <m:r>
                      <m:rPr>
                        <m:sty m:val="p"/>
                      </m:rPr>
                      <a:rPr lang="vi-VN" sz="2400" i="1">
                        <a:latin typeface="Cambria Math" panose="02040503050406030204" pitchFamily="18" charset="0"/>
                      </a:rPr>
                      <m:t>p</m:t>
                    </m:r>
                    <m:r>
                      <a:rPr lang="vi-VN" sz="2400" b="0" i="1" smtClean="0">
                        <a:latin typeface="Cambria Math" panose="02040503050406030204" pitchFamily="18" charset="0"/>
                      </a:rPr>
                      <m:t>)</m:t>
                    </m:r>
                  </m:oMath>
                </a14:m>
                <a:r>
                  <a:rPr lang="vi-VN" sz="2400" dirty="0"/>
                  <a:t> với </a:t>
                </a:r>
                <a14:m>
                  <m:oMath xmlns:m="http://schemas.openxmlformats.org/officeDocument/2006/math">
                    <m:r>
                      <m:rPr>
                        <m:sty m:val="p"/>
                      </m:rPr>
                      <a:rPr lang="vi-VN" sz="2400" i="1" dirty="0">
                        <a:latin typeface="Cambria Math" panose="02040503050406030204" pitchFamily="18" charset="0"/>
                      </a:rPr>
                      <m:t>n</m:t>
                    </m:r>
                    <m:r>
                      <a:rPr lang="vi-VN" sz="2400" b="0" i="1" dirty="0" smtClean="0">
                        <a:latin typeface="Cambria Math" panose="02040503050406030204" pitchFamily="18" charset="0"/>
                      </a:rPr>
                      <m:t>=1000,</m:t>
                    </m:r>
                    <m:r>
                      <m:rPr>
                        <m:sty m:val="p"/>
                      </m:rPr>
                      <a:rPr lang="vi-VN" sz="2400" i="1" dirty="0">
                        <a:latin typeface="Cambria Math" panose="02040503050406030204" pitchFamily="18" charset="0"/>
                      </a:rPr>
                      <m:t>p</m:t>
                    </m:r>
                    <m:r>
                      <a:rPr lang="vi-VN" sz="2400" b="0" i="1" dirty="0" smtClean="0">
                        <a:latin typeface="Cambria Math" panose="02040503050406030204" pitchFamily="18" charset="0"/>
                      </a:rPr>
                      <m:t>=0,01</m:t>
                    </m:r>
                  </m:oMath>
                </a14:m>
                <a:endParaRPr lang="vi-VN" sz="2400" b="0" dirty="0"/>
              </a:p>
              <a:p>
                <a:pPr lvl="1"/>
                <a14:m>
                  <m:oMath xmlns:m="http://schemas.openxmlformats.org/officeDocument/2006/math">
                    <m:r>
                      <m:rPr>
                        <m:sty m:val="p"/>
                      </m:rPr>
                      <a:rPr lang="vi-VN" sz="2400" i="1" dirty="0">
                        <a:latin typeface="Cambria Math" panose="02040503050406030204" pitchFamily="18" charset="0"/>
                      </a:rPr>
                      <m:t>x</m:t>
                    </m:r>
                    <m:r>
                      <a:rPr lang="vi-VN" sz="2400" b="0" i="1" dirty="0" smtClean="0">
                        <a:latin typeface="Cambria Math" panose="02040503050406030204" pitchFamily="18" charset="0"/>
                      </a:rPr>
                      <m:t>=50: </m:t>
                    </m:r>
                    <m:sSub>
                      <m:sSubPr>
                        <m:ctrlPr>
                          <a:rPr lang="vi-VN" sz="2400" b="0" i="1" dirty="0" smtClean="0">
                            <a:latin typeface="Cambria Math" panose="02040503050406030204" pitchFamily="18" charset="0"/>
                          </a:rPr>
                        </m:ctrlPr>
                      </m:sSubPr>
                      <m:e>
                        <m:r>
                          <m:rPr>
                            <m:sty m:val="p"/>
                          </m:rPr>
                          <a:rPr lang="vi-VN" sz="2400" i="1" dirty="0">
                            <a:latin typeface="Cambria Math" panose="02040503050406030204" pitchFamily="18" charset="0"/>
                          </a:rPr>
                          <m:t>P</m:t>
                        </m:r>
                      </m:e>
                      <m:sub>
                        <m:r>
                          <m:rPr>
                            <m:sty m:val="p"/>
                          </m:rPr>
                          <a:rPr lang="vi-VN" sz="2400" i="1" dirty="0">
                            <a:latin typeface="Cambria Math" panose="02040503050406030204" pitchFamily="18" charset="0"/>
                          </a:rPr>
                          <m:t>X</m:t>
                        </m:r>
                      </m:sub>
                    </m:sSub>
                    <m:d>
                      <m:dPr>
                        <m:ctrlPr>
                          <a:rPr lang="vi-VN" sz="2400" b="0" i="1" dirty="0" smtClean="0">
                            <a:latin typeface="Cambria Math" panose="02040503050406030204" pitchFamily="18" charset="0"/>
                          </a:rPr>
                        </m:ctrlPr>
                      </m:dPr>
                      <m:e>
                        <m:r>
                          <a:rPr lang="vi-VN" sz="2400" b="0" i="1" dirty="0" smtClean="0">
                            <a:latin typeface="Cambria Math" panose="02040503050406030204" pitchFamily="18" charset="0"/>
                          </a:rPr>
                          <m:t>50</m:t>
                        </m:r>
                      </m:e>
                    </m:d>
                    <m:r>
                      <a:rPr lang="vi-VN" sz="2400" b="0" i="1" dirty="0" smtClean="0">
                        <a:latin typeface="Cambria Math" panose="02040503050406030204" pitchFamily="18" charset="0"/>
                      </a:rPr>
                      <m:t>=</m:t>
                    </m:r>
                    <m:nary>
                      <m:naryPr>
                        <m:chr m:val="∑"/>
                        <m:ctrlPr>
                          <a:rPr lang="vi-VN" sz="2400" b="0" i="1" dirty="0" smtClean="0">
                            <a:latin typeface="Cambria Math" panose="02040503050406030204" pitchFamily="18" charset="0"/>
                          </a:rPr>
                        </m:ctrlPr>
                      </m:naryPr>
                      <m:sub>
                        <m:r>
                          <m:rPr>
                            <m:sty m:val="p"/>
                            <m:brk m:alnAt="23"/>
                          </m:rPr>
                          <a:rPr lang="vi-VN" sz="2400" i="1" dirty="0">
                            <a:latin typeface="Cambria Math" panose="02040503050406030204" pitchFamily="18" charset="0"/>
                          </a:rPr>
                          <m:t>k</m:t>
                        </m:r>
                        <m:r>
                          <a:rPr lang="vi-VN" sz="2400" b="0" i="1" dirty="0" smtClean="0">
                            <a:latin typeface="Cambria Math" panose="02040503050406030204" pitchFamily="18" charset="0"/>
                          </a:rPr>
                          <m:t>=50</m:t>
                        </m:r>
                      </m:sub>
                      <m:sup>
                        <m:r>
                          <a:rPr lang="vi-VN" sz="2400" b="0" i="1" dirty="0" smtClean="0">
                            <a:latin typeface="Cambria Math" panose="02040503050406030204" pitchFamily="18" charset="0"/>
                          </a:rPr>
                          <m:t>1000</m:t>
                        </m:r>
                      </m:sup>
                      <m:e>
                        <m:r>
                          <m:rPr>
                            <m:sty m:val="p"/>
                          </m:rPr>
                          <a:rPr lang="vi-VN" sz="2400" i="1">
                            <a:latin typeface="Cambria Math" panose="02040503050406030204" pitchFamily="18" charset="0"/>
                          </a:rPr>
                          <m:t>Binomial</m:t>
                        </m:r>
                        <m:r>
                          <a:rPr lang="vi-VN" sz="2400" i="1">
                            <a:latin typeface="Cambria Math" panose="02040503050406030204" pitchFamily="18" charset="0"/>
                          </a:rPr>
                          <m:t>(</m:t>
                        </m:r>
                        <m:r>
                          <m:rPr>
                            <m:sty m:val="p"/>
                          </m:rPr>
                          <a:rPr lang="vi-VN" sz="2400" i="1" smtClean="0">
                            <a:latin typeface="Cambria Math" panose="02040503050406030204" pitchFamily="18" charset="0"/>
                          </a:rPr>
                          <m:t>k</m:t>
                        </m:r>
                        <m:r>
                          <a:rPr lang="vi-VN" sz="2400" i="1">
                            <a:latin typeface="Cambria Math" panose="02040503050406030204" pitchFamily="18" charset="0"/>
                          </a:rPr>
                          <m:t>;</m:t>
                        </m:r>
                        <m:r>
                          <m:rPr>
                            <m:sty m:val="p"/>
                          </m:rPr>
                          <a:rPr lang="vi-VN" sz="2400" i="1">
                            <a:latin typeface="Cambria Math" panose="02040503050406030204" pitchFamily="18" charset="0"/>
                          </a:rPr>
                          <m:t>n</m:t>
                        </m:r>
                        <m:r>
                          <a:rPr lang="vi-VN" sz="2400" i="1">
                            <a:latin typeface="Cambria Math" panose="02040503050406030204" pitchFamily="18" charset="0"/>
                          </a:rPr>
                          <m:t>,</m:t>
                        </m:r>
                        <m:r>
                          <m:rPr>
                            <m:sty m:val="p"/>
                          </m:rPr>
                          <a:rPr lang="vi-VN" sz="2400" i="1">
                            <a:latin typeface="Cambria Math" panose="02040503050406030204" pitchFamily="18" charset="0"/>
                          </a:rPr>
                          <m:t>p</m:t>
                        </m:r>
                        <m:r>
                          <a:rPr lang="vi-VN" sz="2400" i="1">
                            <a:latin typeface="Cambria Math" panose="02040503050406030204" pitchFamily="18" charset="0"/>
                          </a:rPr>
                          <m:t>)</m:t>
                        </m:r>
                      </m:e>
                    </m:nary>
                  </m:oMath>
                </a14:m>
                <a:endParaRPr lang="vi-VN" sz="2400" b="0" dirty="0"/>
              </a:p>
            </p:txBody>
          </p:sp>
        </mc:Choice>
        <mc:Fallback xmlns="">
          <p:sp>
            <p:nvSpPr>
              <p:cNvPr id="3" name="Content Placeholder 2">
                <a:extLst>
                  <a:ext uri="{FF2B5EF4-FFF2-40B4-BE49-F238E27FC236}">
                    <a16:creationId xmlns:a16="http://schemas.microsoft.com/office/drawing/2014/main" id="{78D1A0DD-4D96-6EE0-E058-23929CDE90EF}"/>
                  </a:ext>
                </a:extLst>
              </p:cNvPr>
              <p:cNvSpPr>
                <a:spLocks noGrp="1" noRot="1" noChangeAspect="1" noMove="1" noResize="1" noEditPoints="1" noAdjustHandles="1" noChangeArrowheads="1" noChangeShapeType="1" noTextEdit="1"/>
              </p:cNvSpPr>
              <p:nvPr>
                <p:ph idx="1"/>
              </p:nvPr>
            </p:nvSpPr>
            <p:spPr>
              <a:xfrm>
                <a:off x="304800" y="3280681"/>
                <a:ext cx="8534400" cy="1313942"/>
              </a:xfrm>
              <a:blipFill>
                <a:blip r:embed="rId2"/>
                <a:stretch>
                  <a:fillRect l="-1339" t="-3846" b="-72115"/>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C17C0E5E-2729-150B-8487-47B152D272A3}"/>
              </a:ext>
            </a:extLst>
          </p:cNvPr>
          <p:cNvPicPr>
            <a:picLocks noChangeAspect="1"/>
          </p:cNvPicPr>
          <p:nvPr/>
        </p:nvPicPr>
        <p:blipFill>
          <a:blip r:embed="rId3"/>
          <a:stretch>
            <a:fillRect/>
          </a:stretch>
        </p:blipFill>
        <p:spPr>
          <a:xfrm>
            <a:off x="685800" y="666750"/>
            <a:ext cx="7772400" cy="2613931"/>
          </a:xfrm>
          <a:prstGeom prst="rect">
            <a:avLst/>
          </a:prstGeom>
        </p:spPr>
      </p:pic>
    </p:spTree>
    <p:extLst>
      <p:ext uri="{BB962C8B-B14F-4D97-AF65-F5344CB8AC3E}">
        <p14:creationId xmlns:p14="http://schemas.microsoft.com/office/powerpoint/2010/main" val="3076977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7CE-A8A6-256D-98DC-7DA0D1F57C10}"/>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D1A0DD-4D96-6EE0-E058-23929CDE90EF}"/>
                  </a:ext>
                </a:extLst>
              </p:cNvPr>
              <p:cNvSpPr>
                <a:spLocks noGrp="1"/>
              </p:cNvSpPr>
              <p:nvPr>
                <p:ph idx="1"/>
              </p:nvPr>
            </p:nvSpPr>
            <p:spPr>
              <a:xfrm>
                <a:off x="304800" y="3280681"/>
                <a:ext cx="8534400" cy="1313942"/>
              </a:xfrm>
            </p:spPr>
            <p:txBody>
              <a:bodyPr/>
              <a:lstStyle/>
              <a:p>
                <a:r>
                  <a:rPr lang="vi-VN" dirty="0"/>
                  <a:t>Xấp xỉ bằng phân bố </a:t>
                </a:r>
                <a14:m>
                  <m:oMath xmlns:m="http://schemas.openxmlformats.org/officeDocument/2006/math">
                    <m:r>
                      <m:rPr>
                        <m:sty m:val="p"/>
                      </m:rPr>
                      <a:rPr lang="vi-VN" i="1" dirty="0">
                        <a:latin typeface="Cambria Math" panose="02040503050406030204" pitchFamily="18" charset="0"/>
                      </a:rPr>
                      <m:t>Poisson</m:t>
                    </m:r>
                    <m:r>
                      <a:rPr lang="vi-VN" b="0" i="1" dirty="0" smtClean="0">
                        <a:latin typeface="Cambria Math" panose="02040503050406030204" pitchFamily="18" charset="0"/>
                      </a:rPr>
                      <m:t>(</m:t>
                    </m:r>
                    <m:r>
                      <m:rPr>
                        <m:sty m:val="p"/>
                      </m:rPr>
                      <a:rPr lang="vi-VN" i="1" dirty="0">
                        <a:latin typeface="Cambria Math" panose="02040503050406030204" pitchFamily="18" charset="0"/>
                      </a:rPr>
                      <m:t>x</m:t>
                    </m:r>
                    <m:r>
                      <a:rPr lang="vi-VN" b="0" i="1" dirty="0" smtClean="0">
                        <a:latin typeface="Cambria Math" panose="02040503050406030204" pitchFamily="18" charset="0"/>
                      </a:rPr>
                      <m:t>;</m:t>
                    </m:r>
                    <m:r>
                      <a:rPr lang="vi-VN" b="0" i="1" dirty="0" smtClean="0">
                        <a:latin typeface="Cambria Math" panose="02040503050406030204" pitchFamily="18" charset="0"/>
                      </a:rPr>
                      <m:t>𝜆</m:t>
                    </m:r>
                    <m:r>
                      <a:rPr lang="vi-VN" b="0" i="1" dirty="0" smtClean="0">
                        <a:latin typeface="Cambria Math" panose="02040503050406030204" pitchFamily="18" charset="0"/>
                      </a:rPr>
                      <m:t>)</m:t>
                    </m:r>
                  </m:oMath>
                </a14:m>
                <a:r>
                  <a:rPr lang="vi-VN" dirty="0"/>
                  <a:t> với </a:t>
                </a:r>
                <a14:m>
                  <m:oMath xmlns:m="http://schemas.openxmlformats.org/officeDocument/2006/math">
                    <m:r>
                      <a:rPr lang="vi-VN" b="0" i="1" smtClean="0">
                        <a:latin typeface="Cambria Math" panose="02040503050406030204" pitchFamily="18" charset="0"/>
                      </a:rPr>
                      <m:t>𝜆</m:t>
                    </m:r>
                    <m:r>
                      <a:rPr lang="vi-VN" b="0" i="1" smtClean="0">
                        <a:latin typeface="Cambria Math" panose="02040503050406030204" pitchFamily="18" charset="0"/>
                      </a:rPr>
                      <m:t>=</m:t>
                    </m:r>
                    <m:r>
                      <m:rPr>
                        <m:sty m:val="p"/>
                      </m:rPr>
                      <a:rPr lang="vi-VN" i="1">
                        <a:latin typeface="Cambria Math" panose="02040503050406030204" pitchFamily="18" charset="0"/>
                      </a:rPr>
                      <m:t>np</m:t>
                    </m:r>
                    <m:r>
                      <a:rPr lang="vi-VN" b="0" i="1" smtClean="0">
                        <a:latin typeface="Cambria Math" panose="02040503050406030204" pitchFamily="18" charset="0"/>
                      </a:rPr>
                      <m:t>=10</m:t>
                    </m:r>
                  </m:oMath>
                </a14:m>
                <a:endParaRPr lang="vi-VN" dirty="0"/>
              </a:p>
              <a:p>
                <a:pPr lvl="1"/>
                <a14:m>
                  <m:oMath xmlns:m="http://schemas.openxmlformats.org/officeDocument/2006/math">
                    <m:r>
                      <a:rPr lang="vi-VN" sz="2400" b="0" i="1" smtClean="0">
                        <a:latin typeface="Cambria Math" panose="02040503050406030204" pitchFamily="18" charset="0"/>
                      </a:rPr>
                      <m:t>∀</m:t>
                    </m:r>
                    <m:r>
                      <m:rPr>
                        <m:sty m:val="p"/>
                      </m:rPr>
                      <a:rPr lang="vi-VN" sz="2400" i="1">
                        <a:latin typeface="Cambria Math" panose="02040503050406030204" pitchFamily="18" charset="0"/>
                      </a:rPr>
                      <m:t>x</m:t>
                    </m:r>
                    <m:r>
                      <a:rPr lang="vi-VN" sz="2400" b="0" i="1" smtClean="0">
                        <a:latin typeface="Cambria Math" panose="02040503050406030204" pitchFamily="18" charset="0"/>
                      </a:rPr>
                      <m:t>&lt;50: </m:t>
                    </m:r>
                    <m:sSub>
                      <m:sSubPr>
                        <m:ctrlPr>
                          <a:rPr lang="vi-VN" sz="2400" b="0" i="1" smtClean="0">
                            <a:latin typeface="Cambria Math" panose="02040503050406030204" pitchFamily="18" charset="0"/>
                          </a:rPr>
                        </m:ctrlPr>
                      </m:sSubPr>
                      <m:e>
                        <m:r>
                          <m:rPr>
                            <m:sty m:val="p"/>
                          </m:rPr>
                          <a:rPr lang="vi-VN" sz="2400" i="1">
                            <a:latin typeface="Cambria Math" panose="02040503050406030204" pitchFamily="18" charset="0"/>
                          </a:rPr>
                          <m:t>P</m:t>
                        </m:r>
                      </m:e>
                      <m:sub>
                        <m:r>
                          <m:rPr>
                            <m:sty m:val="p"/>
                          </m:rPr>
                          <a:rPr lang="vi-VN" sz="2400" i="1">
                            <a:latin typeface="Cambria Math" panose="02040503050406030204" pitchFamily="18" charset="0"/>
                          </a:rPr>
                          <m:t>X</m:t>
                        </m:r>
                      </m:sub>
                    </m:sSub>
                    <m:d>
                      <m:dPr>
                        <m:ctrlPr>
                          <a:rPr lang="vi-VN" sz="2400" b="0" i="1" smtClean="0">
                            <a:latin typeface="Cambria Math" panose="02040503050406030204" pitchFamily="18" charset="0"/>
                          </a:rPr>
                        </m:ctrlPr>
                      </m:dPr>
                      <m:e>
                        <m:r>
                          <m:rPr>
                            <m:sty m:val="p"/>
                          </m:rPr>
                          <a:rPr lang="vi-VN" sz="2400" i="1">
                            <a:latin typeface="Cambria Math" panose="02040503050406030204" pitchFamily="18" charset="0"/>
                          </a:rPr>
                          <m:t>x</m:t>
                        </m:r>
                      </m:e>
                    </m:d>
                    <m:r>
                      <a:rPr lang="vi-VN" sz="2400" b="0" i="1" smtClean="0">
                        <a:latin typeface="Cambria Math" panose="02040503050406030204" pitchFamily="18" charset="0"/>
                      </a:rPr>
                      <m:t>=</m:t>
                    </m:r>
                    <m:r>
                      <m:rPr>
                        <m:sty m:val="p"/>
                      </m:rPr>
                      <a:rPr lang="vi-VN" sz="2400" i="1">
                        <a:latin typeface="Cambria Math" panose="02040503050406030204" pitchFamily="18" charset="0"/>
                      </a:rPr>
                      <m:t>Poisson</m:t>
                    </m:r>
                    <m:d>
                      <m:dPr>
                        <m:ctrlPr>
                          <a:rPr lang="vi-VN" sz="2400" b="0" i="1" smtClean="0">
                            <a:latin typeface="Cambria Math" panose="02040503050406030204" pitchFamily="18" charset="0"/>
                          </a:rPr>
                        </m:ctrlPr>
                      </m:dPr>
                      <m:e>
                        <m:r>
                          <m:rPr>
                            <m:sty m:val="p"/>
                          </m:rPr>
                          <a:rPr lang="vi-VN" sz="2400" i="1">
                            <a:latin typeface="Cambria Math" panose="02040503050406030204" pitchFamily="18" charset="0"/>
                          </a:rPr>
                          <m:t>x</m:t>
                        </m:r>
                        <m:r>
                          <a:rPr lang="vi-VN" sz="2400" b="0" i="1" smtClean="0">
                            <a:latin typeface="Cambria Math" panose="02040503050406030204" pitchFamily="18" charset="0"/>
                          </a:rPr>
                          <m:t>;</m:t>
                        </m:r>
                        <m:r>
                          <a:rPr lang="vi-VN" sz="2400" i="1" smtClean="0">
                            <a:latin typeface="Cambria Math" panose="02040503050406030204" pitchFamily="18" charset="0"/>
                          </a:rPr>
                          <m:t>𝜆</m:t>
                        </m:r>
                      </m:e>
                    </m:d>
                    <m:r>
                      <a:rPr lang="vi-VN" sz="2400" b="0" i="1" smtClean="0">
                        <a:latin typeface="Cambria Math" panose="02040503050406030204" pitchFamily="18" charset="0"/>
                      </a:rPr>
                      <m:t>=</m:t>
                    </m:r>
                    <m:f>
                      <m:fPr>
                        <m:ctrlPr>
                          <a:rPr lang="vi-VN" sz="2400" b="0" i="1" smtClean="0">
                            <a:latin typeface="Cambria Math" panose="02040503050406030204" pitchFamily="18" charset="0"/>
                          </a:rPr>
                        </m:ctrlPr>
                      </m:fPr>
                      <m:num>
                        <m:sSup>
                          <m:sSupPr>
                            <m:ctrlPr>
                              <a:rPr lang="vi-VN" sz="2400" b="0" i="1" smtClean="0">
                                <a:latin typeface="Cambria Math" panose="02040503050406030204" pitchFamily="18" charset="0"/>
                              </a:rPr>
                            </m:ctrlPr>
                          </m:sSupPr>
                          <m:e>
                            <m:r>
                              <m:rPr>
                                <m:sty m:val="p"/>
                              </m:rPr>
                              <a:rPr lang="vi-VN" sz="2400" i="1">
                                <a:latin typeface="Cambria Math" panose="02040503050406030204" pitchFamily="18" charset="0"/>
                              </a:rPr>
                              <m:t>x</m:t>
                            </m:r>
                          </m:e>
                          <m:sup>
                            <m:r>
                              <m:rPr>
                                <m:sty m:val="p"/>
                              </m:rPr>
                              <a:rPr lang="vi-VN" sz="2400" i="1">
                                <a:latin typeface="Cambria Math" panose="02040503050406030204" pitchFamily="18" charset="0"/>
                              </a:rPr>
                              <m:t>k</m:t>
                            </m:r>
                          </m:sup>
                        </m:sSup>
                        <m:sSup>
                          <m:sSupPr>
                            <m:ctrlPr>
                              <a:rPr lang="vi-VN" sz="2400" b="0" i="1" smtClean="0">
                                <a:latin typeface="Cambria Math" panose="02040503050406030204" pitchFamily="18" charset="0"/>
                              </a:rPr>
                            </m:ctrlPr>
                          </m:sSupPr>
                          <m:e>
                            <m:r>
                              <m:rPr>
                                <m:sty m:val="p"/>
                              </m:rPr>
                              <a:rPr lang="vi-VN" sz="2400" i="1">
                                <a:latin typeface="Cambria Math" panose="02040503050406030204" pitchFamily="18" charset="0"/>
                              </a:rPr>
                              <m:t>e</m:t>
                            </m:r>
                          </m:e>
                          <m:sup>
                            <m:r>
                              <a:rPr lang="vi-VN" sz="2400" b="0" i="1" smtClean="0">
                                <a:latin typeface="Cambria Math" panose="02040503050406030204" pitchFamily="18" charset="0"/>
                              </a:rPr>
                              <m:t>−</m:t>
                            </m:r>
                            <m:r>
                              <a:rPr lang="vi-VN" sz="2400" b="0" i="1" smtClean="0">
                                <a:latin typeface="Cambria Math" panose="02040503050406030204" pitchFamily="18" charset="0"/>
                              </a:rPr>
                              <m:t>𝜆</m:t>
                            </m:r>
                          </m:sup>
                        </m:sSup>
                      </m:num>
                      <m:den>
                        <m:r>
                          <m:rPr>
                            <m:sty m:val="p"/>
                          </m:rPr>
                          <a:rPr lang="vi-VN" sz="2400" i="1">
                            <a:latin typeface="Cambria Math" panose="02040503050406030204" pitchFamily="18" charset="0"/>
                          </a:rPr>
                          <m:t>x</m:t>
                        </m:r>
                        <m:r>
                          <a:rPr lang="vi-VN" sz="2400" b="0" i="1" smtClean="0">
                            <a:latin typeface="Cambria Math" panose="02040503050406030204" pitchFamily="18" charset="0"/>
                          </a:rPr>
                          <m:t>!</m:t>
                        </m:r>
                      </m:den>
                    </m:f>
                  </m:oMath>
                </a14:m>
                <a:endParaRPr lang="vi-VN" sz="2400" b="0" dirty="0"/>
              </a:p>
              <a:p>
                <a:pPr lvl="1"/>
                <a14:m>
                  <m:oMath xmlns:m="http://schemas.openxmlformats.org/officeDocument/2006/math">
                    <m:r>
                      <m:rPr>
                        <m:sty m:val="p"/>
                      </m:rPr>
                      <a:rPr lang="vi-VN" sz="2400" i="1" dirty="0">
                        <a:latin typeface="Cambria Math" panose="02040503050406030204" pitchFamily="18" charset="0"/>
                      </a:rPr>
                      <m:t>x</m:t>
                    </m:r>
                    <m:r>
                      <a:rPr lang="vi-VN" sz="2400" b="0" i="1" dirty="0" smtClean="0">
                        <a:latin typeface="Cambria Math" panose="02040503050406030204" pitchFamily="18" charset="0"/>
                      </a:rPr>
                      <m:t>=50: </m:t>
                    </m:r>
                    <m:sSub>
                      <m:sSubPr>
                        <m:ctrlPr>
                          <a:rPr lang="vi-VN" sz="2400" b="0" i="1" dirty="0" smtClean="0">
                            <a:latin typeface="Cambria Math" panose="02040503050406030204" pitchFamily="18" charset="0"/>
                          </a:rPr>
                        </m:ctrlPr>
                      </m:sSubPr>
                      <m:e>
                        <m:r>
                          <m:rPr>
                            <m:sty m:val="p"/>
                          </m:rPr>
                          <a:rPr lang="vi-VN" sz="2400" i="1" dirty="0">
                            <a:latin typeface="Cambria Math" panose="02040503050406030204" pitchFamily="18" charset="0"/>
                          </a:rPr>
                          <m:t>P</m:t>
                        </m:r>
                      </m:e>
                      <m:sub>
                        <m:r>
                          <m:rPr>
                            <m:sty m:val="p"/>
                          </m:rPr>
                          <a:rPr lang="vi-VN" sz="2400" i="1" dirty="0">
                            <a:latin typeface="Cambria Math" panose="02040503050406030204" pitchFamily="18" charset="0"/>
                          </a:rPr>
                          <m:t>X</m:t>
                        </m:r>
                      </m:sub>
                    </m:sSub>
                    <m:d>
                      <m:dPr>
                        <m:ctrlPr>
                          <a:rPr lang="vi-VN" sz="2400" b="0" i="1" dirty="0" smtClean="0">
                            <a:latin typeface="Cambria Math" panose="02040503050406030204" pitchFamily="18" charset="0"/>
                          </a:rPr>
                        </m:ctrlPr>
                      </m:dPr>
                      <m:e>
                        <m:r>
                          <a:rPr lang="vi-VN" sz="2400" b="0" i="1" dirty="0" smtClean="0">
                            <a:latin typeface="Cambria Math" panose="02040503050406030204" pitchFamily="18" charset="0"/>
                          </a:rPr>
                          <m:t>50</m:t>
                        </m:r>
                      </m:e>
                    </m:d>
                    <m:r>
                      <a:rPr lang="vi-VN" sz="2400" b="0" i="1" dirty="0" smtClean="0">
                        <a:latin typeface="Cambria Math" panose="02040503050406030204" pitchFamily="18" charset="0"/>
                      </a:rPr>
                      <m:t>=</m:t>
                    </m:r>
                    <m:nary>
                      <m:naryPr>
                        <m:chr m:val="∑"/>
                        <m:ctrlPr>
                          <a:rPr lang="vi-VN" sz="2400" b="0" i="1" dirty="0" smtClean="0">
                            <a:latin typeface="Cambria Math" panose="02040503050406030204" pitchFamily="18" charset="0"/>
                          </a:rPr>
                        </m:ctrlPr>
                      </m:naryPr>
                      <m:sub>
                        <m:r>
                          <m:rPr>
                            <m:sty m:val="p"/>
                            <m:brk m:alnAt="23"/>
                          </m:rPr>
                          <a:rPr lang="vi-VN" sz="2400" i="1" dirty="0">
                            <a:latin typeface="Cambria Math" panose="02040503050406030204" pitchFamily="18" charset="0"/>
                          </a:rPr>
                          <m:t>k</m:t>
                        </m:r>
                        <m:r>
                          <a:rPr lang="vi-VN" sz="2400" b="0" i="1" dirty="0" smtClean="0">
                            <a:latin typeface="Cambria Math" panose="02040503050406030204" pitchFamily="18" charset="0"/>
                          </a:rPr>
                          <m:t>=50</m:t>
                        </m:r>
                      </m:sub>
                      <m:sup>
                        <m:r>
                          <a:rPr lang="vi-VN" sz="2400" b="0" i="1" dirty="0" smtClean="0">
                            <a:latin typeface="Cambria Math" panose="02040503050406030204" pitchFamily="18" charset="0"/>
                          </a:rPr>
                          <m:t>1000</m:t>
                        </m:r>
                      </m:sup>
                      <m:e>
                        <m:r>
                          <m:rPr>
                            <m:sty m:val="p"/>
                          </m:rPr>
                          <a:rPr lang="vi-VN" sz="2400" i="1">
                            <a:latin typeface="Cambria Math" panose="02040503050406030204" pitchFamily="18" charset="0"/>
                          </a:rPr>
                          <m:t>Poisson</m:t>
                        </m:r>
                        <m:d>
                          <m:dPr>
                            <m:ctrlPr>
                              <a:rPr lang="vi-VN" sz="2400" i="1">
                                <a:latin typeface="Cambria Math" panose="02040503050406030204" pitchFamily="18" charset="0"/>
                              </a:rPr>
                            </m:ctrlPr>
                          </m:dPr>
                          <m:e>
                            <m:r>
                              <m:rPr>
                                <m:sty m:val="p"/>
                              </m:rPr>
                              <a:rPr lang="vi-VN" sz="2400" i="1">
                                <a:latin typeface="Cambria Math" panose="02040503050406030204" pitchFamily="18" charset="0"/>
                              </a:rPr>
                              <m:t>x</m:t>
                            </m:r>
                            <m:r>
                              <a:rPr lang="vi-VN" sz="2400" i="1">
                                <a:latin typeface="Cambria Math" panose="02040503050406030204" pitchFamily="18" charset="0"/>
                              </a:rPr>
                              <m:t>;</m:t>
                            </m:r>
                            <m:r>
                              <a:rPr lang="vi-VN" sz="2400" i="1">
                                <a:latin typeface="Cambria Math" panose="02040503050406030204" pitchFamily="18" charset="0"/>
                              </a:rPr>
                              <m:t>𝜆</m:t>
                            </m:r>
                          </m:e>
                        </m:d>
                      </m:e>
                    </m:nary>
                  </m:oMath>
                </a14:m>
                <a:endParaRPr lang="vi-VN" sz="2400" b="0" dirty="0"/>
              </a:p>
              <a:p>
                <a:pPr lvl="1"/>
                <a:endParaRPr lang="vi-VN" sz="2400" dirty="0"/>
              </a:p>
            </p:txBody>
          </p:sp>
        </mc:Choice>
        <mc:Fallback xmlns="">
          <p:sp>
            <p:nvSpPr>
              <p:cNvPr id="3" name="Content Placeholder 2">
                <a:extLst>
                  <a:ext uri="{FF2B5EF4-FFF2-40B4-BE49-F238E27FC236}">
                    <a16:creationId xmlns:a16="http://schemas.microsoft.com/office/drawing/2014/main" id="{78D1A0DD-4D96-6EE0-E058-23929CDE90EF}"/>
                  </a:ext>
                </a:extLst>
              </p:cNvPr>
              <p:cNvSpPr>
                <a:spLocks noGrp="1" noRot="1" noChangeAspect="1" noMove="1" noResize="1" noEditPoints="1" noAdjustHandles="1" noChangeArrowheads="1" noChangeShapeType="1" noTextEdit="1"/>
              </p:cNvSpPr>
              <p:nvPr>
                <p:ph idx="1"/>
              </p:nvPr>
            </p:nvSpPr>
            <p:spPr>
              <a:xfrm>
                <a:off x="304800" y="3280681"/>
                <a:ext cx="8534400" cy="1313942"/>
              </a:xfrm>
              <a:blipFill>
                <a:blip r:embed="rId2"/>
                <a:stretch>
                  <a:fillRect l="-1339" t="-3846" b="-92308"/>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C17C0E5E-2729-150B-8487-47B152D272A3}"/>
              </a:ext>
            </a:extLst>
          </p:cNvPr>
          <p:cNvPicPr>
            <a:picLocks noChangeAspect="1"/>
          </p:cNvPicPr>
          <p:nvPr/>
        </p:nvPicPr>
        <p:blipFill>
          <a:blip r:embed="rId3"/>
          <a:stretch>
            <a:fillRect/>
          </a:stretch>
        </p:blipFill>
        <p:spPr>
          <a:xfrm>
            <a:off x="685800" y="666750"/>
            <a:ext cx="7772400" cy="2613931"/>
          </a:xfrm>
          <a:prstGeom prst="rect">
            <a:avLst/>
          </a:prstGeom>
        </p:spPr>
      </p:pic>
    </p:spTree>
    <p:extLst>
      <p:ext uri="{BB962C8B-B14F-4D97-AF65-F5344CB8AC3E}">
        <p14:creationId xmlns:p14="http://schemas.microsoft.com/office/powerpoint/2010/main" val="1115516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E3EA-3943-B01F-51CE-7DC13BDAD242}"/>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32B02-AECE-0A15-C165-1FDD3942124C}"/>
                  </a:ext>
                </a:extLst>
              </p:cNvPr>
              <p:cNvSpPr>
                <a:spLocks noGrp="1"/>
              </p:cNvSpPr>
              <p:nvPr>
                <p:ph idx="1"/>
              </p:nvPr>
            </p:nvSpPr>
            <p:spPr>
              <a:xfrm>
                <a:off x="304800" y="2435640"/>
                <a:ext cx="8534400" cy="2158983"/>
              </a:xfrm>
            </p:spPr>
            <p:txBody>
              <a:bodyPr/>
              <a:lstStyle/>
              <a:p>
                <a:r>
                  <a:rPr lang="vi-VN" sz="2000" dirty="0"/>
                  <a:t>Ý nghĩa: khi nào (</a:t>
                </a:r>
                <a14:m>
                  <m:oMath xmlns:m="http://schemas.openxmlformats.org/officeDocument/2006/math">
                    <m:r>
                      <m:rPr>
                        <m:sty m:val="p"/>
                      </m:rPr>
                      <a:rPr lang="vi-VN" sz="2000" i="1" dirty="0">
                        <a:latin typeface="Cambria Math" panose="02040503050406030204" pitchFamily="18" charset="0"/>
                      </a:rPr>
                      <m:t>p</m:t>
                    </m:r>
                  </m:oMath>
                </a14:m>
                <a:r>
                  <a:rPr lang="vi-VN" sz="2000" dirty="0"/>
                  <a:t> ra sao) thì chơi nhiều ván tốt hơn chơi ít ván</a:t>
                </a:r>
              </a:p>
              <a:p>
                <a14:m>
                  <m:oMath xmlns:m="http://schemas.openxmlformats.org/officeDocument/2006/math">
                    <m:r>
                      <m:rPr>
                        <m:sty m:val="p"/>
                      </m:rPr>
                      <a:rPr lang="vi-VN" sz="2000" i="1" dirty="0">
                        <a:latin typeface="Cambria Math" panose="02040503050406030204" pitchFamily="18" charset="0"/>
                      </a:rPr>
                      <m:t>A</m:t>
                    </m:r>
                    <m:r>
                      <a:rPr lang="vi-VN" sz="2000" b="0" i="1" dirty="0" smtClean="0">
                        <a:latin typeface="Cambria Math" panose="02040503050406030204" pitchFamily="18" charset="0"/>
                      </a:rPr>
                      <m:t>=</m:t>
                    </m:r>
                  </m:oMath>
                </a14:m>
                <a:r>
                  <a:rPr lang="vi-VN" sz="2000" dirty="0"/>
                  <a:t> Celtics thắng sau </a:t>
                </a:r>
                <a14:m>
                  <m:oMath xmlns:m="http://schemas.openxmlformats.org/officeDocument/2006/math">
                    <m:r>
                      <a:rPr lang="vi-VN" sz="2000" i="0" dirty="0" smtClean="0">
                        <a:latin typeface="Cambria Math" panose="02040503050406030204" pitchFamily="18" charset="0"/>
                      </a:rPr>
                      <m:t>2</m:t>
                    </m:r>
                    <m:r>
                      <m:rPr>
                        <m:sty m:val="p"/>
                      </m:rPr>
                      <a:rPr lang="vi-VN" sz="2000" i="0" dirty="0" smtClean="0">
                        <a:latin typeface="Cambria Math" panose="02040503050406030204" pitchFamily="18" charset="0"/>
                      </a:rPr>
                      <m:t>k</m:t>
                    </m:r>
                    <m:r>
                      <a:rPr lang="vi-VN" sz="2000" i="0" dirty="0" smtClean="0">
                        <a:latin typeface="Cambria Math" panose="02040503050406030204" pitchFamily="18" charset="0"/>
                      </a:rPr>
                      <m:t>+1</m:t>
                    </m:r>
                  </m:oMath>
                </a14:m>
                <a:r>
                  <a:rPr lang="vi-VN" sz="2000" dirty="0"/>
                  <a:t> ván</a:t>
                </a:r>
              </a:p>
              <a:p>
                <a14:m>
                  <m:oMath xmlns:m="http://schemas.openxmlformats.org/officeDocument/2006/math">
                    <m:r>
                      <m:rPr>
                        <m:sty m:val="p"/>
                      </m:rPr>
                      <a:rPr lang="vi-VN" sz="2000" i="1" dirty="0">
                        <a:latin typeface="Cambria Math" panose="02040503050406030204" pitchFamily="18" charset="0"/>
                      </a:rPr>
                      <m:t>B</m:t>
                    </m:r>
                    <m:r>
                      <a:rPr lang="vi-VN" sz="2000" b="0" i="1" dirty="0" smtClean="0">
                        <a:latin typeface="Cambria Math" panose="02040503050406030204" pitchFamily="18" charset="0"/>
                      </a:rPr>
                      <m:t>=</m:t>
                    </m:r>
                  </m:oMath>
                </a14:m>
                <a:r>
                  <a:rPr lang="vi-VN" sz="2000" dirty="0"/>
                  <a:t> Celtics thắng sau </a:t>
                </a:r>
                <a14:m>
                  <m:oMath xmlns:m="http://schemas.openxmlformats.org/officeDocument/2006/math">
                    <m:r>
                      <a:rPr lang="vi-VN" sz="2000" i="0" dirty="0" smtClean="0">
                        <a:latin typeface="Cambria Math" panose="02040503050406030204" pitchFamily="18" charset="0"/>
                      </a:rPr>
                      <m:t>2</m:t>
                    </m:r>
                    <m:r>
                      <m:rPr>
                        <m:sty m:val="p"/>
                      </m:rPr>
                      <a:rPr lang="vi-VN" sz="2000" i="0" dirty="0" smtClean="0">
                        <a:latin typeface="Cambria Math" panose="02040503050406030204" pitchFamily="18" charset="0"/>
                      </a:rPr>
                      <m:t>k</m:t>
                    </m:r>
                    <m:r>
                      <a:rPr lang="vi-VN" sz="2000" i="0" dirty="0" smtClean="0">
                        <a:latin typeface="Cambria Math" panose="02040503050406030204" pitchFamily="18" charset="0"/>
                      </a:rPr>
                      <m:t>−1</m:t>
                    </m:r>
                  </m:oMath>
                </a14:m>
                <a:r>
                  <a:rPr lang="vi-VN" sz="2000" dirty="0"/>
                  <a:t> ván</a:t>
                </a:r>
              </a:p>
              <a:p>
                <a14:m>
                  <m:oMath xmlns:m="http://schemas.openxmlformats.org/officeDocument/2006/math">
                    <m:r>
                      <m:rPr>
                        <m:sty m:val="p"/>
                      </m:rPr>
                      <a:rPr lang="vi-VN" sz="2000" i="1" dirty="0">
                        <a:latin typeface="Cambria Math" panose="02040503050406030204" pitchFamily="18" charset="0"/>
                      </a:rPr>
                      <m:t>N</m:t>
                    </m:r>
                    <m:r>
                      <a:rPr lang="vi-VN" sz="2000" b="0" i="1" dirty="0" smtClean="0">
                        <a:latin typeface="Cambria Math" panose="02040503050406030204" pitchFamily="18" charset="0"/>
                      </a:rPr>
                      <m:t>=</m:t>
                    </m:r>
                  </m:oMath>
                </a14:m>
                <a:r>
                  <a:rPr lang="vi-VN" sz="2000" dirty="0"/>
                  <a:t> Số ván Celtics thắng sau </a:t>
                </a:r>
                <a14:m>
                  <m:oMath xmlns:m="http://schemas.openxmlformats.org/officeDocument/2006/math">
                    <m:r>
                      <a:rPr lang="vi-VN" sz="2000" i="0" dirty="0" smtClean="0">
                        <a:latin typeface="Cambria Math" panose="02040503050406030204" pitchFamily="18" charset="0"/>
                      </a:rPr>
                      <m:t>2</m:t>
                    </m:r>
                    <m:r>
                      <m:rPr>
                        <m:sty m:val="p"/>
                      </m:rPr>
                      <a:rPr lang="vi-VN" sz="2000" i="0" dirty="0" smtClean="0">
                        <a:latin typeface="Cambria Math" panose="02040503050406030204" pitchFamily="18" charset="0"/>
                      </a:rPr>
                      <m:t>k</m:t>
                    </m:r>
                    <m:r>
                      <a:rPr lang="vi-VN" sz="2000" i="0" dirty="0" smtClean="0">
                        <a:latin typeface="Cambria Math" panose="02040503050406030204" pitchFamily="18" charset="0"/>
                      </a:rPr>
                      <m:t>−1</m:t>
                    </m:r>
                  </m:oMath>
                </a14:m>
                <a:r>
                  <a:rPr lang="vi-VN" sz="2000" dirty="0"/>
                  <a:t> ván</a:t>
                </a:r>
              </a:p>
              <a:p>
                <a14:m>
                  <m:oMath xmlns:m="http://schemas.openxmlformats.org/officeDocument/2006/math">
                    <m:r>
                      <m:rPr>
                        <m:sty m:val="p"/>
                      </m:rPr>
                      <a:rPr lang="vi-VN" sz="2000" i="1" dirty="0" smtClean="0">
                        <a:solidFill>
                          <a:srgbClr val="8C5CEA"/>
                        </a:solidFill>
                        <a:latin typeface="Cambria Math" panose="02040503050406030204" pitchFamily="18" charset="0"/>
                      </a:rPr>
                      <m:t>P</m:t>
                    </m:r>
                    <m:d>
                      <m:dPr>
                        <m:ctrlPr>
                          <a:rPr lang="vi-VN" sz="2000" b="0" i="1" dirty="0" smtClean="0">
                            <a:solidFill>
                              <a:srgbClr val="8C5CEA"/>
                            </a:solidFill>
                            <a:latin typeface="Cambria Math" panose="02040503050406030204" pitchFamily="18" charset="0"/>
                          </a:rPr>
                        </m:ctrlPr>
                      </m:dPr>
                      <m:e>
                        <m:r>
                          <m:rPr>
                            <m:sty m:val="p"/>
                          </m:rPr>
                          <a:rPr lang="vi-VN" sz="2000" i="1" dirty="0">
                            <a:solidFill>
                              <a:srgbClr val="8C5CEA"/>
                            </a:solidFill>
                            <a:latin typeface="Cambria Math" panose="02040503050406030204" pitchFamily="18" charset="0"/>
                          </a:rPr>
                          <m:t>B</m:t>
                        </m:r>
                      </m:e>
                    </m:d>
                    <m:r>
                      <a:rPr lang="vi-VN" sz="2000" b="0" i="1" dirty="0" smtClean="0">
                        <a:solidFill>
                          <a:srgbClr val="8C5CEA"/>
                        </a:solidFill>
                        <a:latin typeface="Cambria Math" panose="02040503050406030204" pitchFamily="18" charset="0"/>
                      </a:rPr>
                      <m:t>=</m:t>
                    </m:r>
                    <m:r>
                      <m:rPr>
                        <m:sty m:val="p"/>
                      </m:rPr>
                      <a:rPr lang="vi-VN" sz="2000" i="1" dirty="0">
                        <a:solidFill>
                          <a:srgbClr val="8C5CEA"/>
                        </a:solidFill>
                        <a:latin typeface="Cambria Math" panose="02040503050406030204" pitchFamily="18" charset="0"/>
                      </a:rPr>
                      <m:t>P</m:t>
                    </m:r>
                    <m:d>
                      <m:dPr>
                        <m:ctrlPr>
                          <a:rPr lang="vi-VN" sz="2000" b="0" i="1" dirty="0" smtClean="0">
                            <a:solidFill>
                              <a:srgbClr val="8C5CEA"/>
                            </a:solidFill>
                            <a:latin typeface="Cambria Math" panose="02040503050406030204" pitchFamily="18" charset="0"/>
                          </a:rPr>
                        </m:ctrlPr>
                      </m:dPr>
                      <m:e>
                        <m:r>
                          <m:rPr>
                            <m:sty m:val="p"/>
                          </m:rPr>
                          <a:rPr lang="vi-VN" sz="2000" i="1" dirty="0">
                            <a:solidFill>
                              <a:srgbClr val="8C5CEA"/>
                            </a:solidFill>
                            <a:latin typeface="Cambria Math" panose="02040503050406030204" pitchFamily="18" charset="0"/>
                          </a:rPr>
                          <m:t>N</m:t>
                        </m:r>
                        <m:r>
                          <a:rPr lang="vi-VN" sz="2000" b="0" i="1" dirty="0" smtClean="0">
                            <a:solidFill>
                              <a:srgbClr val="8C5CEA"/>
                            </a:solidFill>
                            <a:latin typeface="Cambria Math" panose="02040503050406030204" pitchFamily="18" charset="0"/>
                          </a:rPr>
                          <m:t>=</m:t>
                        </m:r>
                        <m:r>
                          <m:rPr>
                            <m:sty m:val="p"/>
                          </m:rPr>
                          <a:rPr lang="vi-VN" sz="2000" i="1" dirty="0">
                            <a:solidFill>
                              <a:srgbClr val="8C5CEA"/>
                            </a:solidFill>
                            <a:latin typeface="Cambria Math" panose="02040503050406030204" pitchFamily="18" charset="0"/>
                          </a:rPr>
                          <m:t>k</m:t>
                        </m:r>
                      </m:e>
                    </m:d>
                    <m:r>
                      <a:rPr lang="vi-VN" sz="2000" b="0" i="1" dirty="0" smtClean="0">
                        <a:solidFill>
                          <a:srgbClr val="8C5CEA"/>
                        </a:solidFill>
                        <a:latin typeface="Cambria Math" panose="02040503050406030204" pitchFamily="18" charset="0"/>
                      </a:rPr>
                      <m:t>+</m:t>
                    </m:r>
                    <m:r>
                      <m:rPr>
                        <m:sty m:val="p"/>
                      </m:rPr>
                      <a:rPr lang="vi-VN" sz="2000" i="1" dirty="0">
                        <a:solidFill>
                          <a:srgbClr val="8C5CEA"/>
                        </a:solidFill>
                        <a:latin typeface="Cambria Math" panose="02040503050406030204" pitchFamily="18" charset="0"/>
                      </a:rPr>
                      <m:t>P</m:t>
                    </m:r>
                    <m:d>
                      <m:dPr>
                        <m:ctrlPr>
                          <a:rPr lang="vi-VN" sz="2000" b="0" i="1" dirty="0" smtClean="0">
                            <a:solidFill>
                              <a:srgbClr val="8C5CEA"/>
                            </a:solidFill>
                            <a:latin typeface="Cambria Math" panose="02040503050406030204" pitchFamily="18" charset="0"/>
                          </a:rPr>
                        </m:ctrlPr>
                      </m:dPr>
                      <m:e>
                        <m:r>
                          <m:rPr>
                            <m:sty m:val="p"/>
                          </m:rPr>
                          <a:rPr lang="vi-VN" sz="2000" i="1" dirty="0">
                            <a:solidFill>
                              <a:srgbClr val="8C5CEA"/>
                            </a:solidFill>
                            <a:latin typeface="Cambria Math" panose="02040503050406030204" pitchFamily="18" charset="0"/>
                          </a:rPr>
                          <m:t>N</m:t>
                        </m:r>
                        <m:r>
                          <a:rPr lang="vi-VN" sz="2000" b="0" i="1" dirty="0" smtClean="0">
                            <a:solidFill>
                              <a:srgbClr val="8C5CEA"/>
                            </a:solidFill>
                            <a:latin typeface="Cambria Math" panose="02040503050406030204" pitchFamily="18" charset="0"/>
                          </a:rPr>
                          <m:t>≥</m:t>
                        </m:r>
                        <m:r>
                          <m:rPr>
                            <m:sty m:val="p"/>
                          </m:rPr>
                          <a:rPr lang="vi-VN" sz="2000" i="1" dirty="0">
                            <a:solidFill>
                              <a:srgbClr val="8C5CEA"/>
                            </a:solidFill>
                            <a:latin typeface="Cambria Math" panose="02040503050406030204" pitchFamily="18" charset="0"/>
                          </a:rPr>
                          <m:t>k</m:t>
                        </m:r>
                        <m:r>
                          <a:rPr lang="vi-VN" sz="2000" b="0" i="1" dirty="0" smtClean="0">
                            <a:solidFill>
                              <a:srgbClr val="8C5CEA"/>
                            </a:solidFill>
                            <a:latin typeface="Cambria Math" panose="02040503050406030204" pitchFamily="18" charset="0"/>
                          </a:rPr>
                          <m:t>+1</m:t>
                        </m:r>
                      </m:e>
                    </m:d>
                  </m:oMath>
                </a14:m>
                <a:endParaRPr lang="vi-VN" sz="2000" b="0" dirty="0">
                  <a:solidFill>
                    <a:srgbClr val="8C5CEA"/>
                  </a:solidFill>
                </a:endParaRPr>
              </a:p>
              <a:p>
                <a14:m>
                  <m:oMath xmlns:m="http://schemas.openxmlformats.org/officeDocument/2006/math">
                    <m:r>
                      <m:rPr>
                        <m:sty m:val="p"/>
                      </m:rPr>
                      <a:rPr lang="vi-VN" sz="2000" i="1" dirty="0" smtClean="0">
                        <a:solidFill>
                          <a:srgbClr val="00B050"/>
                        </a:solidFill>
                        <a:latin typeface="Cambria Math" panose="02040503050406030204" pitchFamily="18" charset="0"/>
                      </a:rPr>
                      <m:t>P</m:t>
                    </m:r>
                    <m:d>
                      <m:dPr>
                        <m:ctrlPr>
                          <a:rPr lang="vi-VN" sz="2000" b="0" i="1" dirty="0" smtClean="0">
                            <a:solidFill>
                              <a:srgbClr val="00B050"/>
                            </a:solidFill>
                            <a:latin typeface="Cambria Math" panose="02040503050406030204" pitchFamily="18" charset="0"/>
                          </a:rPr>
                        </m:ctrlPr>
                      </m:dPr>
                      <m:e>
                        <m:r>
                          <m:rPr>
                            <m:sty m:val="p"/>
                          </m:rPr>
                          <a:rPr lang="vi-VN" sz="2000" i="1" dirty="0">
                            <a:solidFill>
                              <a:srgbClr val="00B050"/>
                            </a:solidFill>
                            <a:latin typeface="Cambria Math" panose="02040503050406030204" pitchFamily="18" charset="0"/>
                          </a:rPr>
                          <m:t>A</m:t>
                        </m:r>
                      </m:e>
                    </m:d>
                    <m:r>
                      <a:rPr lang="vi-VN" sz="2000" b="0" i="1" dirty="0" smtClean="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P</m:t>
                    </m:r>
                    <m:d>
                      <m:dPr>
                        <m:ctrlPr>
                          <a:rPr lang="vi-VN" sz="2000" b="0" i="1" dirty="0" smtClean="0">
                            <a:solidFill>
                              <a:srgbClr val="00B050"/>
                            </a:solidFill>
                            <a:latin typeface="Cambria Math" panose="02040503050406030204" pitchFamily="18" charset="0"/>
                          </a:rPr>
                        </m:ctrlPr>
                      </m:dPr>
                      <m:e>
                        <m:r>
                          <m:rPr>
                            <m:sty m:val="p"/>
                          </m:rPr>
                          <a:rPr lang="vi-VN" sz="2000" i="1" dirty="0">
                            <a:solidFill>
                              <a:srgbClr val="00B050"/>
                            </a:solidFill>
                            <a:latin typeface="Cambria Math" panose="02040503050406030204" pitchFamily="18" charset="0"/>
                          </a:rPr>
                          <m:t>N</m:t>
                        </m:r>
                        <m:r>
                          <a:rPr lang="vi-VN" sz="2000" b="0" i="1" dirty="0" smtClean="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k</m:t>
                        </m:r>
                        <m:r>
                          <a:rPr lang="vi-VN" sz="2000" b="0" i="1" dirty="0" smtClean="0">
                            <a:solidFill>
                              <a:srgbClr val="00B050"/>
                            </a:solidFill>
                            <a:latin typeface="Cambria Math" panose="02040503050406030204" pitchFamily="18" charset="0"/>
                          </a:rPr>
                          <m:t>+1</m:t>
                        </m:r>
                      </m:e>
                    </m:d>
                    <m:r>
                      <a:rPr lang="vi-VN" sz="2000" b="0" i="1" dirty="0" smtClean="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P</m:t>
                    </m:r>
                    <m:d>
                      <m:dPr>
                        <m:ctrlPr>
                          <a:rPr lang="vi-VN" sz="2000" b="0" i="1" dirty="0" smtClean="0">
                            <a:solidFill>
                              <a:srgbClr val="00B050"/>
                            </a:solidFill>
                            <a:latin typeface="Cambria Math" panose="02040503050406030204" pitchFamily="18" charset="0"/>
                          </a:rPr>
                        </m:ctrlPr>
                      </m:dPr>
                      <m:e>
                        <m:r>
                          <m:rPr>
                            <m:sty m:val="p"/>
                          </m:rPr>
                          <a:rPr lang="vi-VN" sz="2000" i="1" dirty="0">
                            <a:solidFill>
                              <a:srgbClr val="00B050"/>
                            </a:solidFill>
                            <a:latin typeface="Cambria Math" panose="02040503050406030204" pitchFamily="18" charset="0"/>
                          </a:rPr>
                          <m:t>N</m:t>
                        </m:r>
                        <m:r>
                          <a:rPr lang="vi-VN" sz="2000" b="0" i="1" dirty="0" smtClean="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k</m:t>
                        </m:r>
                      </m:e>
                    </m:d>
                    <m:d>
                      <m:dPr>
                        <m:ctrlPr>
                          <a:rPr lang="vi-VN" sz="2000" b="0" i="1" dirty="0" smtClean="0">
                            <a:solidFill>
                              <a:srgbClr val="00B050"/>
                            </a:solidFill>
                            <a:latin typeface="Cambria Math" panose="02040503050406030204" pitchFamily="18" charset="0"/>
                          </a:rPr>
                        </m:ctrlPr>
                      </m:dPr>
                      <m:e>
                        <m:r>
                          <a:rPr lang="vi-VN" sz="2000" b="0" i="1" dirty="0" smtClean="0">
                            <a:solidFill>
                              <a:srgbClr val="00B050"/>
                            </a:solidFill>
                            <a:latin typeface="Cambria Math" panose="02040503050406030204" pitchFamily="18" charset="0"/>
                          </a:rPr>
                          <m:t>1−</m:t>
                        </m:r>
                        <m:sSup>
                          <m:sSupPr>
                            <m:ctrlPr>
                              <a:rPr lang="vi-VN" sz="2000" b="0" i="1" dirty="0" smtClean="0">
                                <a:solidFill>
                                  <a:srgbClr val="00B050"/>
                                </a:solidFill>
                                <a:latin typeface="Cambria Math" panose="02040503050406030204" pitchFamily="18" charset="0"/>
                              </a:rPr>
                            </m:ctrlPr>
                          </m:sSupPr>
                          <m:e>
                            <m:d>
                              <m:dPr>
                                <m:ctrlPr>
                                  <a:rPr lang="vi-VN" sz="2000" b="0" i="1" dirty="0" smtClean="0">
                                    <a:solidFill>
                                      <a:srgbClr val="00B050"/>
                                    </a:solidFill>
                                    <a:latin typeface="Cambria Math" panose="02040503050406030204" pitchFamily="18" charset="0"/>
                                  </a:rPr>
                                </m:ctrlPr>
                              </m:dPr>
                              <m:e>
                                <m:r>
                                  <a:rPr lang="vi-VN" sz="2000" b="0" i="1" dirty="0" smtClean="0">
                                    <a:solidFill>
                                      <a:srgbClr val="00B050"/>
                                    </a:solidFill>
                                    <a:latin typeface="Cambria Math" panose="02040503050406030204" pitchFamily="18" charset="0"/>
                                  </a:rPr>
                                  <m:t>1−</m:t>
                                </m:r>
                                <m:r>
                                  <m:rPr>
                                    <m:sty m:val="p"/>
                                  </m:rPr>
                                  <a:rPr lang="vi-VN" sz="2000" i="1" dirty="0">
                                    <a:solidFill>
                                      <a:srgbClr val="00B050"/>
                                    </a:solidFill>
                                    <a:latin typeface="Cambria Math" panose="02040503050406030204" pitchFamily="18" charset="0"/>
                                  </a:rPr>
                                  <m:t>p</m:t>
                                </m:r>
                              </m:e>
                            </m:d>
                          </m:e>
                          <m:sup>
                            <m:r>
                              <a:rPr lang="vi-VN" sz="2000" b="0" i="1" dirty="0" smtClean="0">
                                <a:solidFill>
                                  <a:srgbClr val="00B050"/>
                                </a:solidFill>
                                <a:latin typeface="Cambria Math" panose="02040503050406030204" pitchFamily="18" charset="0"/>
                              </a:rPr>
                              <m:t>2</m:t>
                            </m:r>
                          </m:sup>
                        </m:sSup>
                      </m:e>
                    </m:d>
                    <m:r>
                      <a:rPr lang="vi-VN" sz="2000" b="0" i="1" dirty="0" smtClean="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P</m:t>
                    </m:r>
                    <m:d>
                      <m:dPr>
                        <m:ctrlPr>
                          <a:rPr lang="vi-VN" sz="2000" b="0" i="1" dirty="0" smtClean="0">
                            <a:solidFill>
                              <a:srgbClr val="00B050"/>
                            </a:solidFill>
                            <a:latin typeface="Cambria Math" panose="02040503050406030204" pitchFamily="18" charset="0"/>
                          </a:rPr>
                        </m:ctrlPr>
                      </m:dPr>
                      <m:e>
                        <m:r>
                          <m:rPr>
                            <m:sty m:val="p"/>
                          </m:rPr>
                          <a:rPr lang="vi-VN" sz="2000" i="1" dirty="0">
                            <a:solidFill>
                              <a:srgbClr val="00B050"/>
                            </a:solidFill>
                            <a:latin typeface="Cambria Math" panose="02040503050406030204" pitchFamily="18" charset="0"/>
                          </a:rPr>
                          <m:t>N</m:t>
                        </m:r>
                        <m:r>
                          <a:rPr lang="vi-VN" sz="2000" b="0" i="1" dirty="0" smtClean="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k</m:t>
                        </m:r>
                        <m:r>
                          <a:rPr lang="vi-VN" sz="2000" b="0" i="1" dirty="0" smtClean="0">
                            <a:solidFill>
                              <a:srgbClr val="00B050"/>
                            </a:solidFill>
                            <a:latin typeface="Cambria Math" panose="02040503050406030204" pitchFamily="18" charset="0"/>
                          </a:rPr>
                          <m:t>−1</m:t>
                        </m:r>
                      </m:e>
                    </m:d>
                    <m:sSup>
                      <m:sSupPr>
                        <m:ctrlPr>
                          <a:rPr lang="vi-VN" sz="2000" b="0" i="1" dirty="0" smtClean="0">
                            <a:solidFill>
                              <a:srgbClr val="00B050"/>
                            </a:solidFill>
                            <a:latin typeface="Cambria Math" panose="02040503050406030204" pitchFamily="18" charset="0"/>
                          </a:rPr>
                        </m:ctrlPr>
                      </m:sSupPr>
                      <m:e>
                        <m:r>
                          <m:rPr>
                            <m:sty m:val="p"/>
                          </m:rPr>
                          <a:rPr lang="vi-VN" sz="2000" i="1" dirty="0">
                            <a:solidFill>
                              <a:srgbClr val="00B050"/>
                            </a:solidFill>
                            <a:latin typeface="Cambria Math" panose="02040503050406030204" pitchFamily="18" charset="0"/>
                          </a:rPr>
                          <m:t>p</m:t>
                        </m:r>
                      </m:e>
                      <m:sup>
                        <m:r>
                          <a:rPr lang="vi-VN" sz="2000" b="0" i="1" dirty="0" smtClean="0">
                            <a:solidFill>
                              <a:srgbClr val="00B050"/>
                            </a:solidFill>
                            <a:latin typeface="Cambria Math" panose="02040503050406030204" pitchFamily="18" charset="0"/>
                          </a:rPr>
                          <m:t>2</m:t>
                        </m:r>
                      </m:sup>
                    </m:sSup>
                  </m:oMath>
                </a14:m>
                <a:endParaRPr lang="vi-VN" sz="2000" dirty="0">
                  <a:solidFill>
                    <a:srgbClr val="00B050"/>
                  </a:solidFill>
                </a:endParaRPr>
              </a:p>
            </p:txBody>
          </p:sp>
        </mc:Choice>
        <mc:Fallback xmlns="">
          <p:sp>
            <p:nvSpPr>
              <p:cNvPr id="3" name="Content Placeholder 2">
                <a:extLst>
                  <a:ext uri="{FF2B5EF4-FFF2-40B4-BE49-F238E27FC236}">
                    <a16:creationId xmlns:a16="http://schemas.microsoft.com/office/drawing/2014/main" id="{68132B02-AECE-0A15-C165-1FDD3942124C}"/>
                  </a:ext>
                </a:extLst>
              </p:cNvPr>
              <p:cNvSpPr>
                <a:spLocks noGrp="1" noRot="1" noChangeAspect="1" noMove="1" noResize="1" noEditPoints="1" noAdjustHandles="1" noChangeArrowheads="1" noChangeShapeType="1" noTextEdit="1"/>
              </p:cNvSpPr>
              <p:nvPr>
                <p:ph idx="1"/>
              </p:nvPr>
            </p:nvSpPr>
            <p:spPr>
              <a:xfrm>
                <a:off x="304800" y="2435640"/>
                <a:ext cx="8534400" cy="2158983"/>
              </a:xfrm>
              <a:blipFill>
                <a:blip r:embed="rId2"/>
                <a:stretch>
                  <a:fillRect l="-893" t="-2353" b="-6471"/>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8FB775C0-8C47-C692-2359-6F59CE6351AB}"/>
              </a:ext>
            </a:extLst>
          </p:cNvPr>
          <p:cNvPicPr>
            <a:picLocks noChangeAspect="1"/>
          </p:cNvPicPr>
          <p:nvPr/>
        </p:nvPicPr>
        <p:blipFill>
          <a:blip r:embed="rId3"/>
          <a:stretch>
            <a:fillRect/>
          </a:stretch>
        </p:blipFill>
        <p:spPr>
          <a:xfrm>
            <a:off x="685800" y="666750"/>
            <a:ext cx="7772400" cy="1768890"/>
          </a:xfrm>
          <a:prstGeom prst="rect">
            <a:avLst/>
          </a:prstGeom>
        </p:spPr>
      </p:pic>
    </p:spTree>
    <p:extLst>
      <p:ext uri="{BB962C8B-B14F-4D97-AF65-F5344CB8AC3E}">
        <p14:creationId xmlns:p14="http://schemas.microsoft.com/office/powerpoint/2010/main" val="78462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vi-VN"/>
              <a:t>Sách</a:t>
            </a:r>
          </a:p>
        </p:txBody>
      </p:sp>
      <p:sp>
        <p:nvSpPr>
          <p:cNvPr id="8195" name="Rectangle 3"/>
          <p:cNvSpPr>
            <a:spLocks noGrp="1" noChangeArrowheads="1"/>
          </p:cNvSpPr>
          <p:nvPr>
            <p:ph type="body" idx="1"/>
          </p:nvPr>
        </p:nvSpPr>
        <p:spPr>
          <a:xfrm>
            <a:off x="1828800" y="1047750"/>
            <a:ext cx="5638800" cy="3394472"/>
          </a:xfrm>
        </p:spPr>
        <p:txBody>
          <a:bodyPr/>
          <a:lstStyle/>
          <a:p>
            <a:pPr eaLnBrk="1" hangingPunct="1">
              <a:lnSpc>
                <a:spcPct val="80000"/>
              </a:lnSpc>
            </a:pPr>
            <a:r>
              <a:rPr lang="vi-VN" sz="1600" dirty="0"/>
              <a:t>Sinh viên có thể đọc thêm mục 2.1 đến mục 2.4</a:t>
            </a:r>
          </a:p>
          <a:p>
            <a:pPr lvl="1" eaLnBrk="1" hangingPunct="1">
              <a:lnSpc>
                <a:spcPct val="80000"/>
              </a:lnSpc>
            </a:pPr>
            <a:endParaRPr lang="vi-VN" sz="800" dirty="0"/>
          </a:p>
          <a:p>
            <a:pPr lvl="1" eaLnBrk="1" hangingPunct="1">
              <a:lnSpc>
                <a:spcPct val="80000"/>
              </a:lnSpc>
            </a:pPr>
            <a:r>
              <a:rPr lang="vi-VN" sz="1400" dirty="0"/>
              <a:t>Dimitri P. Bertsekas, John N. Tsitsiklis - Introduction to Probability, 2nd Edition  -Athena Scientific (2008)</a:t>
            </a:r>
          </a:p>
          <a:p>
            <a:pPr lvl="1" eaLnBrk="1" hangingPunct="1">
              <a:lnSpc>
                <a:spcPct val="80000"/>
              </a:lnSpc>
            </a:pPr>
            <a:endParaRPr lang="vi-VN" sz="1400" dirty="0"/>
          </a:p>
          <a:p>
            <a:pPr lvl="1" eaLnBrk="1" hangingPunct="1">
              <a:lnSpc>
                <a:spcPct val="80000"/>
              </a:lnSpc>
            </a:pPr>
            <a:endParaRPr lang="vi-VN" sz="1400" dirty="0"/>
          </a:p>
          <a:p>
            <a:pPr lvl="1" eaLnBrk="1" hangingPunct="1">
              <a:lnSpc>
                <a:spcPct val="80000"/>
              </a:lnSpc>
            </a:pPr>
            <a:endParaRPr lang="vi-VN" sz="1400" dirty="0"/>
          </a:p>
          <a:p>
            <a:pPr lvl="1" eaLnBrk="1" hangingPunct="1">
              <a:lnSpc>
                <a:spcPct val="80000"/>
              </a:lnSpc>
            </a:pPr>
            <a:endParaRPr lang="vi-VN" sz="1400" dirty="0"/>
          </a:p>
          <a:p>
            <a:pPr lvl="1" eaLnBrk="1" hangingPunct="1">
              <a:lnSpc>
                <a:spcPct val="80000"/>
              </a:lnSpc>
            </a:pPr>
            <a:endParaRPr lang="vi-VN" sz="1400" dirty="0"/>
          </a:p>
          <a:p>
            <a:pPr lvl="1" eaLnBrk="1" hangingPunct="1">
              <a:lnSpc>
                <a:spcPct val="80000"/>
              </a:lnSpc>
            </a:pPr>
            <a:endParaRPr lang="vi-VN" sz="1400" dirty="0"/>
          </a:p>
          <a:p>
            <a:pPr lvl="1" eaLnBrk="1" hangingPunct="1">
              <a:lnSpc>
                <a:spcPct val="80000"/>
              </a:lnSpc>
            </a:pPr>
            <a:endParaRPr lang="vi-VN" sz="1400" dirty="0"/>
          </a:p>
          <a:p>
            <a:pPr lvl="1" eaLnBrk="1" hangingPunct="1">
              <a:lnSpc>
                <a:spcPct val="80000"/>
              </a:lnSpc>
            </a:pPr>
            <a:endParaRPr lang="vi-VN" sz="1400" dirty="0"/>
          </a:p>
          <a:p>
            <a:pPr lvl="1" eaLnBrk="1" hangingPunct="1">
              <a:lnSpc>
                <a:spcPct val="80000"/>
              </a:lnSpc>
            </a:pPr>
            <a:endParaRPr lang="vi-VN" sz="1400" dirty="0"/>
          </a:p>
          <a:p>
            <a:pPr lvl="1" eaLnBrk="1" hangingPunct="1">
              <a:lnSpc>
                <a:spcPct val="80000"/>
              </a:lnSpc>
            </a:pPr>
            <a:endParaRPr lang="vi-VN" sz="1400" dirty="0"/>
          </a:p>
          <a:p>
            <a:pPr lvl="1" eaLnBrk="1" hangingPunct="1">
              <a:lnSpc>
                <a:spcPct val="80000"/>
              </a:lnSpc>
            </a:pPr>
            <a:endParaRPr lang="vi-VN" sz="1400" dirty="0"/>
          </a:p>
          <a:p>
            <a:pPr marL="0" indent="0" eaLnBrk="1" hangingPunct="1">
              <a:lnSpc>
                <a:spcPct val="80000"/>
              </a:lnSpc>
              <a:buNone/>
            </a:pPr>
            <a:endParaRPr lang="vi-VN" sz="1600" dirty="0"/>
          </a:p>
          <a:p>
            <a:pPr eaLnBrk="1" hangingPunct="1">
              <a:lnSpc>
                <a:spcPct val="80000"/>
              </a:lnSpc>
              <a:buFont typeface="Wingdings" pitchFamily="2" charset="2"/>
              <a:buNone/>
            </a:pPr>
            <a:endParaRPr lang="vi-VN" sz="1600" dirty="0"/>
          </a:p>
        </p:txBody>
      </p:sp>
      <p:pic>
        <p:nvPicPr>
          <p:cNvPr id="819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3547029" y="1917188"/>
            <a:ext cx="2049941" cy="2621408"/>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E3EA-3943-B01F-51CE-7DC13BDAD242}"/>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32B02-AECE-0A15-C165-1FDD3942124C}"/>
                  </a:ext>
                </a:extLst>
              </p:cNvPr>
              <p:cNvSpPr>
                <a:spLocks noGrp="1"/>
              </p:cNvSpPr>
              <p:nvPr>
                <p:ph idx="1"/>
              </p:nvPr>
            </p:nvSpPr>
            <p:spPr>
              <a:xfrm>
                <a:off x="304800" y="971550"/>
                <a:ext cx="8534400" cy="3623073"/>
              </a:xfrm>
            </p:spPr>
            <p:txBody>
              <a:bodyPr/>
              <a:lstStyle/>
              <a:p>
                <a:r>
                  <a:rPr lang="vi-VN" sz="2000" dirty="0"/>
                  <a:t>Ý nghĩa: khi nào (</a:t>
                </a:r>
                <a14:m>
                  <m:oMath xmlns:m="http://schemas.openxmlformats.org/officeDocument/2006/math">
                    <m:r>
                      <m:rPr>
                        <m:sty m:val="p"/>
                      </m:rPr>
                      <a:rPr lang="vi-VN" sz="2000" i="1" dirty="0">
                        <a:latin typeface="Cambria Math" panose="02040503050406030204" pitchFamily="18" charset="0"/>
                      </a:rPr>
                      <m:t>p</m:t>
                    </m:r>
                  </m:oMath>
                </a14:m>
                <a:r>
                  <a:rPr lang="vi-VN" sz="2000" dirty="0"/>
                  <a:t> ra sao) thì chơi nhiều ván tốt hơn chơi ít ván</a:t>
                </a:r>
              </a:p>
              <a:p>
                <a14:m>
                  <m:oMath xmlns:m="http://schemas.openxmlformats.org/officeDocument/2006/math">
                    <m:r>
                      <m:rPr>
                        <m:sty m:val="p"/>
                      </m:rPr>
                      <a:rPr lang="vi-VN" sz="2000" i="1" dirty="0">
                        <a:latin typeface="Cambria Math" panose="02040503050406030204" pitchFamily="18" charset="0"/>
                      </a:rPr>
                      <m:t>A</m:t>
                    </m:r>
                    <m:r>
                      <a:rPr lang="vi-VN" sz="2000" b="0" i="1" dirty="0" smtClean="0">
                        <a:latin typeface="Cambria Math" panose="02040503050406030204" pitchFamily="18" charset="0"/>
                      </a:rPr>
                      <m:t>=</m:t>
                    </m:r>
                  </m:oMath>
                </a14:m>
                <a:r>
                  <a:rPr lang="vi-VN" sz="2000" dirty="0"/>
                  <a:t> Celtics thắng sau 2k+1 ván</a:t>
                </a:r>
              </a:p>
              <a:p>
                <a14:m>
                  <m:oMath xmlns:m="http://schemas.openxmlformats.org/officeDocument/2006/math">
                    <m:r>
                      <m:rPr>
                        <m:sty m:val="p"/>
                      </m:rPr>
                      <a:rPr lang="vi-VN" sz="2000" i="1" dirty="0">
                        <a:latin typeface="Cambria Math" panose="02040503050406030204" pitchFamily="18" charset="0"/>
                      </a:rPr>
                      <m:t>B</m:t>
                    </m:r>
                    <m:r>
                      <a:rPr lang="vi-VN" sz="2000" b="0" i="1" dirty="0" smtClean="0">
                        <a:latin typeface="Cambria Math" panose="02040503050406030204" pitchFamily="18" charset="0"/>
                      </a:rPr>
                      <m:t>=</m:t>
                    </m:r>
                  </m:oMath>
                </a14:m>
                <a:r>
                  <a:rPr lang="vi-VN" sz="2000" dirty="0"/>
                  <a:t> Celtics thắng sau 2k-1 ván</a:t>
                </a:r>
              </a:p>
              <a:p>
                <a14:m>
                  <m:oMath xmlns:m="http://schemas.openxmlformats.org/officeDocument/2006/math">
                    <m:r>
                      <m:rPr>
                        <m:sty m:val="p"/>
                      </m:rPr>
                      <a:rPr lang="vi-VN" sz="2000" i="1" dirty="0">
                        <a:latin typeface="Cambria Math" panose="02040503050406030204" pitchFamily="18" charset="0"/>
                      </a:rPr>
                      <m:t>N</m:t>
                    </m:r>
                    <m:r>
                      <a:rPr lang="vi-VN" sz="2000" b="0" i="1" dirty="0" smtClean="0">
                        <a:latin typeface="Cambria Math" panose="02040503050406030204" pitchFamily="18" charset="0"/>
                      </a:rPr>
                      <m:t>=</m:t>
                    </m:r>
                  </m:oMath>
                </a14:m>
                <a:r>
                  <a:rPr lang="vi-VN" sz="2000" dirty="0"/>
                  <a:t> Số ván Celtics thắng sau 2k-1 ván</a:t>
                </a:r>
              </a:p>
              <a:p>
                <a14:m>
                  <m:oMath xmlns:m="http://schemas.openxmlformats.org/officeDocument/2006/math">
                    <m:r>
                      <m:rPr>
                        <m:sty m:val="p"/>
                      </m:rPr>
                      <a:rPr lang="vi-VN" sz="2000" i="1" dirty="0">
                        <a:solidFill>
                          <a:srgbClr val="8C5CEA"/>
                        </a:solidFill>
                        <a:latin typeface="Cambria Math" panose="02040503050406030204" pitchFamily="18" charset="0"/>
                      </a:rPr>
                      <m:t>P</m:t>
                    </m:r>
                    <m:d>
                      <m:dPr>
                        <m:ctrlPr>
                          <a:rPr lang="vi-VN" sz="2000" i="1" dirty="0">
                            <a:solidFill>
                              <a:srgbClr val="8C5CEA"/>
                            </a:solidFill>
                            <a:latin typeface="Cambria Math" panose="02040503050406030204" pitchFamily="18" charset="0"/>
                          </a:rPr>
                        </m:ctrlPr>
                      </m:dPr>
                      <m:e>
                        <m:r>
                          <m:rPr>
                            <m:sty m:val="p"/>
                          </m:rPr>
                          <a:rPr lang="vi-VN" sz="2000" i="1" dirty="0">
                            <a:solidFill>
                              <a:srgbClr val="8C5CEA"/>
                            </a:solidFill>
                            <a:latin typeface="Cambria Math" panose="02040503050406030204" pitchFamily="18" charset="0"/>
                          </a:rPr>
                          <m:t>B</m:t>
                        </m:r>
                      </m:e>
                    </m:d>
                    <m:r>
                      <a:rPr lang="vi-VN" sz="2000" i="1" dirty="0">
                        <a:solidFill>
                          <a:srgbClr val="8C5CEA"/>
                        </a:solidFill>
                        <a:latin typeface="Cambria Math" panose="02040503050406030204" pitchFamily="18" charset="0"/>
                      </a:rPr>
                      <m:t>=</m:t>
                    </m:r>
                    <m:r>
                      <m:rPr>
                        <m:sty m:val="p"/>
                      </m:rPr>
                      <a:rPr lang="vi-VN" sz="2000" i="1" dirty="0">
                        <a:solidFill>
                          <a:srgbClr val="8C5CEA"/>
                        </a:solidFill>
                        <a:latin typeface="Cambria Math" panose="02040503050406030204" pitchFamily="18" charset="0"/>
                      </a:rPr>
                      <m:t>P</m:t>
                    </m:r>
                    <m:d>
                      <m:dPr>
                        <m:ctrlPr>
                          <a:rPr lang="vi-VN" sz="2000" i="1" dirty="0">
                            <a:solidFill>
                              <a:srgbClr val="8C5CEA"/>
                            </a:solidFill>
                            <a:latin typeface="Cambria Math" panose="02040503050406030204" pitchFamily="18" charset="0"/>
                          </a:rPr>
                        </m:ctrlPr>
                      </m:dPr>
                      <m:e>
                        <m:r>
                          <m:rPr>
                            <m:sty m:val="p"/>
                          </m:rPr>
                          <a:rPr lang="vi-VN" sz="2000" i="1" dirty="0">
                            <a:solidFill>
                              <a:srgbClr val="8C5CEA"/>
                            </a:solidFill>
                            <a:latin typeface="Cambria Math" panose="02040503050406030204" pitchFamily="18" charset="0"/>
                          </a:rPr>
                          <m:t>N</m:t>
                        </m:r>
                        <m:r>
                          <a:rPr lang="vi-VN" sz="2000" i="1" dirty="0">
                            <a:solidFill>
                              <a:srgbClr val="8C5CEA"/>
                            </a:solidFill>
                            <a:latin typeface="Cambria Math" panose="02040503050406030204" pitchFamily="18" charset="0"/>
                          </a:rPr>
                          <m:t>=</m:t>
                        </m:r>
                        <m:r>
                          <m:rPr>
                            <m:sty m:val="p"/>
                          </m:rPr>
                          <a:rPr lang="vi-VN" sz="2000" i="1" dirty="0">
                            <a:solidFill>
                              <a:srgbClr val="8C5CEA"/>
                            </a:solidFill>
                            <a:latin typeface="Cambria Math" panose="02040503050406030204" pitchFamily="18" charset="0"/>
                          </a:rPr>
                          <m:t>k</m:t>
                        </m:r>
                      </m:e>
                    </m:d>
                    <m:r>
                      <a:rPr lang="vi-VN" sz="2000" i="1" dirty="0">
                        <a:solidFill>
                          <a:srgbClr val="8C5CEA"/>
                        </a:solidFill>
                        <a:latin typeface="Cambria Math" panose="02040503050406030204" pitchFamily="18" charset="0"/>
                      </a:rPr>
                      <m:t>+</m:t>
                    </m:r>
                    <m:r>
                      <m:rPr>
                        <m:sty m:val="p"/>
                      </m:rPr>
                      <a:rPr lang="vi-VN" sz="2000" i="1" dirty="0">
                        <a:solidFill>
                          <a:srgbClr val="8C5CEA"/>
                        </a:solidFill>
                        <a:latin typeface="Cambria Math" panose="02040503050406030204" pitchFamily="18" charset="0"/>
                      </a:rPr>
                      <m:t>P</m:t>
                    </m:r>
                    <m:d>
                      <m:dPr>
                        <m:ctrlPr>
                          <a:rPr lang="vi-VN" sz="2000" i="1" dirty="0">
                            <a:solidFill>
                              <a:srgbClr val="8C5CEA"/>
                            </a:solidFill>
                            <a:latin typeface="Cambria Math" panose="02040503050406030204" pitchFamily="18" charset="0"/>
                          </a:rPr>
                        </m:ctrlPr>
                      </m:dPr>
                      <m:e>
                        <m:r>
                          <m:rPr>
                            <m:sty m:val="p"/>
                          </m:rPr>
                          <a:rPr lang="vi-VN" sz="2000" i="1" dirty="0">
                            <a:solidFill>
                              <a:srgbClr val="8C5CEA"/>
                            </a:solidFill>
                            <a:latin typeface="Cambria Math" panose="02040503050406030204" pitchFamily="18" charset="0"/>
                          </a:rPr>
                          <m:t>N</m:t>
                        </m:r>
                        <m:r>
                          <a:rPr lang="vi-VN" sz="2000" i="1" dirty="0">
                            <a:solidFill>
                              <a:srgbClr val="8C5CEA"/>
                            </a:solidFill>
                            <a:latin typeface="Cambria Math" panose="02040503050406030204" pitchFamily="18" charset="0"/>
                          </a:rPr>
                          <m:t>≥</m:t>
                        </m:r>
                        <m:r>
                          <m:rPr>
                            <m:sty m:val="p"/>
                          </m:rPr>
                          <a:rPr lang="vi-VN" sz="2000" i="1" dirty="0">
                            <a:solidFill>
                              <a:srgbClr val="8C5CEA"/>
                            </a:solidFill>
                            <a:latin typeface="Cambria Math" panose="02040503050406030204" pitchFamily="18" charset="0"/>
                          </a:rPr>
                          <m:t>k</m:t>
                        </m:r>
                        <m:r>
                          <a:rPr lang="vi-VN" sz="2000" i="1" dirty="0">
                            <a:solidFill>
                              <a:srgbClr val="8C5CEA"/>
                            </a:solidFill>
                            <a:latin typeface="Cambria Math" panose="02040503050406030204" pitchFamily="18" charset="0"/>
                          </a:rPr>
                          <m:t>+1</m:t>
                        </m:r>
                      </m:e>
                    </m:d>
                  </m:oMath>
                </a14:m>
                <a:endParaRPr lang="vi-VN" sz="2000" dirty="0">
                  <a:solidFill>
                    <a:srgbClr val="8C5CEA"/>
                  </a:solidFill>
                </a:endParaRPr>
              </a:p>
              <a:p>
                <a14:m>
                  <m:oMath xmlns:m="http://schemas.openxmlformats.org/officeDocument/2006/math">
                    <m:r>
                      <m:rPr>
                        <m:sty m:val="p"/>
                      </m:rPr>
                      <a:rPr lang="vi-VN" sz="2000" i="1" dirty="0">
                        <a:solidFill>
                          <a:srgbClr val="00B050"/>
                        </a:solidFill>
                        <a:latin typeface="Cambria Math" panose="02040503050406030204" pitchFamily="18" charset="0"/>
                      </a:rPr>
                      <m:t>P</m:t>
                    </m:r>
                    <m:d>
                      <m:dPr>
                        <m:ctrlPr>
                          <a:rPr lang="vi-VN" sz="2000" i="1" dirty="0">
                            <a:solidFill>
                              <a:srgbClr val="00B050"/>
                            </a:solidFill>
                            <a:latin typeface="Cambria Math" panose="02040503050406030204" pitchFamily="18" charset="0"/>
                          </a:rPr>
                        </m:ctrlPr>
                      </m:dPr>
                      <m:e>
                        <m:r>
                          <m:rPr>
                            <m:sty m:val="p"/>
                          </m:rPr>
                          <a:rPr lang="vi-VN" sz="2000" i="1" dirty="0">
                            <a:solidFill>
                              <a:srgbClr val="00B050"/>
                            </a:solidFill>
                            <a:latin typeface="Cambria Math" panose="02040503050406030204" pitchFamily="18" charset="0"/>
                          </a:rPr>
                          <m:t>A</m:t>
                        </m:r>
                      </m:e>
                    </m:d>
                    <m:r>
                      <a:rPr lang="vi-VN" sz="2000" i="1" dirty="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P</m:t>
                    </m:r>
                    <m:d>
                      <m:dPr>
                        <m:ctrlPr>
                          <a:rPr lang="vi-VN" sz="2000" i="1" dirty="0">
                            <a:solidFill>
                              <a:srgbClr val="00B050"/>
                            </a:solidFill>
                            <a:latin typeface="Cambria Math" panose="02040503050406030204" pitchFamily="18" charset="0"/>
                          </a:rPr>
                        </m:ctrlPr>
                      </m:dPr>
                      <m:e>
                        <m:r>
                          <m:rPr>
                            <m:sty m:val="p"/>
                          </m:rPr>
                          <a:rPr lang="vi-VN" sz="2000" i="1" dirty="0">
                            <a:solidFill>
                              <a:srgbClr val="00B050"/>
                            </a:solidFill>
                            <a:latin typeface="Cambria Math" panose="02040503050406030204" pitchFamily="18" charset="0"/>
                          </a:rPr>
                          <m:t>N</m:t>
                        </m:r>
                        <m:r>
                          <a:rPr lang="vi-VN" sz="2000" i="1" dirty="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k</m:t>
                        </m:r>
                        <m:r>
                          <a:rPr lang="vi-VN" sz="2000" i="1" dirty="0">
                            <a:solidFill>
                              <a:srgbClr val="00B050"/>
                            </a:solidFill>
                            <a:latin typeface="Cambria Math" panose="02040503050406030204" pitchFamily="18" charset="0"/>
                          </a:rPr>
                          <m:t>+1</m:t>
                        </m:r>
                      </m:e>
                    </m:d>
                    <m:r>
                      <a:rPr lang="vi-VN" sz="2000" i="1" dirty="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P</m:t>
                    </m:r>
                    <m:d>
                      <m:dPr>
                        <m:ctrlPr>
                          <a:rPr lang="vi-VN" sz="2000" i="1" dirty="0">
                            <a:solidFill>
                              <a:srgbClr val="00B050"/>
                            </a:solidFill>
                            <a:latin typeface="Cambria Math" panose="02040503050406030204" pitchFamily="18" charset="0"/>
                          </a:rPr>
                        </m:ctrlPr>
                      </m:dPr>
                      <m:e>
                        <m:r>
                          <m:rPr>
                            <m:sty m:val="p"/>
                          </m:rPr>
                          <a:rPr lang="vi-VN" sz="2000" i="1" dirty="0">
                            <a:solidFill>
                              <a:srgbClr val="00B050"/>
                            </a:solidFill>
                            <a:latin typeface="Cambria Math" panose="02040503050406030204" pitchFamily="18" charset="0"/>
                          </a:rPr>
                          <m:t>N</m:t>
                        </m:r>
                        <m:r>
                          <a:rPr lang="vi-VN" sz="2000" i="1" dirty="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k</m:t>
                        </m:r>
                      </m:e>
                    </m:d>
                    <m:d>
                      <m:dPr>
                        <m:ctrlPr>
                          <a:rPr lang="vi-VN" sz="2000" i="1" dirty="0">
                            <a:solidFill>
                              <a:srgbClr val="00B050"/>
                            </a:solidFill>
                            <a:latin typeface="Cambria Math" panose="02040503050406030204" pitchFamily="18" charset="0"/>
                          </a:rPr>
                        </m:ctrlPr>
                      </m:dPr>
                      <m:e>
                        <m:r>
                          <a:rPr lang="vi-VN" sz="2000" i="1" dirty="0">
                            <a:solidFill>
                              <a:srgbClr val="00B050"/>
                            </a:solidFill>
                            <a:latin typeface="Cambria Math" panose="02040503050406030204" pitchFamily="18" charset="0"/>
                          </a:rPr>
                          <m:t>1−</m:t>
                        </m:r>
                        <m:sSup>
                          <m:sSupPr>
                            <m:ctrlPr>
                              <a:rPr lang="vi-VN" sz="2000" i="1" dirty="0">
                                <a:solidFill>
                                  <a:srgbClr val="00B050"/>
                                </a:solidFill>
                                <a:latin typeface="Cambria Math" panose="02040503050406030204" pitchFamily="18" charset="0"/>
                              </a:rPr>
                            </m:ctrlPr>
                          </m:sSupPr>
                          <m:e>
                            <m:d>
                              <m:dPr>
                                <m:ctrlPr>
                                  <a:rPr lang="vi-VN" sz="2000" i="1" dirty="0">
                                    <a:solidFill>
                                      <a:srgbClr val="00B050"/>
                                    </a:solidFill>
                                    <a:latin typeface="Cambria Math" panose="02040503050406030204" pitchFamily="18" charset="0"/>
                                  </a:rPr>
                                </m:ctrlPr>
                              </m:dPr>
                              <m:e>
                                <m:r>
                                  <a:rPr lang="vi-VN" sz="2000" i="1" dirty="0">
                                    <a:solidFill>
                                      <a:srgbClr val="00B050"/>
                                    </a:solidFill>
                                    <a:latin typeface="Cambria Math" panose="02040503050406030204" pitchFamily="18" charset="0"/>
                                  </a:rPr>
                                  <m:t>1−</m:t>
                                </m:r>
                                <m:r>
                                  <m:rPr>
                                    <m:sty m:val="p"/>
                                  </m:rPr>
                                  <a:rPr lang="vi-VN" sz="2000" i="1" dirty="0">
                                    <a:solidFill>
                                      <a:srgbClr val="00B050"/>
                                    </a:solidFill>
                                    <a:latin typeface="Cambria Math" panose="02040503050406030204" pitchFamily="18" charset="0"/>
                                  </a:rPr>
                                  <m:t>p</m:t>
                                </m:r>
                              </m:e>
                            </m:d>
                          </m:e>
                          <m:sup>
                            <m:r>
                              <a:rPr lang="vi-VN" sz="2000" i="1" dirty="0">
                                <a:solidFill>
                                  <a:srgbClr val="00B050"/>
                                </a:solidFill>
                                <a:latin typeface="Cambria Math" panose="02040503050406030204" pitchFamily="18" charset="0"/>
                              </a:rPr>
                              <m:t>2</m:t>
                            </m:r>
                          </m:sup>
                        </m:sSup>
                      </m:e>
                    </m:d>
                    <m:r>
                      <a:rPr lang="vi-VN" sz="2000" i="1" dirty="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P</m:t>
                    </m:r>
                    <m:d>
                      <m:dPr>
                        <m:ctrlPr>
                          <a:rPr lang="vi-VN" sz="2000" i="1" dirty="0">
                            <a:solidFill>
                              <a:srgbClr val="00B050"/>
                            </a:solidFill>
                            <a:latin typeface="Cambria Math" panose="02040503050406030204" pitchFamily="18" charset="0"/>
                          </a:rPr>
                        </m:ctrlPr>
                      </m:dPr>
                      <m:e>
                        <m:r>
                          <m:rPr>
                            <m:sty m:val="p"/>
                          </m:rPr>
                          <a:rPr lang="vi-VN" sz="2000" i="1" dirty="0">
                            <a:solidFill>
                              <a:srgbClr val="00B050"/>
                            </a:solidFill>
                            <a:latin typeface="Cambria Math" panose="02040503050406030204" pitchFamily="18" charset="0"/>
                          </a:rPr>
                          <m:t>N</m:t>
                        </m:r>
                        <m:r>
                          <a:rPr lang="vi-VN" sz="2000" i="1" dirty="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k</m:t>
                        </m:r>
                        <m:r>
                          <a:rPr lang="vi-VN" sz="2000" i="1" dirty="0">
                            <a:solidFill>
                              <a:srgbClr val="00B050"/>
                            </a:solidFill>
                            <a:latin typeface="Cambria Math" panose="02040503050406030204" pitchFamily="18" charset="0"/>
                          </a:rPr>
                          <m:t>−1</m:t>
                        </m:r>
                      </m:e>
                    </m:d>
                    <m:sSup>
                      <m:sSupPr>
                        <m:ctrlPr>
                          <a:rPr lang="vi-VN" sz="2000" i="1" dirty="0">
                            <a:solidFill>
                              <a:srgbClr val="00B050"/>
                            </a:solidFill>
                            <a:latin typeface="Cambria Math" panose="02040503050406030204" pitchFamily="18" charset="0"/>
                          </a:rPr>
                        </m:ctrlPr>
                      </m:sSupPr>
                      <m:e>
                        <m:r>
                          <m:rPr>
                            <m:sty m:val="p"/>
                          </m:rPr>
                          <a:rPr lang="vi-VN" sz="2000" i="1" dirty="0">
                            <a:solidFill>
                              <a:srgbClr val="00B050"/>
                            </a:solidFill>
                            <a:latin typeface="Cambria Math" panose="02040503050406030204" pitchFamily="18" charset="0"/>
                          </a:rPr>
                          <m:t>p</m:t>
                        </m:r>
                      </m:e>
                      <m:sup>
                        <m:r>
                          <a:rPr lang="vi-VN" sz="2000" i="1" dirty="0">
                            <a:solidFill>
                              <a:srgbClr val="00B050"/>
                            </a:solidFill>
                            <a:latin typeface="Cambria Math" panose="02040503050406030204" pitchFamily="18" charset="0"/>
                          </a:rPr>
                          <m:t>2</m:t>
                        </m:r>
                      </m:sup>
                    </m:sSup>
                  </m:oMath>
                </a14:m>
                <a:endParaRPr lang="vi-VN" sz="2000" dirty="0"/>
              </a:p>
              <a:p>
                <a:pPr marL="0" indent="0">
                  <a:buNone/>
                </a:pPr>
                <a14:m>
                  <m:oMathPara xmlns:m="http://schemas.openxmlformats.org/officeDocument/2006/math">
                    <m:oMathParaPr>
                      <m:jc m:val="centerGroup"/>
                    </m:oMathParaPr>
                    <m:oMath xmlns:m="http://schemas.openxmlformats.org/officeDocument/2006/math">
                      <m:r>
                        <m:rPr>
                          <m:sty m:val="p"/>
                        </m:rPr>
                        <a:rPr lang="vi-VN" sz="2000" i="1" dirty="0">
                          <a:latin typeface="Cambria Math" panose="02040503050406030204" pitchFamily="18" charset="0"/>
                        </a:rPr>
                        <m:t>P</m:t>
                      </m:r>
                      <m:d>
                        <m:dPr>
                          <m:ctrlPr>
                            <a:rPr lang="vi-VN" sz="2000" b="0" i="1" dirty="0" smtClean="0">
                              <a:latin typeface="Cambria Math" panose="02040503050406030204" pitchFamily="18" charset="0"/>
                            </a:rPr>
                          </m:ctrlPr>
                        </m:dPr>
                        <m:e>
                          <m:r>
                            <m:rPr>
                              <m:sty m:val="p"/>
                            </m:rPr>
                            <a:rPr lang="vi-VN" sz="2000" i="1" dirty="0">
                              <a:latin typeface="Cambria Math" panose="02040503050406030204" pitchFamily="18" charset="0"/>
                            </a:rPr>
                            <m:t>A</m:t>
                          </m:r>
                        </m:e>
                      </m:d>
                      <m:r>
                        <a:rPr lang="vi-VN" sz="2000" b="0" i="1" dirty="0" smtClean="0">
                          <a:latin typeface="Cambria Math" panose="02040503050406030204" pitchFamily="18" charset="0"/>
                        </a:rPr>
                        <m:t>−</m:t>
                      </m:r>
                      <m:r>
                        <m:rPr>
                          <m:sty m:val="p"/>
                        </m:rPr>
                        <a:rPr lang="vi-VN" sz="2000" i="1" dirty="0">
                          <a:latin typeface="Cambria Math" panose="02040503050406030204" pitchFamily="18" charset="0"/>
                        </a:rPr>
                        <m:t>P</m:t>
                      </m:r>
                      <m:d>
                        <m:dPr>
                          <m:ctrlPr>
                            <a:rPr lang="vi-VN" sz="2000" b="0" i="1" dirty="0" smtClean="0">
                              <a:latin typeface="Cambria Math" panose="02040503050406030204" pitchFamily="18" charset="0"/>
                            </a:rPr>
                          </m:ctrlPr>
                        </m:dPr>
                        <m:e>
                          <m:r>
                            <m:rPr>
                              <m:sty m:val="p"/>
                            </m:rPr>
                            <a:rPr lang="vi-VN" sz="2000" i="1" dirty="0">
                              <a:latin typeface="Cambria Math" panose="02040503050406030204" pitchFamily="18" charset="0"/>
                            </a:rPr>
                            <m:t>B</m:t>
                          </m:r>
                        </m:e>
                      </m:d>
                      <m:r>
                        <a:rPr lang="vi-VN" sz="2000" b="0" i="1" dirty="0" smtClean="0">
                          <a:latin typeface="Cambria Math" panose="02040503050406030204" pitchFamily="18" charset="0"/>
                        </a:rPr>
                        <m:t>=</m:t>
                      </m:r>
                      <m:r>
                        <m:rPr>
                          <m:sty m:val="p"/>
                        </m:rPr>
                        <a:rPr lang="vi-VN" sz="2000" i="1" dirty="0">
                          <a:latin typeface="Cambria Math" panose="02040503050406030204" pitchFamily="18" charset="0"/>
                        </a:rPr>
                        <m:t>P</m:t>
                      </m:r>
                      <m:d>
                        <m:dPr>
                          <m:ctrlPr>
                            <a:rPr lang="vi-VN" sz="2000" i="1" dirty="0">
                              <a:latin typeface="Cambria Math" panose="02040503050406030204" pitchFamily="18" charset="0"/>
                            </a:rPr>
                          </m:ctrlPr>
                        </m:dPr>
                        <m:e>
                          <m:r>
                            <m:rPr>
                              <m:sty m:val="p"/>
                            </m:rPr>
                            <a:rPr lang="vi-VN" sz="2000" i="1" dirty="0">
                              <a:latin typeface="Cambria Math" panose="02040503050406030204" pitchFamily="18" charset="0"/>
                            </a:rPr>
                            <m:t>N</m:t>
                          </m:r>
                          <m:r>
                            <a:rPr lang="vi-VN" sz="2000" i="1" dirty="0">
                              <a:latin typeface="Cambria Math" panose="02040503050406030204" pitchFamily="18" charset="0"/>
                            </a:rPr>
                            <m:t>=</m:t>
                          </m:r>
                          <m:r>
                            <m:rPr>
                              <m:sty m:val="p"/>
                            </m:rPr>
                            <a:rPr lang="vi-VN" sz="2000" i="1" dirty="0">
                              <a:latin typeface="Cambria Math" panose="02040503050406030204" pitchFamily="18" charset="0"/>
                            </a:rPr>
                            <m:t>k</m:t>
                          </m:r>
                          <m:r>
                            <a:rPr lang="vi-VN" sz="2000" i="1" dirty="0">
                              <a:latin typeface="Cambria Math" panose="02040503050406030204" pitchFamily="18" charset="0"/>
                            </a:rPr>
                            <m:t>−1</m:t>
                          </m:r>
                        </m:e>
                      </m:d>
                      <m:sSup>
                        <m:sSupPr>
                          <m:ctrlPr>
                            <a:rPr lang="vi-VN" sz="2000" i="1" dirty="0">
                              <a:latin typeface="Cambria Math" panose="02040503050406030204" pitchFamily="18" charset="0"/>
                            </a:rPr>
                          </m:ctrlPr>
                        </m:sSupPr>
                        <m:e>
                          <m:r>
                            <m:rPr>
                              <m:sty m:val="p"/>
                            </m:rPr>
                            <a:rPr lang="vi-VN" sz="2000" i="1" dirty="0">
                              <a:latin typeface="Cambria Math" panose="02040503050406030204" pitchFamily="18" charset="0"/>
                            </a:rPr>
                            <m:t>p</m:t>
                          </m:r>
                        </m:e>
                        <m:sup>
                          <m:r>
                            <a:rPr lang="vi-VN" sz="2000" i="1" dirty="0">
                              <a:latin typeface="Cambria Math" panose="02040503050406030204" pitchFamily="18" charset="0"/>
                            </a:rPr>
                            <m:t>2</m:t>
                          </m:r>
                        </m:sup>
                      </m:sSup>
                      <m:r>
                        <a:rPr lang="vi-VN" sz="2000" b="0" i="1" dirty="0" smtClean="0">
                          <a:latin typeface="Cambria Math" panose="02040503050406030204" pitchFamily="18" charset="0"/>
                        </a:rPr>
                        <m:t>−</m:t>
                      </m:r>
                      <m:r>
                        <m:rPr>
                          <m:sty m:val="p"/>
                        </m:rPr>
                        <a:rPr lang="vi-VN" sz="2000" i="1" dirty="0">
                          <a:latin typeface="Cambria Math" panose="02040503050406030204" pitchFamily="18" charset="0"/>
                        </a:rPr>
                        <m:t>P</m:t>
                      </m:r>
                      <m:d>
                        <m:dPr>
                          <m:ctrlPr>
                            <a:rPr lang="vi-VN" sz="2000" i="1" dirty="0">
                              <a:latin typeface="Cambria Math" panose="02040503050406030204" pitchFamily="18" charset="0"/>
                            </a:rPr>
                          </m:ctrlPr>
                        </m:dPr>
                        <m:e>
                          <m:r>
                            <m:rPr>
                              <m:sty m:val="p"/>
                            </m:rPr>
                            <a:rPr lang="vi-VN" sz="2000" i="1" dirty="0">
                              <a:latin typeface="Cambria Math" panose="02040503050406030204" pitchFamily="18" charset="0"/>
                            </a:rPr>
                            <m:t>N</m:t>
                          </m:r>
                          <m:r>
                            <a:rPr lang="vi-VN" sz="2000" i="1" dirty="0">
                              <a:latin typeface="Cambria Math" panose="02040503050406030204" pitchFamily="18" charset="0"/>
                            </a:rPr>
                            <m:t>=</m:t>
                          </m:r>
                          <m:r>
                            <m:rPr>
                              <m:sty m:val="p"/>
                            </m:rPr>
                            <a:rPr lang="vi-VN" sz="2000" i="1" dirty="0">
                              <a:latin typeface="Cambria Math" panose="02040503050406030204" pitchFamily="18" charset="0"/>
                            </a:rPr>
                            <m:t>k</m:t>
                          </m:r>
                        </m:e>
                      </m:d>
                      <m:sSup>
                        <m:sSupPr>
                          <m:ctrlPr>
                            <a:rPr lang="vi-VN" sz="2000" i="1" dirty="0">
                              <a:latin typeface="Cambria Math" panose="02040503050406030204" pitchFamily="18" charset="0"/>
                            </a:rPr>
                          </m:ctrlPr>
                        </m:sSupPr>
                        <m:e>
                          <m:d>
                            <m:dPr>
                              <m:ctrlPr>
                                <a:rPr lang="vi-VN" sz="2000" i="1" dirty="0">
                                  <a:latin typeface="Cambria Math" panose="02040503050406030204" pitchFamily="18" charset="0"/>
                                </a:rPr>
                              </m:ctrlPr>
                            </m:dPr>
                            <m:e>
                              <m:r>
                                <a:rPr lang="vi-VN" sz="2000" i="1" dirty="0">
                                  <a:latin typeface="Cambria Math" panose="02040503050406030204" pitchFamily="18" charset="0"/>
                                </a:rPr>
                                <m:t>1−</m:t>
                              </m:r>
                              <m:r>
                                <m:rPr>
                                  <m:sty m:val="p"/>
                                </m:rPr>
                                <a:rPr lang="vi-VN" sz="2000" i="1" dirty="0">
                                  <a:latin typeface="Cambria Math" panose="02040503050406030204" pitchFamily="18" charset="0"/>
                                </a:rPr>
                                <m:t>p</m:t>
                              </m:r>
                            </m:e>
                          </m:d>
                        </m:e>
                        <m:sup>
                          <m:r>
                            <a:rPr lang="vi-VN" sz="2000" i="1" dirty="0">
                              <a:latin typeface="Cambria Math" panose="02040503050406030204" pitchFamily="18" charset="0"/>
                            </a:rPr>
                            <m:t>2</m:t>
                          </m:r>
                        </m:sup>
                      </m:sSup>
                    </m:oMath>
                  </m:oMathPara>
                </a14:m>
                <a:endParaRPr lang="vi-VN" sz="2000" dirty="0"/>
              </a:p>
              <a:p>
                <a:pPr marL="0" indent="0">
                  <a:buNone/>
                </a:pPr>
                <a14:m>
                  <m:oMathPara xmlns:m="http://schemas.openxmlformats.org/officeDocument/2006/math">
                    <m:oMathParaPr>
                      <m:jc m:val="centerGroup"/>
                    </m:oMathParaPr>
                    <m:oMath xmlns:m="http://schemas.openxmlformats.org/officeDocument/2006/math">
                      <m:r>
                        <a:rPr lang="vi-VN" sz="2000" b="0" i="1" dirty="0" smtClean="0">
                          <a:solidFill>
                            <a:srgbClr val="8C5CEA"/>
                          </a:solidFill>
                          <a:latin typeface="Cambria Math" panose="02040503050406030204" pitchFamily="18" charset="0"/>
                        </a:rPr>
                        <m:t>=</m:t>
                      </m:r>
                      <m:sSubSup>
                        <m:sSubSupPr>
                          <m:ctrlPr>
                            <a:rPr lang="vi-VN" sz="2000" b="0" i="1" dirty="0" smtClean="0">
                              <a:solidFill>
                                <a:srgbClr val="8C5CEA"/>
                              </a:solidFill>
                              <a:latin typeface="Cambria Math" panose="02040503050406030204" pitchFamily="18" charset="0"/>
                            </a:rPr>
                          </m:ctrlPr>
                        </m:sSubSupPr>
                        <m:e>
                          <m:r>
                            <m:rPr>
                              <m:sty m:val="p"/>
                            </m:rPr>
                            <a:rPr lang="vi-VN" sz="2000" i="1" dirty="0">
                              <a:solidFill>
                                <a:srgbClr val="8C5CEA"/>
                              </a:solidFill>
                              <a:latin typeface="Cambria Math" panose="02040503050406030204" pitchFamily="18" charset="0"/>
                            </a:rPr>
                            <m:t>C</m:t>
                          </m:r>
                        </m:e>
                        <m:sub>
                          <m:r>
                            <m:rPr>
                              <m:sty m:val="p"/>
                            </m:rPr>
                            <a:rPr lang="vi-VN" sz="2000" i="1" dirty="0">
                              <a:solidFill>
                                <a:srgbClr val="8C5CEA"/>
                              </a:solidFill>
                              <a:latin typeface="Cambria Math" panose="02040503050406030204" pitchFamily="18" charset="0"/>
                            </a:rPr>
                            <m:t>k</m:t>
                          </m:r>
                          <m:r>
                            <a:rPr lang="vi-VN" sz="2000" b="0" i="1" dirty="0" smtClean="0">
                              <a:solidFill>
                                <a:srgbClr val="8C5CEA"/>
                              </a:solidFill>
                              <a:latin typeface="Cambria Math" panose="02040503050406030204" pitchFamily="18" charset="0"/>
                            </a:rPr>
                            <m:t>−1</m:t>
                          </m:r>
                        </m:sub>
                        <m:sup>
                          <m:r>
                            <a:rPr lang="vi-VN" sz="2000" b="0" i="1" dirty="0" smtClean="0">
                              <a:solidFill>
                                <a:srgbClr val="8C5CEA"/>
                              </a:solidFill>
                              <a:latin typeface="Cambria Math" panose="02040503050406030204" pitchFamily="18" charset="0"/>
                            </a:rPr>
                            <m:t>2</m:t>
                          </m:r>
                          <m:r>
                            <m:rPr>
                              <m:sty m:val="p"/>
                            </m:rPr>
                            <a:rPr lang="vi-VN" sz="2000" i="1" dirty="0">
                              <a:solidFill>
                                <a:srgbClr val="8C5CEA"/>
                              </a:solidFill>
                              <a:latin typeface="Cambria Math" panose="02040503050406030204" pitchFamily="18" charset="0"/>
                            </a:rPr>
                            <m:t>k</m:t>
                          </m:r>
                          <m:r>
                            <a:rPr lang="vi-VN" sz="2000" b="0" i="1" dirty="0" smtClean="0">
                              <a:solidFill>
                                <a:srgbClr val="8C5CEA"/>
                              </a:solidFill>
                              <a:latin typeface="Cambria Math" panose="02040503050406030204" pitchFamily="18" charset="0"/>
                            </a:rPr>
                            <m:t>−1</m:t>
                          </m:r>
                        </m:sup>
                      </m:sSubSup>
                      <m:sSup>
                        <m:sSupPr>
                          <m:ctrlPr>
                            <a:rPr lang="vi-VN" sz="2000" b="0" i="1" dirty="0" smtClean="0">
                              <a:latin typeface="Cambria Math" panose="02040503050406030204" pitchFamily="18" charset="0"/>
                            </a:rPr>
                          </m:ctrlPr>
                        </m:sSupPr>
                        <m:e>
                          <m:r>
                            <m:rPr>
                              <m:sty m:val="p"/>
                            </m:rPr>
                            <a:rPr lang="vi-VN" sz="2000" i="1" dirty="0">
                              <a:latin typeface="Cambria Math" panose="02040503050406030204" pitchFamily="18" charset="0"/>
                            </a:rPr>
                            <m:t>p</m:t>
                          </m:r>
                        </m:e>
                        <m:sup>
                          <m:r>
                            <m:rPr>
                              <m:sty m:val="p"/>
                            </m:rPr>
                            <a:rPr lang="vi-VN" sz="2000" i="1" dirty="0">
                              <a:latin typeface="Cambria Math" panose="02040503050406030204" pitchFamily="18" charset="0"/>
                            </a:rPr>
                            <m:t>k</m:t>
                          </m:r>
                          <m:r>
                            <a:rPr lang="vi-VN" sz="2000" b="0" i="1" dirty="0" smtClean="0">
                              <a:latin typeface="Cambria Math" panose="02040503050406030204" pitchFamily="18" charset="0"/>
                            </a:rPr>
                            <m:t>−1</m:t>
                          </m:r>
                        </m:sup>
                      </m:sSup>
                      <m:sSup>
                        <m:sSupPr>
                          <m:ctrlPr>
                            <a:rPr lang="vi-VN" sz="2000" b="0" i="1" dirty="0" smtClean="0">
                              <a:latin typeface="Cambria Math" panose="02040503050406030204" pitchFamily="18" charset="0"/>
                            </a:rPr>
                          </m:ctrlPr>
                        </m:sSupPr>
                        <m:e>
                          <m:d>
                            <m:dPr>
                              <m:ctrlPr>
                                <a:rPr lang="vi-VN" sz="2000" b="0" i="1" dirty="0" smtClean="0">
                                  <a:latin typeface="Cambria Math" panose="02040503050406030204" pitchFamily="18" charset="0"/>
                                </a:rPr>
                              </m:ctrlPr>
                            </m:dPr>
                            <m:e>
                              <m:r>
                                <a:rPr lang="vi-VN" sz="2000" b="0" i="1" dirty="0" smtClean="0">
                                  <a:latin typeface="Cambria Math" panose="02040503050406030204" pitchFamily="18" charset="0"/>
                                </a:rPr>
                                <m:t>1−</m:t>
                              </m:r>
                              <m:r>
                                <m:rPr>
                                  <m:sty m:val="p"/>
                                </m:rPr>
                                <a:rPr lang="vi-VN" sz="2000" i="1" dirty="0">
                                  <a:latin typeface="Cambria Math" panose="02040503050406030204" pitchFamily="18" charset="0"/>
                                </a:rPr>
                                <m:t>p</m:t>
                              </m:r>
                            </m:e>
                          </m:d>
                        </m:e>
                        <m:sup>
                          <m:r>
                            <m:rPr>
                              <m:sty m:val="p"/>
                            </m:rPr>
                            <a:rPr lang="vi-VN" sz="2000" i="1" dirty="0">
                              <a:latin typeface="Cambria Math" panose="02040503050406030204" pitchFamily="18" charset="0"/>
                            </a:rPr>
                            <m:t>k</m:t>
                          </m:r>
                        </m:sup>
                      </m:sSup>
                      <m:sSup>
                        <m:sSupPr>
                          <m:ctrlPr>
                            <a:rPr lang="vi-VN" sz="2000" b="0" i="1" dirty="0" smtClean="0">
                              <a:latin typeface="Cambria Math" panose="02040503050406030204" pitchFamily="18" charset="0"/>
                            </a:rPr>
                          </m:ctrlPr>
                        </m:sSupPr>
                        <m:e>
                          <m:r>
                            <m:rPr>
                              <m:sty m:val="p"/>
                            </m:rPr>
                            <a:rPr lang="vi-VN" sz="2000" i="1" dirty="0">
                              <a:latin typeface="Cambria Math" panose="02040503050406030204" pitchFamily="18" charset="0"/>
                            </a:rPr>
                            <m:t>p</m:t>
                          </m:r>
                        </m:e>
                        <m:sup>
                          <m:r>
                            <a:rPr lang="vi-VN" sz="2000" b="0" i="1" dirty="0" smtClean="0">
                              <a:latin typeface="Cambria Math" panose="02040503050406030204" pitchFamily="18" charset="0"/>
                            </a:rPr>
                            <m:t>2</m:t>
                          </m:r>
                        </m:sup>
                      </m:sSup>
                      <m:r>
                        <a:rPr lang="vi-VN" sz="2000" b="0" i="1" dirty="0" smtClean="0">
                          <a:latin typeface="Cambria Math" panose="02040503050406030204" pitchFamily="18" charset="0"/>
                        </a:rPr>
                        <m:t>−</m:t>
                      </m:r>
                      <m:sSubSup>
                        <m:sSubSupPr>
                          <m:ctrlPr>
                            <a:rPr lang="vi-VN" sz="2000" i="1" dirty="0" smtClean="0">
                              <a:solidFill>
                                <a:srgbClr val="8C5CEA"/>
                              </a:solidFill>
                              <a:latin typeface="Cambria Math" panose="02040503050406030204" pitchFamily="18" charset="0"/>
                            </a:rPr>
                          </m:ctrlPr>
                        </m:sSubSupPr>
                        <m:e>
                          <m:r>
                            <m:rPr>
                              <m:sty m:val="p"/>
                            </m:rPr>
                            <a:rPr lang="vi-VN" sz="2000" i="1" dirty="0">
                              <a:solidFill>
                                <a:srgbClr val="8C5CEA"/>
                              </a:solidFill>
                              <a:latin typeface="Cambria Math" panose="02040503050406030204" pitchFamily="18" charset="0"/>
                            </a:rPr>
                            <m:t>C</m:t>
                          </m:r>
                        </m:e>
                        <m:sub>
                          <m:r>
                            <m:rPr>
                              <m:sty m:val="p"/>
                            </m:rPr>
                            <a:rPr lang="vi-VN" sz="2000" i="1" dirty="0">
                              <a:solidFill>
                                <a:srgbClr val="8C5CEA"/>
                              </a:solidFill>
                              <a:latin typeface="Cambria Math" panose="02040503050406030204" pitchFamily="18" charset="0"/>
                            </a:rPr>
                            <m:t>k</m:t>
                          </m:r>
                        </m:sub>
                        <m:sup>
                          <m:r>
                            <a:rPr lang="vi-VN" sz="2000" i="1" dirty="0">
                              <a:solidFill>
                                <a:srgbClr val="8C5CEA"/>
                              </a:solidFill>
                              <a:latin typeface="Cambria Math" panose="02040503050406030204" pitchFamily="18" charset="0"/>
                            </a:rPr>
                            <m:t>2</m:t>
                          </m:r>
                          <m:r>
                            <m:rPr>
                              <m:sty m:val="p"/>
                            </m:rPr>
                            <a:rPr lang="vi-VN" sz="2000" i="1" dirty="0">
                              <a:solidFill>
                                <a:srgbClr val="8C5CEA"/>
                              </a:solidFill>
                              <a:latin typeface="Cambria Math" panose="02040503050406030204" pitchFamily="18" charset="0"/>
                            </a:rPr>
                            <m:t>k</m:t>
                          </m:r>
                          <m:r>
                            <a:rPr lang="vi-VN" sz="2000" i="1" dirty="0">
                              <a:solidFill>
                                <a:srgbClr val="8C5CEA"/>
                              </a:solidFill>
                              <a:latin typeface="Cambria Math" panose="02040503050406030204" pitchFamily="18" charset="0"/>
                            </a:rPr>
                            <m:t>−1</m:t>
                          </m:r>
                        </m:sup>
                      </m:sSubSup>
                      <m:sSup>
                        <m:sSupPr>
                          <m:ctrlPr>
                            <a:rPr lang="vi-VN" sz="2000" i="1" dirty="0">
                              <a:latin typeface="Cambria Math" panose="02040503050406030204" pitchFamily="18" charset="0"/>
                            </a:rPr>
                          </m:ctrlPr>
                        </m:sSupPr>
                        <m:e>
                          <m:r>
                            <m:rPr>
                              <m:sty m:val="p"/>
                            </m:rPr>
                            <a:rPr lang="vi-VN" sz="2000" i="1" dirty="0">
                              <a:latin typeface="Cambria Math" panose="02040503050406030204" pitchFamily="18" charset="0"/>
                            </a:rPr>
                            <m:t>p</m:t>
                          </m:r>
                        </m:e>
                        <m:sup>
                          <m:r>
                            <m:rPr>
                              <m:sty m:val="p"/>
                            </m:rPr>
                            <a:rPr lang="vi-VN" sz="2000" i="1" dirty="0">
                              <a:latin typeface="Cambria Math" panose="02040503050406030204" pitchFamily="18" charset="0"/>
                            </a:rPr>
                            <m:t>k</m:t>
                          </m:r>
                        </m:sup>
                      </m:sSup>
                      <m:sSup>
                        <m:sSupPr>
                          <m:ctrlPr>
                            <a:rPr lang="vi-VN" sz="2000" i="1" dirty="0">
                              <a:latin typeface="Cambria Math" panose="02040503050406030204" pitchFamily="18" charset="0"/>
                            </a:rPr>
                          </m:ctrlPr>
                        </m:sSupPr>
                        <m:e>
                          <m:d>
                            <m:dPr>
                              <m:ctrlPr>
                                <a:rPr lang="vi-VN" sz="2000" i="1" dirty="0">
                                  <a:latin typeface="Cambria Math" panose="02040503050406030204" pitchFamily="18" charset="0"/>
                                </a:rPr>
                              </m:ctrlPr>
                            </m:dPr>
                            <m:e>
                              <m:r>
                                <a:rPr lang="vi-VN" sz="2000" i="1" dirty="0">
                                  <a:latin typeface="Cambria Math" panose="02040503050406030204" pitchFamily="18" charset="0"/>
                                </a:rPr>
                                <m:t>1−</m:t>
                              </m:r>
                              <m:r>
                                <m:rPr>
                                  <m:sty m:val="p"/>
                                </m:rPr>
                                <a:rPr lang="vi-VN" sz="2000" i="1" dirty="0">
                                  <a:latin typeface="Cambria Math" panose="02040503050406030204" pitchFamily="18" charset="0"/>
                                </a:rPr>
                                <m:t>p</m:t>
                              </m:r>
                            </m:e>
                          </m:d>
                        </m:e>
                        <m:sup>
                          <m:r>
                            <m:rPr>
                              <m:sty m:val="p"/>
                            </m:rPr>
                            <a:rPr lang="vi-VN" sz="2000" i="1" dirty="0">
                              <a:latin typeface="Cambria Math" panose="02040503050406030204" pitchFamily="18" charset="0"/>
                            </a:rPr>
                            <m:t>k</m:t>
                          </m:r>
                          <m:r>
                            <a:rPr lang="vi-VN" sz="2000" b="0" i="1" dirty="0" smtClean="0">
                              <a:latin typeface="Cambria Math" panose="02040503050406030204" pitchFamily="18" charset="0"/>
                            </a:rPr>
                            <m:t>−1</m:t>
                          </m:r>
                        </m:sup>
                      </m:sSup>
                      <m:sSup>
                        <m:sSupPr>
                          <m:ctrlPr>
                            <a:rPr lang="vi-VN" sz="2000" i="1" dirty="0">
                              <a:latin typeface="Cambria Math" panose="02040503050406030204" pitchFamily="18" charset="0"/>
                            </a:rPr>
                          </m:ctrlPr>
                        </m:sSupPr>
                        <m:e>
                          <m:d>
                            <m:dPr>
                              <m:ctrlPr>
                                <a:rPr lang="vi-VN" sz="2000" b="0" i="1" dirty="0" smtClean="0">
                                  <a:latin typeface="Cambria Math" panose="02040503050406030204" pitchFamily="18" charset="0"/>
                                </a:rPr>
                              </m:ctrlPr>
                            </m:dPr>
                            <m:e>
                              <m:r>
                                <a:rPr lang="vi-VN" sz="2000" b="0" i="1" dirty="0" smtClean="0">
                                  <a:latin typeface="Cambria Math" panose="02040503050406030204" pitchFamily="18" charset="0"/>
                                </a:rPr>
                                <m:t>1−</m:t>
                              </m:r>
                              <m:r>
                                <m:rPr>
                                  <m:sty m:val="p"/>
                                </m:rPr>
                                <a:rPr lang="vi-VN" sz="2000" i="1" dirty="0">
                                  <a:latin typeface="Cambria Math" panose="02040503050406030204" pitchFamily="18" charset="0"/>
                                </a:rPr>
                                <m:t>p</m:t>
                              </m:r>
                            </m:e>
                          </m:d>
                        </m:e>
                        <m:sup>
                          <m:r>
                            <a:rPr lang="vi-VN" sz="2000" i="1" dirty="0">
                              <a:latin typeface="Cambria Math" panose="02040503050406030204" pitchFamily="18" charset="0"/>
                            </a:rPr>
                            <m:t>2</m:t>
                          </m:r>
                        </m:sup>
                      </m:sSup>
                    </m:oMath>
                  </m:oMathPara>
                </a14:m>
                <a:endParaRPr lang="vi-VN" sz="2000" dirty="0"/>
              </a:p>
              <a:p>
                <a:pPr marL="0" indent="0">
                  <a:buNone/>
                </a:pPr>
                <a14:m>
                  <m:oMathPara xmlns:m="http://schemas.openxmlformats.org/officeDocument/2006/math">
                    <m:oMathParaPr>
                      <m:jc m:val="centerGroup"/>
                    </m:oMathParaPr>
                    <m:oMath xmlns:m="http://schemas.openxmlformats.org/officeDocument/2006/math">
                      <m:r>
                        <a:rPr lang="vi-VN" sz="2000" b="0" i="1" smtClean="0">
                          <a:latin typeface="Cambria Math" panose="02040503050406030204" pitchFamily="18" charset="0"/>
                        </a:rPr>
                        <m:t>=</m:t>
                      </m:r>
                      <m:sSubSup>
                        <m:sSubSupPr>
                          <m:ctrlPr>
                            <a:rPr lang="vi-VN" sz="2000" i="1" dirty="0">
                              <a:solidFill>
                                <a:srgbClr val="8C5CEA"/>
                              </a:solidFill>
                              <a:latin typeface="Cambria Math" panose="02040503050406030204" pitchFamily="18" charset="0"/>
                            </a:rPr>
                          </m:ctrlPr>
                        </m:sSubSupPr>
                        <m:e>
                          <m:r>
                            <m:rPr>
                              <m:sty m:val="p"/>
                            </m:rPr>
                            <a:rPr lang="vi-VN" sz="2000" i="1" dirty="0">
                              <a:solidFill>
                                <a:srgbClr val="8C5CEA"/>
                              </a:solidFill>
                              <a:latin typeface="Cambria Math" panose="02040503050406030204" pitchFamily="18" charset="0"/>
                            </a:rPr>
                            <m:t>C</m:t>
                          </m:r>
                        </m:e>
                        <m:sub>
                          <m:r>
                            <m:rPr>
                              <m:sty m:val="p"/>
                            </m:rPr>
                            <a:rPr lang="vi-VN" sz="2000" i="1" dirty="0">
                              <a:solidFill>
                                <a:srgbClr val="8C5CEA"/>
                              </a:solidFill>
                              <a:latin typeface="Cambria Math" panose="02040503050406030204" pitchFamily="18" charset="0"/>
                            </a:rPr>
                            <m:t>k</m:t>
                          </m:r>
                          <m:r>
                            <a:rPr lang="vi-VN" sz="2000" i="1" dirty="0">
                              <a:solidFill>
                                <a:srgbClr val="8C5CEA"/>
                              </a:solidFill>
                              <a:latin typeface="Cambria Math" panose="02040503050406030204" pitchFamily="18" charset="0"/>
                            </a:rPr>
                            <m:t>−1</m:t>
                          </m:r>
                        </m:sub>
                        <m:sup>
                          <m:r>
                            <a:rPr lang="vi-VN" sz="2000" i="1" dirty="0">
                              <a:solidFill>
                                <a:srgbClr val="8C5CEA"/>
                              </a:solidFill>
                              <a:latin typeface="Cambria Math" panose="02040503050406030204" pitchFamily="18" charset="0"/>
                            </a:rPr>
                            <m:t>2</m:t>
                          </m:r>
                          <m:r>
                            <m:rPr>
                              <m:sty m:val="p"/>
                            </m:rPr>
                            <a:rPr lang="vi-VN" sz="2000" i="1" dirty="0">
                              <a:solidFill>
                                <a:srgbClr val="8C5CEA"/>
                              </a:solidFill>
                              <a:latin typeface="Cambria Math" panose="02040503050406030204" pitchFamily="18" charset="0"/>
                            </a:rPr>
                            <m:t>k</m:t>
                          </m:r>
                          <m:r>
                            <a:rPr lang="vi-VN" sz="2000" i="1" dirty="0">
                              <a:solidFill>
                                <a:srgbClr val="8C5CEA"/>
                              </a:solidFill>
                              <a:latin typeface="Cambria Math" panose="02040503050406030204" pitchFamily="18" charset="0"/>
                            </a:rPr>
                            <m:t>−1</m:t>
                          </m:r>
                        </m:sup>
                      </m:sSubSup>
                      <m:sSup>
                        <m:sSupPr>
                          <m:ctrlPr>
                            <a:rPr lang="vi-VN" sz="2000" i="1" dirty="0">
                              <a:latin typeface="Cambria Math" panose="02040503050406030204" pitchFamily="18" charset="0"/>
                            </a:rPr>
                          </m:ctrlPr>
                        </m:sSupPr>
                        <m:e>
                          <m:r>
                            <m:rPr>
                              <m:sty m:val="p"/>
                            </m:rPr>
                            <a:rPr lang="vi-VN" sz="2000" i="1" dirty="0">
                              <a:latin typeface="Cambria Math" panose="02040503050406030204" pitchFamily="18" charset="0"/>
                            </a:rPr>
                            <m:t>p</m:t>
                          </m:r>
                        </m:e>
                        <m:sup>
                          <m:r>
                            <m:rPr>
                              <m:sty m:val="p"/>
                            </m:rPr>
                            <a:rPr lang="vi-VN" sz="2000" i="1" dirty="0">
                              <a:latin typeface="Cambria Math" panose="02040503050406030204" pitchFamily="18" charset="0"/>
                            </a:rPr>
                            <m:t>k</m:t>
                          </m:r>
                        </m:sup>
                      </m:sSup>
                      <m:sSup>
                        <m:sSupPr>
                          <m:ctrlPr>
                            <a:rPr lang="vi-VN" sz="2000" i="1" dirty="0">
                              <a:latin typeface="Cambria Math" panose="02040503050406030204" pitchFamily="18" charset="0"/>
                            </a:rPr>
                          </m:ctrlPr>
                        </m:sSupPr>
                        <m:e>
                          <m:d>
                            <m:dPr>
                              <m:ctrlPr>
                                <a:rPr lang="vi-VN" sz="2000" i="1" dirty="0">
                                  <a:latin typeface="Cambria Math" panose="02040503050406030204" pitchFamily="18" charset="0"/>
                                </a:rPr>
                              </m:ctrlPr>
                            </m:dPr>
                            <m:e>
                              <m:r>
                                <a:rPr lang="vi-VN" sz="2000" i="1" dirty="0">
                                  <a:latin typeface="Cambria Math" panose="02040503050406030204" pitchFamily="18" charset="0"/>
                                </a:rPr>
                                <m:t>1−</m:t>
                              </m:r>
                              <m:r>
                                <m:rPr>
                                  <m:sty m:val="p"/>
                                </m:rPr>
                                <a:rPr lang="vi-VN" sz="2000" i="1" dirty="0">
                                  <a:latin typeface="Cambria Math" panose="02040503050406030204" pitchFamily="18" charset="0"/>
                                </a:rPr>
                                <m:t>p</m:t>
                              </m:r>
                            </m:e>
                          </m:d>
                        </m:e>
                        <m:sup>
                          <m:r>
                            <m:rPr>
                              <m:sty m:val="p"/>
                            </m:rPr>
                            <a:rPr lang="vi-VN" sz="2000" i="1" dirty="0">
                              <a:latin typeface="Cambria Math" panose="02040503050406030204" pitchFamily="18" charset="0"/>
                            </a:rPr>
                            <m:t>k</m:t>
                          </m:r>
                        </m:sup>
                      </m:sSup>
                      <m:r>
                        <a:rPr lang="vi-VN" sz="2000" b="0" i="1" dirty="0" smtClean="0">
                          <a:latin typeface="Cambria Math" panose="02040503050406030204" pitchFamily="18" charset="0"/>
                        </a:rPr>
                        <m:t>(2</m:t>
                      </m:r>
                      <m:r>
                        <m:rPr>
                          <m:sty m:val="p"/>
                        </m:rPr>
                        <a:rPr lang="vi-VN" sz="2000" i="1" dirty="0">
                          <a:latin typeface="Cambria Math" panose="02040503050406030204" pitchFamily="18" charset="0"/>
                        </a:rPr>
                        <m:t>p</m:t>
                      </m:r>
                      <m:r>
                        <a:rPr lang="vi-VN" sz="2000" b="0" i="1" dirty="0" smtClean="0">
                          <a:latin typeface="Cambria Math" panose="02040503050406030204" pitchFamily="18" charset="0"/>
                        </a:rPr>
                        <m:t>−1)</m:t>
                      </m:r>
                    </m:oMath>
                  </m:oMathPara>
                </a14:m>
                <a:endParaRPr lang="vi-VN" sz="2000" dirty="0"/>
              </a:p>
              <a:p>
                <a:pPr marL="0" indent="0">
                  <a:buNone/>
                </a:pPr>
                <a:r>
                  <a:rPr lang="vi-VN" sz="2000" dirty="0"/>
                  <a:t>Vậy chỉ cần </a:t>
                </a:r>
                <a14:m>
                  <m:oMath xmlns:m="http://schemas.openxmlformats.org/officeDocument/2006/math">
                    <m:r>
                      <m:rPr>
                        <m:sty m:val="p"/>
                      </m:rPr>
                      <a:rPr lang="vi-VN" sz="2000" i="1" dirty="0">
                        <a:latin typeface="Cambria Math" panose="02040503050406030204" pitchFamily="18" charset="0"/>
                      </a:rPr>
                      <m:t>p</m:t>
                    </m:r>
                    <m:r>
                      <a:rPr lang="vi-VN" sz="2000" b="0" i="1" dirty="0" smtClean="0">
                        <a:latin typeface="Cambria Math" panose="02040503050406030204" pitchFamily="18" charset="0"/>
                      </a:rPr>
                      <m:t>&gt;1/2</m:t>
                    </m:r>
                  </m:oMath>
                </a14:m>
                <a:r>
                  <a:rPr lang="vi-VN" sz="2000" dirty="0"/>
                  <a:t> thì chơi nhiều ván tốt hơn chơi ít ván</a:t>
                </a:r>
              </a:p>
            </p:txBody>
          </p:sp>
        </mc:Choice>
        <mc:Fallback xmlns="">
          <p:sp>
            <p:nvSpPr>
              <p:cNvPr id="3" name="Content Placeholder 2">
                <a:extLst>
                  <a:ext uri="{FF2B5EF4-FFF2-40B4-BE49-F238E27FC236}">
                    <a16:creationId xmlns:a16="http://schemas.microsoft.com/office/drawing/2014/main" id="{68132B02-AECE-0A15-C165-1FDD3942124C}"/>
                  </a:ext>
                </a:extLst>
              </p:cNvPr>
              <p:cNvSpPr>
                <a:spLocks noGrp="1" noRot="1" noChangeAspect="1" noMove="1" noResize="1" noEditPoints="1" noAdjustHandles="1" noChangeArrowheads="1" noChangeShapeType="1" noTextEdit="1"/>
              </p:cNvSpPr>
              <p:nvPr>
                <p:ph idx="1"/>
              </p:nvPr>
            </p:nvSpPr>
            <p:spPr>
              <a:xfrm>
                <a:off x="304800" y="971550"/>
                <a:ext cx="8534400" cy="3623073"/>
              </a:xfrm>
              <a:blipFill>
                <a:blip r:embed="rId2"/>
                <a:stretch>
                  <a:fillRect l="-1042" t="-1399" b="-1399"/>
                </a:stretch>
              </a:blipFill>
            </p:spPr>
            <p:txBody>
              <a:bodyPr/>
              <a:lstStyle/>
              <a:p>
                <a:r>
                  <a:rPr lang="vi-VN">
                    <a:noFill/>
                  </a:rPr>
                  <a:t> </a:t>
                </a:r>
              </a:p>
            </p:txBody>
          </p:sp>
        </mc:Fallback>
      </mc:AlternateContent>
    </p:spTree>
    <p:extLst>
      <p:ext uri="{BB962C8B-B14F-4D97-AF65-F5344CB8AC3E}">
        <p14:creationId xmlns:p14="http://schemas.microsoft.com/office/powerpoint/2010/main" val="384176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dissolv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dissolv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dissolv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E6AD-0A31-C13E-B4D6-18A799014BAC}"/>
              </a:ext>
            </a:extLst>
          </p:cNvPr>
          <p:cNvSpPr>
            <a:spLocks noGrp="1"/>
          </p:cNvSpPr>
          <p:nvPr>
            <p:ph type="title"/>
          </p:nvPr>
        </p:nvSpPr>
        <p:spPr/>
        <p:txBody>
          <a:bodyPr/>
          <a:lstStyle/>
          <a:p>
            <a:r>
              <a:rPr lang="vi-VN" dirty="0"/>
              <a:t>Hàm của biến ngẫu nhiên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537937-03EA-EAAA-CBA5-65721E0C96B0}"/>
                  </a:ext>
                </a:extLst>
              </p:cNvPr>
              <p:cNvSpPr>
                <a:spLocks noGrp="1"/>
              </p:cNvSpPr>
              <p:nvPr>
                <p:ph idx="1"/>
              </p:nvPr>
            </p:nvSpPr>
            <p:spPr/>
            <p:txBody>
              <a:bodyPr/>
              <a:lstStyle/>
              <a:p>
                <a14:m>
                  <m:oMath xmlns:m="http://schemas.openxmlformats.org/officeDocument/2006/math">
                    <m:r>
                      <m:rPr>
                        <m:sty m:val="p"/>
                      </m:rPr>
                      <a:rPr lang="vi-VN" sz="2000" i="0" dirty="0" smtClean="0">
                        <a:latin typeface="Cambria Math" panose="02040503050406030204" pitchFamily="18" charset="0"/>
                      </a:rPr>
                      <m:t>X</m:t>
                    </m:r>
                  </m:oMath>
                </a14:m>
                <a:r>
                  <a:rPr lang="vi-VN" sz="2000" dirty="0"/>
                  <a:t> là biến ngẫu nhiên (rời rạc) thì biến </a:t>
                </a:r>
                <a14:m>
                  <m:oMath xmlns:m="http://schemas.openxmlformats.org/officeDocument/2006/math">
                    <m:r>
                      <m:rPr>
                        <m:sty m:val="p"/>
                      </m:rPr>
                      <a:rPr lang="vi-VN" sz="2000" i="0" dirty="0" smtClean="0">
                        <a:latin typeface="Cambria Math" panose="02040503050406030204" pitchFamily="18" charset="0"/>
                      </a:rPr>
                      <m:t>Y</m:t>
                    </m:r>
                  </m:oMath>
                </a14:m>
                <a:endParaRPr lang="vi-VN" sz="2000" dirty="0"/>
              </a:p>
              <a:p>
                <a:pPr marL="0" indent="0">
                  <a:buNone/>
                </a:pPr>
                <a14:m>
                  <m:oMathPara xmlns:m="http://schemas.openxmlformats.org/officeDocument/2006/math">
                    <m:oMathParaPr>
                      <m:jc m:val="centerGroup"/>
                    </m:oMathParaPr>
                    <m:oMath xmlns:m="http://schemas.openxmlformats.org/officeDocument/2006/math">
                      <m:r>
                        <m:rPr>
                          <m:sty m:val="p"/>
                        </m:rPr>
                        <a:rPr lang="vi-VN" sz="2000" i="1" dirty="0" smtClean="0">
                          <a:solidFill>
                            <a:srgbClr val="FF0000"/>
                          </a:solidFill>
                          <a:latin typeface="Cambria Math" panose="02040503050406030204" pitchFamily="18" charset="0"/>
                        </a:rPr>
                        <m:t>Y</m:t>
                      </m:r>
                      <m:r>
                        <a:rPr lang="vi-VN" sz="2000" b="0" i="1" dirty="0" smtClean="0">
                          <a:solidFill>
                            <a:srgbClr val="FF0000"/>
                          </a:solidFill>
                          <a:latin typeface="Cambria Math" panose="02040503050406030204" pitchFamily="18" charset="0"/>
                        </a:rPr>
                        <m:t>=</m:t>
                      </m:r>
                      <m:r>
                        <m:rPr>
                          <m:sty m:val="p"/>
                        </m:rPr>
                        <a:rPr lang="vi-VN" sz="2000" i="1" dirty="0">
                          <a:solidFill>
                            <a:srgbClr val="FF0000"/>
                          </a:solidFill>
                          <a:latin typeface="Cambria Math" panose="02040503050406030204" pitchFamily="18" charset="0"/>
                        </a:rPr>
                        <m:t>g</m:t>
                      </m:r>
                      <m:r>
                        <a:rPr lang="vi-VN" sz="2000" b="0" i="1" dirty="0" smtClean="0">
                          <a:solidFill>
                            <a:srgbClr val="FF0000"/>
                          </a:solidFill>
                          <a:latin typeface="Cambria Math" panose="02040503050406030204" pitchFamily="18" charset="0"/>
                        </a:rPr>
                        <m:t>(</m:t>
                      </m:r>
                      <m:r>
                        <m:rPr>
                          <m:sty m:val="p"/>
                        </m:rPr>
                        <a:rPr lang="vi-VN" sz="2000" i="1" dirty="0">
                          <a:solidFill>
                            <a:srgbClr val="FF0000"/>
                          </a:solidFill>
                          <a:latin typeface="Cambria Math" panose="02040503050406030204" pitchFamily="18" charset="0"/>
                        </a:rPr>
                        <m:t>X</m:t>
                      </m:r>
                      <m:r>
                        <a:rPr lang="vi-VN" sz="2000" b="0" i="1" dirty="0" smtClean="0">
                          <a:solidFill>
                            <a:srgbClr val="FF0000"/>
                          </a:solidFill>
                          <a:latin typeface="Cambria Math" panose="02040503050406030204" pitchFamily="18" charset="0"/>
                        </a:rPr>
                        <m:t>)</m:t>
                      </m:r>
                    </m:oMath>
                  </m:oMathPara>
                </a14:m>
                <a:endParaRPr lang="vi-VN" sz="2000" dirty="0">
                  <a:solidFill>
                    <a:srgbClr val="FF0000"/>
                  </a:solidFill>
                </a:endParaRPr>
              </a:p>
              <a:p>
                <a:pPr marL="0" indent="0">
                  <a:buNone/>
                </a:pPr>
                <a:r>
                  <a:rPr lang="vi-VN" sz="2000" dirty="0"/>
                  <a:t>cũng là biến ngẫu nhiên (vì cũng là hàm của kết quả thí nghiệm)</a:t>
                </a:r>
              </a:p>
              <a:p>
                <a:r>
                  <a:rPr lang="vi-VN" sz="2000" dirty="0"/>
                  <a:t>Ví dụ:</a:t>
                </a:r>
              </a:p>
              <a:p>
                <a:pPr lvl="1"/>
                <a:r>
                  <a:rPr lang="vi-VN" sz="2000" dirty="0"/>
                  <a:t>X = nhiệt độ theo thang Celcius, Y = nhiệt độ theo thang Fareinheit</a:t>
                </a:r>
              </a:p>
              <a:p>
                <a:pPr marL="342891" lvl="1" indent="0">
                  <a:buNone/>
                </a:pPr>
                <a14:m>
                  <m:oMathPara xmlns:m="http://schemas.openxmlformats.org/officeDocument/2006/math">
                    <m:oMathParaPr>
                      <m:jc m:val="centerGroup"/>
                    </m:oMathParaPr>
                    <m:oMath xmlns:m="http://schemas.openxmlformats.org/officeDocument/2006/math">
                      <m:r>
                        <a:rPr lang="vi-VN" sz="2000" i="1" dirty="0" smtClean="0">
                          <a:latin typeface="Cambria Math" panose="02040503050406030204" pitchFamily="18" charset="0"/>
                        </a:rPr>
                        <m:t>𝑌</m:t>
                      </m:r>
                      <m:r>
                        <a:rPr lang="vi-VN" sz="2000" i="1" dirty="0" smtClean="0">
                          <a:latin typeface="Cambria Math" panose="02040503050406030204" pitchFamily="18" charset="0"/>
                        </a:rPr>
                        <m:t> = 1.8</m:t>
                      </m:r>
                      <m:r>
                        <a:rPr lang="vi-VN" sz="2000" i="1" dirty="0" smtClean="0">
                          <a:latin typeface="Cambria Math" panose="02040503050406030204" pitchFamily="18" charset="0"/>
                        </a:rPr>
                        <m:t>𝑋</m:t>
                      </m:r>
                      <m:r>
                        <a:rPr lang="vi-VN" sz="2000" i="1" dirty="0" smtClean="0">
                          <a:latin typeface="Cambria Math" panose="02040503050406030204" pitchFamily="18" charset="0"/>
                        </a:rPr>
                        <m:t>+32</m:t>
                      </m:r>
                    </m:oMath>
                  </m:oMathPara>
                </a14:m>
                <a:endParaRPr lang="vi-VN" sz="2000" dirty="0"/>
              </a:p>
              <a:p>
                <a:pPr lvl="1"/>
                <a14:m>
                  <m:oMath xmlns:m="http://schemas.openxmlformats.org/officeDocument/2006/math">
                    <m:r>
                      <m:rPr>
                        <m:sty m:val="p"/>
                      </m:rPr>
                      <a:rPr lang="vi-VN" sz="2000" i="0" dirty="0" smtClean="0">
                        <a:latin typeface="Cambria Math" panose="02040503050406030204" pitchFamily="18" charset="0"/>
                      </a:rPr>
                      <m:t>X</m:t>
                    </m:r>
                    <m:r>
                      <a:rPr lang="vi-VN" sz="2000" i="0" dirty="0" smtClean="0">
                        <a:latin typeface="Cambria Math" panose="02040503050406030204" pitchFamily="18" charset="0"/>
                      </a:rPr>
                      <m:t> = </m:t>
                    </m:r>
                    <m:r>
                      <m:rPr>
                        <m:sty m:val="p"/>
                      </m:rPr>
                      <a:rPr lang="vi-VN" sz="2000" i="0" dirty="0" smtClean="0">
                        <a:latin typeface="Cambria Math" panose="02040503050406030204" pitchFamily="18" charset="0"/>
                      </a:rPr>
                      <m:t>B</m:t>
                    </m:r>
                    <m:r>
                      <m:rPr>
                        <m:sty m:val="p"/>
                      </m:rPr>
                      <a:rPr lang="vi-VN" sz="2000" i="1" dirty="0">
                        <a:latin typeface="Cambria Math" panose="02040503050406030204" pitchFamily="18" charset="0"/>
                      </a:rPr>
                      <m:t>inomial</m:t>
                    </m:r>
                    <m:r>
                      <a:rPr lang="vi-VN" sz="2000" i="0" dirty="0" smtClean="0">
                        <a:latin typeface="Cambria Math" panose="02040503050406030204" pitchFamily="18" charset="0"/>
                      </a:rPr>
                      <m:t>(</m:t>
                    </m:r>
                    <m:r>
                      <m:rPr>
                        <m:sty m:val="p"/>
                      </m:rPr>
                      <a:rPr lang="vi-VN" sz="2000" i="1" dirty="0">
                        <a:latin typeface="Cambria Math" panose="02040503050406030204" pitchFamily="18" charset="0"/>
                      </a:rPr>
                      <m:t>x</m:t>
                    </m:r>
                    <m:r>
                      <a:rPr lang="vi-VN" sz="2000" b="0" i="1" dirty="0" smtClean="0">
                        <a:latin typeface="Cambria Math" panose="02040503050406030204" pitchFamily="18" charset="0"/>
                      </a:rPr>
                      <m:t>;</m:t>
                    </m:r>
                    <m:r>
                      <m:rPr>
                        <m:sty m:val="p"/>
                      </m:rPr>
                      <a:rPr lang="vi-VN" sz="2000" i="0" dirty="0" smtClean="0">
                        <a:latin typeface="Cambria Math" panose="02040503050406030204" pitchFamily="18" charset="0"/>
                      </a:rPr>
                      <m:t>n</m:t>
                    </m:r>
                    <m:r>
                      <a:rPr lang="vi-VN" sz="2000" i="0" dirty="0" smtClean="0">
                        <a:latin typeface="Cambria Math" panose="02040503050406030204" pitchFamily="18" charset="0"/>
                      </a:rPr>
                      <m:t>, </m:t>
                    </m:r>
                    <m:r>
                      <m:rPr>
                        <m:sty m:val="p"/>
                      </m:rPr>
                      <a:rPr lang="vi-VN" sz="2000" i="0" dirty="0" smtClean="0">
                        <a:latin typeface="Cambria Math" panose="02040503050406030204" pitchFamily="18" charset="0"/>
                      </a:rPr>
                      <m:t>p</m:t>
                    </m:r>
                    <m:r>
                      <a:rPr lang="vi-VN" sz="2000" i="0" dirty="0" smtClean="0">
                        <a:latin typeface="Cambria Math" panose="02040503050406030204" pitchFamily="18" charset="0"/>
                      </a:rPr>
                      <m:t>)</m:t>
                    </m:r>
                  </m:oMath>
                </a14:m>
                <a:r>
                  <a:rPr lang="vi-VN" sz="2000" dirty="0"/>
                  <a:t>, </a:t>
                </a:r>
                <a14:m>
                  <m:oMath xmlns:m="http://schemas.openxmlformats.org/officeDocument/2006/math">
                    <m:r>
                      <m:rPr>
                        <m:sty m:val="p"/>
                      </m:rPr>
                      <a:rPr lang="vi-VN" sz="2000" i="0" dirty="0" smtClean="0">
                        <a:latin typeface="Cambria Math" panose="02040503050406030204" pitchFamily="18" charset="0"/>
                      </a:rPr>
                      <m:t>Y</m:t>
                    </m:r>
                    <m:r>
                      <a:rPr lang="vi-VN" sz="2000" i="0" dirty="0" smtClean="0">
                        <a:latin typeface="Cambria Math" panose="02040503050406030204" pitchFamily="18" charset="0"/>
                      </a:rPr>
                      <m:t>=1 </m:t>
                    </m:r>
                  </m:oMath>
                </a14:m>
                <a:r>
                  <a:rPr lang="vi-VN" sz="2000" dirty="0"/>
                  <a:t>nếu </a:t>
                </a:r>
                <a14:m>
                  <m:oMath xmlns:m="http://schemas.openxmlformats.org/officeDocument/2006/math">
                    <m:r>
                      <m:rPr>
                        <m:sty m:val="p"/>
                      </m:rPr>
                      <a:rPr lang="vi-VN" sz="2000" i="0" dirty="0" smtClean="0">
                        <a:latin typeface="Cambria Math" panose="02040503050406030204" pitchFamily="18" charset="0"/>
                      </a:rPr>
                      <m:t>X</m:t>
                    </m:r>
                    <m:r>
                      <a:rPr lang="vi-VN" sz="2000" i="0" dirty="0" smtClean="0">
                        <a:latin typeface="Cambria Math" panose="02040503050406030204" pitchFamily="18" charset="0"/>
                      </a:rPr>
                      <m:t> &gt; </m:t>
                    </m:r>
                    <m:r>
                      <m:rPr>
                        <m:sty m:val="p"/>
                      </m:rPr>
                      <a:rPr lang="vi-VN" sz="2000" i="0" dirty="0" smtClean="0">
                        <a:latin typeface="Cambria Math" panose="02040503050406030204" pitchFamily="18" charset="0"/>
                      </a:rPr>
                      <m:t>k</m:t>
                    </m:r>
                  </m:oMath>
                </a14:m>
                <a:r>
                  <a:rPr lang="vi-VN" sz="2000" dirty="0"/>
                  <a:t>, </a:t>
                </a:r>
                <a14:m>
                  <m:oMath xmlns:m="http://schemas.openxmlformats.org/officeDocument/2006/math">
                    <m:r>
                      <m:rPr>
                        <m:sty m:val="p"/>
                      </m:rPr>
                      <a:rPr lang="vi-VN" sz="2000" i="0" dirty="0" smtClean="0">
                        <a:latin typeface="Cambria Math" panose="02040503050406030204" pitchFamily="18" charset="0"/>
                      </a:rPr>
                      <m:t>Y</m:t>
                    </m:r>
                    <m:r>
                      <a:rPr lang="vi-VN" sz="2000" i="0" dirty="0" smtClean="0">
                        <a:latin typeface="Cambria Math" panose="02040503050406030204" pitchFamily="18" charset="0"/>
                      </a:rPr>
                      <m:t>=0 </m:t>
                    </m:r>
                  </m:oMath>
                </a14:m>
                <a:r>
                  <a:rPr lang="vi-VN" sz="2000" dirty="0"/>
                  <a:t>nếu </a:t>
                </a:r>
                <a14:m>
                  <m:oMath xmlns:m="http://schemas.openxmlformats.org/officeDocument/2006/math">
                    <m:r>
                      <m:rPr>
                        <m:sty m:val="p"/>
                      </m:rPr>
                      <a:rPr lang="vi-VN" sz="2000" i="0" dirty="0" smtClean="0">
                        <a:latin typeface="Cambria Math" panose="02040503050406030204" pitchFamily="18" charset="0"/>
                      </a:rPr>
                      <m:t>X</m:t>
                    </m:r>
                    <m:r>
                      <a:rPr lang="vi-VN" sz="2000" i="0" dirty="0" smtClean="0">
                        <a:latin typeface="Cambria Math" panose="02040503050406030204" pitchFamily="18" charset="0"/>
                      </a:rPr>
                      <m:t>≤</m:t>
                    </m:r>
                    <m:r>
                      <m:rPr>
                        <m:sty m:val="p"/>
                      </m:rPr>
                      <a:rPr lang="vi-VN" sz="2000" i="0" dirty="0" smtClean="0">
                        <a:latin typeface="Cambria Math" panose="02040503050406030204" pitchFamily="18" charset="0"/>
                      </a:rPr>
                      <m:t>k</m:t>
                    </m:r>
                  </m:oMath>
                </a14:m>
                <a:endParaRPr lang="vi-VN" sz="2000" dirty="0"/>
              </a:p>
              <a:p>
                <a:r>
                  <a:rPr lang="vi-VN" sz="2000" dirty="0"/>
                  <a:t>Hàm khối xác suất</a:t>
                </a:r>
              </a:p>
              <a:p>
                <a:pPr marL="0" indent="0">
                  <a:buNone/>
                </a:pPr>
                <a14:m>
                  <m:oMathPara xmlns:m="http://schemas.openxmlformats.org/officeDocument/2006/math">
                    <m:oMathParaPr>
                      <m:jc m:val="centerGroup"/>
                    </m:oMathParaPr>
                    <m:oMath xmlns:m="http://schemas.openxmlformats.org/officeDocument/2006/math">
                      <m:sSub>
                        <m:sSubPr>
                          <m:ctrlPr>
                            <a:rPr lang="vi-VN" sz="2000" b="0" i="1" dirty="0" smtClean="0">
                              <a:solidFill>
                                <a:srgbClr val="FF0000"/>
                              </a:solidFill>
                              <a:latin typeface="Cambria Math" panose="02040503050406030204" pitchFamily="18" charset="0"/>
                            </a:rPr>
                          </m:ctrlPr>
                        </m:sSubPr>
                        <m:e>
                          <m:r>
                            <m:rPr>
                              <m:sty m:val="p"/>
                            </m:rPr>
                            <a:rPr lang="vi-VN" sz="2000" i="1" dirty="0">
                              <a:solidFill>
                                <a:srgbClr val="FF0000"/>
                              </a:solidFill>
                              <a:latin typeface="Cambria Math" panose="02040503050406030204" pitchFamily="18" charset="0"/>
                            </a:rPr>
                            <m:t>P</m:t>
                          </m:r>
                        </m:e>
                        <m:sub>
                          <m:r>
                            <m:rPr>
                              <m:sty m:val="p"/>
                            </m:rPr>
                            <a:rPr lang="vi-VN" sz="2000" i="1" dirty="0">
                              <a:solidFill>
                                <a:srgbClr val="FF0000"/>
                              </a:solidFill>
                              <a:latin typeface="Cambria Math" panose="02040503050406030204" pitchFamily="18" charset="0"/>
                            </a:rPr>
                            <m:t>Y</m:t>
                          </m:r>
                        </m:sub>
                      </m:sSub>
                      <m:d>
                        <m:dPr>
                          <m:ctrlPr>
                            <a:rPr lang="vi-VN" sz="2000" b="0" i="1" dirty="0" smtClean="0">
                              <a:solidFill>
                                <a:srgbClr val="FF0000"/>
                              </a:solidFill>
                              <a:latin typeface="Cambria Math" panose="02040503050406030204" pitchFamily="18" charset="0"/>
                            </a:rPr>
                          </m:ctrlPr>
                        </m:dPr>
                        <m:e>
                          <m:r>
                            <m:rPr>
                              <m:sty m:val="p"/>
                            </m:rPr>
                            <a:rPr lang="vi-VN" sz="2000" i="1" dirty="0">
                              <a:solidFill>
                                <a:srgbClr val="FF0000"/>
                              </a:solidFill>
                              <a:latin typeface="Cambria Math" panose="02040503050406030204" pitchFamily="18" charset="0"/>
                            </a:rPr>
                            <m:t>y</m:t>
                          </m:r>
                        </m:e>
                      </m:d>
                      <m:r>
                        <a:rPr lang="vi-VN" sz="2000" b="0" i="1" dirty="0" smtClean="0">
                          <a:solidFill>
                            <a:srgbClr val="FF0000"/>
                          </a:solidFill>
                          <a:latin typeface="Cambria Math" panose="02040503050406030204" pitchFamily="18" charset="0"/>
                        </a:rPr>
                        <m:t>=</m:t>
                      </m:r>
                      <m:nary>
                        <m:naryPr>
                          <m:chr m:val="∑"/>
                          <m:supHide m:val="on"/>
                          <m:ctrlPr>
                            <a:rPr lang="vi-VN" sz="2000" b="0" i="1" dirty="0" smtClean="0">
                              <a:solidFill>
                                <a:srgbClr val="FF0000"/>
                              </a:solidFill>
                              <a:latin typeface="Cambria Math" panose="02040503050406030204" pitchFamily="18" charset="0"/>
                            </a:rPr>
                          </m:ctrlPr>
                        </m:naryPr>
                        <m:sub>
                          <m:r>
                            <m:rPr>
                              <m:sty m:val="p"/>
                            </m:rPr>
                            <a:rPr lang="vi-VN" sz="2000" i="1" dirty="0">
                              <a:solidFill>
                                <a:srgbClr val="FF0000"/>
                              </a:solidFill>
                              <a:latin typeface="Cambria Math" panose="02040503050406030204" pitchFamily="18" charset="0"/>
                            </a:rPr>
                            <m:t>x</m:t>
                          </m:r>
                          <m:r>
                            <a:rPr lang="vi-VN" sz="2000" b="0" i="1" dirty="0" smtClean="0">
                              <a:solidFill>
                                <a:srgbClr val="FF0000"/>
                              </a:solidFill>
                              <a:latin typeface="Cambria Math" panose="02040503050406030204" pitchFamily="18" charset="0"/>
                            </a:rPr>
                            <m:t>:</m:t>
                          </m:r>
                          <m:r>
                            <m:rPr>
                              <m:sty m:val="p"/>
                            </m:rPr>
                            <a:rPr lang="vi-VN" sz="2000" i="1" dirty="0">
                              <a:solidFill>
                                <a:srgbClr val="FF0000"/>
                              </a:solidFill>
                              <a:latin typeface="Cambria Math" panose="02040503050406030204" pitchFamily="18" charset="0"/>
                            </a:rPr>
                            <m:t>g</m:t>
                          </m:r>
                          <m:d>
                            <m:dPr>
                              <m:ctrlPr>
                                <a:rPr lang="vi-VN" sz="2000" b="0" i="1" dirty="0" smtClean="0">
                                  <a:solidFill>
                                    <a:srgbClr val="FF0000"/>
                                  </a:solidFill>
                                  <a:latin typeface="Cambria Math" panose="02040503050406030204" pitchFamily="18" charset="0"/>
                                </a:rPr>
                              </m:ctrlPr>
                            </m:dPr>
                            <m:e>
                              <m:r>
                                <m:rPr>
                                  <m:sty m:val="p"/>
                                </m:rPr>
                                <a:rPr lang="vi-VN" sz="2000" i="1" dirty="0">
                                  <a:solidFill>
                                    <a:srgbClr val="FF0000"/>
                                  </a:solidFill>
                                  <a:latin typeface="Cambria Math" panose="02040503050406030204" pitchFamily="18" charset="0"/>
                                </a:rPr>
                                <m:t>x</m:t>
                              </m:r>
                            </m:e>
                          </m:d>
                          <m:r>
                            <a:rPr lang="vi-VN" sz="2000" b="0" i="1" dirty="0" smtClean="0">
                              <a:solidFill>
                                <a:srgbClr val="FF0000"/>
                              </a:solidFill>
                              <a:latin typeface="Cambria Math" panose="02040503050406030204" pitchFamily="18" charset="0"/>
                            </a:rPr>
                            <m:t>=</m:t>
                          </m:r>
                          <m:r>
                            <m:rPr>
                              <m:sty m:val="p"/>
                            </m:rPr>
                            <a:rPr lang="vi-VN" sz="2000" i="1" dirty="0">
                              <a:solidFill>
                                <a:srgbClr val="FF0000"/>
                              </a:solidFill>
                              <a:latin typeface="Cambria Math" panose="02040503050406030204" pitchFamily="18" charset="0"/>
                            </a:rPr>
                            <m:t>y</m:t>
                          </m:r>
                        </m:sub>
                        <m:sup/>
                        <m:e>
                          <m:sSub>
                            <m:sSubPr>
                              <m:ctrlPr>
                                <a:rPr lang="vi-VN" sz="2000" b="0" i="1" dirty="0" smtClean="0">
                                  <a:solidFill>
                                    <a:srgbClr val="FF0000"/>
                                  </a:solidFill>
                                  <a:latin typeface="Cambria Math" panose="02040503050406030204" pitchFamily="18" charset="0"/>
                                </a:rPr>
                              </m:ctrlPr>
                            </m:sSubPr>
                            <m:e>
                              <m:r>
                                <m:rPr>
                                  <m:sty m:val="p"/>
                                </m:rPr>
                                <a:rPr lang="vi-VN" sz="2000" i="1" dirty="0" smtClean="0">
                                  <a:solidFill>
                                    <a:srgbClr val="FF0000"/>
                                  </a:solidFill>
                                  <a:latin typeface="Cambria Math" panose="02040503050406030204" pitchFamily="18" charset="0"/>
                                </a:rPr>
                                <m:t>P</m:t>
                              </m:r>
                            </m:e>
                            <m:sub>
                              <m:r>
                                <m:rPr>
                                  <m:sty m:val="p"/>
                                </m:rPr>
                                <a:rPr lang="vi-VN" sz="2000" i="1" dirty="0">
                                  <a:solidFill>
                                    <a:srgbClr val="FF0000"/>
                                  </a:solidFill>
                                  <a:latin typeface="Cambria Math" panose="02040503050406030204" pitchFamily="18" charset="0"/>
                                </a:rPr>
                                <m:t>X</m:t>
                              </m:r>
                            </m:sub>
                          </m:sSub>
                          <m:r>
                            <a:rPr lang="vi-VN" sz="2000" b="0" i="1" dirty="0" smtClean="0">
                              <a:solidFill>
                                <a:srgbClr val="FF0000"/>
                              </a:solidFill>
                              <a:latin typeface="Cambria Math" panose="02040503050406030204" pitchFamily="18" charset="0"/>
                            </a:rPr>
                            <m:t>(</m:t>
                          </m:r>
                          <m:r>
                            <m:rPr>
                              <m:sty m:val="p"/>
                            </m:rPr>
                            <a:rPr lang="vi-VN" sz="2000" i="1" dirty="0">
                              <a:solidFill>
                                <a:srgbClr val="FF0000"/>
                              </a:solidFill>
                              <a:latin typeface="Cambria Math" panose="02040503050406030204" pitchFamily="18" charset="0"/>
                            </a:rPr>
                            <m:t>x</m:t>
                          </m:r>
                          <m:r>
                            <a:rPr lang="vi-VN" sz="2000" b="0" i="1" dirty="0" smtClean="0">
                              <a:solidFill>
                                <a:srgbClr val="FF0000"/>
                              </a:solidFill>
                              <a:latin typeface="Cambria Math" panose="02040503050406030204" pitchFamily="18" charset="0"/>
                            </a:rPr>
                            <m:t>)</m:t>
                          </m:r>
                        </m:e>
                      </m:nary>
                    </m:oMath>
                  </m:oMathPara>
                </a14:m>
                <a:endParaRPr lang="vi-VN" sz="2000" dirty="0">
                  <a:solidFill>
                    <a:srgbClr val="FF0000"/>
                  </a:solidFill>
                </a:endParaRPr>
              </a:p>
            </p:txBody>
          </p:sp>
        </mc:Choice>
        <mc:Fallback xmlns="">
          <p:sp>
            <p:nvSpPr>
              <p:cNvPr id="3" name="Content Placeholder 2">
                <a:extLst>
                  <a:ext uri="{FF2B5EF4-FFF2-40B4-BE49-F238E27FC236}">
                    <a16:creationId xmlns:a16="http://schemas.microsoft.com/office/drawing/2014/main" id="{1A537937-03EA-EAAA-CBA5-65721E0C96B0}"/>
                  </a:ext>
                </a:extLst>
              </p:cNvPr>
              <p:cNvSpPr>
                <a:spLocks noGrp="1" noRot="1" noChangeAspect="1" noMove="1" noResize="1" noEditPoints="1" noAdjustHandles="1" noChangeArrowheads="1" noChangeShapeType="1" noTextEdit="1"/>
              </p:cNvSpPr>
              <p:nvPr>
                <p:ph idx="1"/>
              </p:nvPr>
            </p:nvSpPr>
            <p:spPr>
              <a:blipFill>
                <a:blip r:embed="rId2"/>
                <a:stretch>
                  <a:fillRect l="-1042" t="-1071" b="-42500"/>
                </a:stretch>
              </a:blipFill>
            </p:spPr>
            <p:txBody>
              <a:bodyPr/>
              <a:lstStyle/>
              <a:p>
                <a:r>
                  <a:rPr lang="vi-VN">
                    <a:noFill/>
                  </a:rPr>
                  <a:t> </a:t>
                </a:r>
              </a:p>
            </p:txBody>
          </p:sp>
        </mc:Fallback>
      </mc:AlternateContent>
      <p:grpSp>
        <p:nvGrpSpPr>
          <p:cNvPr id="4" name="Group 3">
            <a:extLst>
              <a:ext uri="{FF2B5EF4-FFF2-40B4-BE49-F238E27FC236}">
                <a16:creationId xmlns:a16="http://schemas.microsoft.com/office/drawing/2014/main" id="{E77237CD-66BB-0A2E-4878-183B366EBF47}"/>
              </a:ext>
            </a:extLst>
          </p:cNvPr>
          <p:cNvGrpSpPr/>
          <p:nvPr/>
        </p:nvGrpSpPr>
        <p:grpSpPr>
          <a:xfrm>
            <a:off x="6027200" y="3562350"/>
            <a:ext cx="2794876" cy="1380148"/>
            <a:chOff x="5181600" y="3553802"/>
            <a:chExt cx="2794876" cy="1380148"/>
          </a:xfrm>
        </p:grpSpPr>
        <p:grpSp>
          <p:nvGrpSpPr>
            <p:cNvPr id="5" name="Group 4">
              <a:extLst>
                <a:ext uri="{FF2B5EF4-FFF2-40B4-BE49-F238E27FC236}">
                  <a16:creationId xmlns:a16="http://schemas.microsoft.com/office/drawing/2014/main" id="{FBD3A4E0-3EE4-CF1A-BCC7-2452C250DDF7}"/>
                </a:ext>
              </a:extLst>
            </p:cNvPr>
            <p:cNvGrpSpPr/>
            <p:nvPr/>
          </p:nvGrpSpPr>
          <p:grpSpPr>
            <a:xfrm>
              <a:off x="5181600" y="3638550"/>
              <a:ext cx="2794876" cy="1295400"/>
              <a:chOff x="5181600" y="3638550"/>
              <a:chExt cx="2794876" cy="1295400"/>
            </a:xfrm>
          </p:grpSpPr>
          <p:sp>
            <p:nvSpPr>
              <p:cNvPr id="7" name="Oval 6">
                <a:extLst>
                  <a:ext uri="{FF2B5EF4-FFF2-40B4-BE49-F238E27FC236}">
                    <a16:creationId xmlns:a16="http://schemas.microsoft.com/office/drawing/2014/main" id="{F95981EE-F49C-1173-15BF-EBCCE5DA2155}"/>
                  </a:ext>
                </a:extLst>
              </p:cNvPr>
              <p:cNvSpPr/>
              <p:nvPr/>
            </p:nvSpPr>
            <p:spPr>
              <a:xfrm>
                <a:off x="5181600" y="3638550"/>
                <a:ext cx="27432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Freeform 7">
                <a:extLst>
                  <a:ext uri="{FF2B5EF4-FFF2-40B4-BE49-F238E27FC236}">
                    <a16:creationId xmlns:a16="http://schemas.microsoft.com/office/drawing/2014/main" id="{371DE0A7-54EF-51EE-5507-91817727F8EA}"/>
                  </a:ext>
                </a:extLst>
              </p:cNvPr>
              <p:cNvSpPr/>
              <p:nvPr/>
            </p:nvSpPr>
            <p:spPr>
              <a:xfrm>
                <a:off x="6724073" y="3657600"/>
                <a:ext cx="751344" cy="1118558"/>
              </a:xfrm>
              <a:custGeom>
                <a:avLst/>
                <a:gdLst>
                  <a:gd name="connsiteX0" fmla="*/ 0 w 751344"/>
                  <a:gd name="connsiteY0" fmla="*/ 0 h 1118558"/>
                  <a:gd name="connsiteX1" fmla="*/ 748145 w 751344"/>
                  <a:gd name="connsiteY1" fmla="*/ 387927 h 1118558"/>
                  <a:gd name="connsiteX2" fmla="*/ 286327 w 751344"/>
                  <a:gd name="connsiteY2" fmla="*/ 563418 h 1118558"/>
                  <a:gd name="connsiteX3" fmla="*/ 701963 w 751344"/>
                  <a:gd name="connsiteY3" fmla="*/ 1117600 h 1118558"/>
                </a:gdLst>
                <a:ahLst/>
                <a:cxnLst>
                  <a:cxn ang="0">
                    <a:pos x="connsiteX0" y="connsiteY0"/>
                  </a:cxn>
                  <a:cxn ang="0">
                    <a:pos x="connsiteX1" y="connsiteY1"/>
                  </a:cxn>
                  <a:cxn ang="0">
                    <a:pos x="connsiteX2" y="connsiteY2"/>
                  </a:cxn>
                  <a:cxn ang="0">
                    <a:pos x="connsiteX3" y="connsiteY3"/>
                  </a:cxn>
                </a:cxnLst>
                <a:rect l="l" t="t" r="r" b="b"/>
                <a:pathLst>
                  <a:path w="751344" h="1118558">
                    <a:moveTo>
                      <a:pt x="0" y="0"/>
                    </a:moveTo>
                    <a:cubicBezTo>
                      <a:pt x="350212" y="147012"/>
                      <a:pt x="700424" y="294024"/>
                      <a:pt x="748145" y="387927"/>
                    </a:cubicBezTo>
                    <a:cubicBezTo>
                      <a:pt x="795866" y="481830"/>
                      <a:pt x="294024" y="441806"/>
                      <a:pt x="286327" y="563418"/>
                    </a:cubicBezTo>
                    <a:cubicBezTo>
                      <a:pt x="278630" y="685030"/>
                      <a:pt x="603442" y="1142230"/>
                      <a:pt x="701963" y="11176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Freeform 8">
                <a:extLst>
                  <a:ext uri="{FF2B5EF4-FFF2-40B4-BE49-F238E27FC236}">
                    <a16:creationId xmlns:a16="http://schemas.microsoft.com/office/drawing/2014/main" id="{55F5FDA5-E41D-1D79-30F2-E3A065D5E532}"/>
                  </a:ext>
                </a:extLst>
              </p:cNvPr>
              <p:cNvSpPr/>
              <p:nvPr/>
            </p:nvSpPr>
            <p:spPr>
              <a:xfrm>
                <a:off x="5874327" y="3731491"/>
                <a:ext cx="559676" cy="1173018"/>
              </a:xfrm>
              <a:custGeom>
                <a:avLst/>
                <a:gdLst>
                  <a:gd name="connsiteX0" fmla="*/ 0 w 559676"/>
                  <a:gd name="connsiteY0" fmla="*/ 0 h 1173018"/>
                  <a:gd name="connsiteX1" fmla="*/ 544946 w 559676"/>
                  <a:gd name="connsiteY1" fmla="*/ 600364 h 1173018"/>
                  <a:gd name="connsiteX2" fmla="*/ 350982 w 559676"/>
                  <a:gd name="connsiteY2" fmla="*/ 1173018 h 1173018"/>
                </a:gdLst>
                <a:ahLst/>
                <a:cxnLst>
                  <a:cxn ang="0">
                    <a:pos x="connsiteX0" y="connsiteY0"/>
                  </a:cxn>
                  <a:cxn ang="0">
                    <a:pos x="connsiteX1" y="connsiteY1"/>
                  </a:cxn>
                  <a:cxn ang="0">
                    <a:pos x="connsiteX2" y="connsiteY2"/>
                  </a:cxn>
                </a:cxnLst>
                <a:rect l="l" t="t" r="r" b="b"/>
                <a:pathLst>
                  <a:path w="559676" h="1173018">
                    <a:moveTo>
                      <a:pt x="0" y="0"/>
                    </a:moveTo>
                    <a:cubicBezTo>
                      <a:pt x="243224" y="202430"/>
                      <a:pt x="486449" y="404861"/>
                      <a:pt x="544946" y="600364"/>
                    </a:cubicBezTo>
                    <a:cubicBezTo>
                      <a:pt x="603443" y="795867"/>
                      <a:pt x="477212" y="984442"/>
                      <a:pt x="350982" y="117301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FD169E1-021E-63A5-8823-0705F493238C}"/>
                      </a:ext>
                    </a:extLst>
                  </p:cNvPr>
                  <p:cNvSpPr txBox="1"/>
                  <p:nvPr/>
                </p:nvSpPr>
                <p:spPr>
                  <a:xfrm>
                    <a:off x="5264727" y="4131393"/>
                    <a:ext cx="1219200" cy="307777"/>
                  </a:xfrm>
                  <a:prstGeom prst="rect">
                    <a:avLst/>
                  </a:prstGeom>
                  <a:noFill/>
                </p:spPr>
                <p:txBody>
                  <a:bodyPr wrap="square" rtlCol="0">
                    <a:spAutoFit/>
                  </a:bodyPr>
                  <a:lstStyle/>
                  <a:p>
                    <a14:m>
                      <m:oMath xmlns:m="http://schemas.openxmlformats.org/officeDocument/2006/math">
                        <m:r>
                          <m:rPr>
                            <m:sty m:val="p"/>
                          </m:rPr>
                          <a:rPr lang="vi-VN" sz="1400" i="1" dirty="0">
                            <a:latin typeface="Cambria Math" panose="02040503050406030204" pitchFamily="18" charset="0"/>
                            <a:cs typeface="Calibri"/>
                          </a:rPr>
                          <m:t>g</m:t>
                        </m:r>
                        <m:r>
                          <a:rPr lang="vi-VN" sz="1400" i="0" dirty="0" smtClean="0">
                            <a:latin typeface="Cambria Math" panose="02040503050406030204" pitchFamily="18" charset="0"/>
                            <a:cs typeface="Calibri"/>
                          </a:rPr>
                          <m:t>(</m:t>
                        </m:r>
                        <m:r>
                          <m:rPr>
                            <m:sty m:val="p"/>
                          </m:rPr>
                          <a:rPr lang="vi-VN" sz="1400" i="0" dirty="0" smtClean="0">
                            <a:latin typeface="Cambria Math" panose="02040503050406030204" pitchFamily="18" charset="0"/>
                            <a:cs typeface="Calibri"/>
                          </a:rPr>
                          <m:t>x</m:t>
                        </m:r>
                        <m:r>
                          <a:rPr lang="vi-VN" sz="1400" i="0" dirty="0" smtClean="0">
                            <a:latin typeface="Cambria Math" panose="02040503050406030204" pitchFamily="18" charset="0"/>
                            <a:cs typeface="Calibri"/>
                          </a:rPr>
                          <m:t>)=</m:t>
                        </m:r>
                        <m:sSub>
                          <m:sSubPr>
                            <m:ctrlPr>
                              <a:rPr lang="vi-VN" sz="1400" i="1" dirty="0" smtClean="0">
                                <a:latin typeface="Cambria Math" panose="02040503050406030204" pitchFamily="18" charset="0"/>
                                <a:cs typeface="Calibri"/>
                              </a:rPr>
                            </m:ctrlPr>
                          </m:sSubPr>
                          <m:e>
                            <m:r>
                              <m:rPr>
                                <m:sty m:val="p"/>
                              </m:rPr>
                              <a:rPr lang="vi-VN" sz="1400" i="0" dirty="0" smtClean="0">
                                <a:latin typeface="Cambria Math" panose="02040503050406030204" pitchFamily="18" charset="0"/>
                                <a:cs typeface="Calibri"/>
                              </a:rPr>
                              <m:t>y</m:t>
                            </m:r>
                          </m:e>
                          <m:sub>
                            <m:r>
                              <a:rPr lang="vi-VN" sz="1400" i="0" dirty="0" smtClean="0">
                                <a:latin typeface="Cambria Math" panose="02040503050406030204" pitchFamily="18" charset="0"/>
                                <a:cs typeface="Calibri"/>
                              </a:rPr>
                              <m:t>1</m:t>
                            </m:r>
                          </m:sub>
                        </m:sSub>
                      </m:oMath>
                    </a14:m>
                    <a:r>
                      <a:rPr lang="vi-VN" sz="1400" dirty="0">
                        <a:latin typeface="Calibri"/>
                        <a:cs typeface="Calibri"/>
                      </a:rPr>
                      <a:t> </a:t>
                    </a:r>
                  </a:p>
                </p:txBody>
              </p:sp>
            </mc:Choice>
            <mc:Fallback xmlns="">
              <p:sp>
                <p:nvSpPr>
                  <p:cNvPr id="8" name="TextBox 7">
                    <a:extLst>
                      <a:ext uri="{FF2B5EF4-FFF2-40B4-BE49-F238E27FC236}">
                        <a16:creationId xmlns:a16="http://schemas.microsoft.com/office/drawing/2014/main" id="{3D70C153-EF0C-2773-9A79-6D2CF564D26C}"/>
                      </a:ext>
                    </a:extLst>
                  </p:cNvPr>
                  <p:cNvSpPr txBox="1">
                    <a:spLocks noRot="1" noChangeAspect="1" noMove="1" noResize="1" noEditPoints="1" noAdjustHandles="1" noChangeArrowheads="1" noChangeShapeType="1" noTextEdit="1"/>
                  </p:cNvSpPr>
                  <p:nvPr/>
                </p:nvSpPr>
                <p:spPr>
                  <a:xfrm>
                    <a:off x="5264727" y="4131393"/>
                    <a:ext cx="1219200" cy="307777"/>
                  </a:xfrm>
                  <a:prstGeom prst="rect">
                    <a:avLst/>
                  </a:prstGeom>
                  <a:blipFill>
                    <a:blip r:embed="rId3"/>
                    <a:stretch>
                      <a:fillRect b="-8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7B099B-08B6-993F-4ECA-D87F5E30788D}"/>
                      </a:ext>
                    </a:extLst>
                  </p:cNvPr>
                  <p:cNvSpPr txBox="1"/>
                  <p:nvPr/>
                </p:nvSpPr>
                <p:spPr>
                  <a:xfrm>
                    <a:off x="6172637" y="3760740"/>
                    <a:ext cx="1219200" cy="307777"/>
                  </a:xfrm>
                  <a:prstGeom prst="rect">
                    <a:avLst/>
                  </a:prstGeom>
                  <a:noFill/>
                </p:spPr>
                <p:txBody>
                  <a:bodyPr wrap="square" rtlCol="0">
                    <a:spAutoFit/>
                  </a:bodyPr>
                  <a:lstStyle/>
                  <a:p>
                    <a14:m>
                      <m:oMath xmlns:m="http://schemas.openxmlformats.org/officeDocument/2006/math">
                        <m:r>
                          <m:rPr>
                            <m:sty m:val="p"/>
                          </m:rPr>
                          <a:rPr lang="vi-VN" sz="1400" i="1" dirty="0" smtClean="0">
                            <a:latin typeface="Cambria Math" panose="02040503050406030204" pitchFamily="18" charset="0"/>
                            <a:cs typeface="Calibri"/>
                          </a:rPr>
                          <m:t>g</m:t>
                        </m:r>
                        <m:r>
                          <a:rPr lang="vi-VN" sz="1400" i="0" dirty="0" smtClean="0">
                            <a:latin typeface="Cambria Math" panose="02040503050406030204" pitchFamily="18" charset="0"/>
                            <a:cs typeface="Calibri"/>
                          </a:rPr>
                          <m:t>(</m:t>
                        </m:r>
                        <m:r>
                          <m:rPr>
                            <m:sty m:val="p"/>
                          </m:rPr>
                          <a:rPr lang="vi-VN" sz="1400" i="0" dirty="0" smtClean="0">
                            <a:latin typeface="Cambria Math" panose="02040503050406030204" pitchFamily="18" charset="0"/>
                            <a:cs typeface="Calibri"/>
                          </a:rPr>
                          <m:t>x</m:t>
                        </m:r>
                        <m:r>
                          <a:rPr lang="vi-VN" sz="1400" i="0" dirty="0" smtClean="0">
                            <a:latin typeface="Cambria Math" panose="02040503050406030204" pitchFamily="18" charset="0"/>
                            <a:cs typeface="Calibri"/>
                          </a:rPr>
                          <m:t>)=</m:t>
                        </m:r>
                        <m:sSub>
                          <m:sSubPr>
                            <m:ctrlPr>
                              <a:rPr lang="vi-VN" sz="1400" i="1" dirty="0" smtClean="0">
                                <a:latin typeface="Cambria Math" panose="02040503050406030204" pitchFamily="18" charset="0"/>
                                <a:cs typeface="Calibri"/>
                              </a:rPr>
                            </m:ctrlPr>
                          </m:sSubPr>
                          <m:e>
                            <m:r>
                              <m:rPr>
                                <m:sty m:val="p"/>
                              </m:rPr>
                              <a:rPr lang="vi-VN" sz="1400" i="0" dirty="0" smtClean="0">
                                <a:latin typeface="Cambria Math" panose="02040503050406030204" pitchFamily="18" charset="0"/>
                                <a:cs typeface="Calibri"/>
                              </a:rPr>
                              <m:t>y</m:t>
                            </m:r>
                          </m:e>
                          <m:sub>
                            <m:r>
                              <a:rPr lang="vi-VN" sz="1400" b="0" i="0" dirty="0" smtClean="0">
                                <a:latin typeface="Cambria Math" panose="02040503050406030204" pitchFamily="18" charset="0"/>
                                <a:cs typeface="Calibri"/>
                              </a:rPr>
                              <m:t>2</m:t>
                            </m:r>
                          </m:sub>
                        </m:sSub>
                      </m:oMath>
                    </a14:m>
                    <a:r>
                      <a:rPr lang="vi-VN" sz="1400" dirty="0">
                        <a:latin typeface="Calibri"/>
                        <a:cs typeface="Calibri"/>
                      </a:rPr>
                      <a:t> </a:t>
                    </a:r>
                  </a:p>
                </p:txBody>
              </p:sp>
            </mc:Choice>
            <mc:Fallback xmlns="">
              <p:sp>
                <p:nvSpPr>
                  <p:cNvPr id="9" name="TextBox 8">
                    <a:extLst>
                      <a:ext uri="{FF2B5EF4-FFF2-40B4-BE49-F238E27FC236}">
                        <a16:creationId xmlns:a16="http://schemas.microsoft.com/office/drawing/2014/main" id="{C5AE150B-9FAC-B657-BD94-CB5C334BCC34}"/>
                      </a:ext>
                    </a:extLst>
                  </p:cNvPr>
                  <p:cNvSpPr txBox="1">
                    <a:spLocks noRot="1" noChangeAspect="1" noMove="1" noResize="1" noEditPoints="1" noAdjustHandles="1" noChangeArrowheads="1" noChangeShapeType="1" noTextEdit="1"/>
                  </p:cNvSpPr>
                  <p:nvPr/>
                </p:nvSpPr>
                <p:spPr>
                  <a:xfrm>
                    <a:off x="6172637" y="3760740"/>
                    <a:ext cx="1219200" cy="307777"/>
                  </a:xfrm>
                  <a:prstGeom prst="rect">
                    <a:avLst/>
                  </a:prstGeom>
                  <a:blipFill>
                    <a:blip r:embed="rId4"/>
                    <a:stretch>
                      <a:fillRect b="-8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CD767A-B9DD-3FB0-49C9-A2FB3200778B}"/>
                      </a:ext>
                    </a:extLst>
                  </p:cNvPr>
                  <p:cNvSpPr txBox="1"/>
                  <p:nvPr/>
                </p:nvSpPr>
                <p:spPr>
                  <a:xfrm>
                    <a:off x="7052839" y="4131393"/>
                    <a:ext cx="923637" cy="307777"/>
                  </a:xfrm>
                  <a:prstGeom prst="rect">
                    <a:avLst/>
                  </a:prstGeom>
                  <a:noFill/>
                </p:spPr>
                <p:txBody>
                  <a:bodyPr wrap="square" rtlCol="0">
                    <a:spAutoFit/>
                  </a:bodyPr>
                  <a:lstStyle/>
                  <a:p>
                    <a14:m>
                      <m:oMath xmlns:m="http://schemas.openxmlformats.org/officeDocument/2006/math">
                        <m:r>
                          <m:rPr>
                            <m:sty m:val="p"/>
                          </m:rPr>
                          <a:rPr lang="vi-VN" sz="1400" i="1" dirty="0" smtClean="0">
                            <a:latin typeface="Cambria Math" panose="02040503050406030204" pitchFamily="18" charset="0"/>
                            <a:cs typeface="Calibri"/>
                          </a:rPr>
                          <m:t>g</m:t>
                        </m:r>
                        <m:r>
                          <a:rPr lang="vi-VN" sz="1400" i="0" dirty="0" smtClean="0">
                            <a:latin typeface="Cambria Math" panose="02040503050406030204" pitchFamily="18" charset="0"/>
                            <a:cs typeface="Calibri"/>
                          </a:rPr>
                          <m:t>(</m:t>
                        </m:r>
                        <m:r>
                          <m:rPr>
                            <m:sty m:val="p"/>
                          </m:rPr>
                          <a:rPr lang="vi-VN" sz="1400" i="0" dirty="0" smtClean="0">
                            <a:latin typeface="Cambria Math" panose="02040503050406030204" pitchFamily="18" charset="0"/>
                            <a:cs typeface="Calibri"/>
                          </a:rPr>
                          <m:t>x</m:t>
                        </m:r>
                        <m:r>
                          <a:rPr lang="vi-VN" sz="1400" i="0" dirty="0" smtClean="0">
                            <a:latin typeface="Cambria Math" panose="02040503050406030204" pitchFamily="18" charset="0"/>
                            <a:cs typeface="Calibri"/>
                          </a:rPr>
                          <m:t>)=</m:t>
                        </m:r>
                        <m:sSub>
                          <m:sSubPr>
                            <m:ctrlPr>
                              <a:rPr lang="vi-VN" sz="1400" i="1" dirty="0" smtClean="0">
                                <a:latin typeface="Cambria Math" panose="02040503050406030204" pitchFamily="18" charset="0"/>
                                <a:cs typeface="Calibri"/>
                              </a:rPr>
                            </m:ctrlPr>
                          </m:sSubPr>
                          <m:e>
                            <m:r>
                              <m:rPr>
                                <m:sty m:val="p"/>
                              </m:rPr>
                              <a:rPr lang="vi-VN" sz="1400" i="0" dirty="0" smtClean="0">
                                <a:latin typeface="Cambria Math" panose="02040503050406030204" pitchFamily="18" charset="0"/>
                                <a:cs typeface="Calibri"/>
                              </a:rPr>
                              <m:t>y</m:t>
                            </m:r>
                          </m:e>
                          <m:sub>
                            <m:r>
                              <a:rPr lang="vi-VN" sz="1400" b="0" i="0" dirty="0" smtClean="0">
                                <a:latin typeface="Cambria Math" panose="02040503050406030204" pitchFamily="18" charset="0"/>
                                <a:cs typeface="Calibri"/>
                              </a:rPr>
                              <m:t>3</m:t>
                            </m:r>
                          </m:sub>
                        </m:sSub>
                      </m:oMath>
                    </a14:m>
                    <a:r>
                      <a:rPr lang="vi-VN" sz="1400" dirty="0">
                        <a:latin typeface="Calibri"/>
                        <a:cs typeface="Calibri"/>
                      </a:rPr>
                      <a:t> </a:t>
                    </a:r>
                  </a:p>
                </p:txBody>
              </p:sp>
            </mc:Choice>
            <mc:Fallback xmlns="">
              <p:sp>
                <p:nvSpPr>
                  <p:cNvPr id="10" name="TextBox 9">
                    <a:extLst>
                      <a:ext uri="{FF2B5EF4-FFF2-40B4-BE49-F238E27FC236}">
                        <a16:creationId xmlns:a16="http://schemas.microsoft.com/office/drawing/2014/main" id="{178132F4-EF84-F9E0-FB09-9042C6EB98C2}"/>
                      </a:ext>
                    </a:extLst>
                  </p:cNvPr>
                  <p:cNvSpPr txBox="1">
                    <a:spLocks noRot="1" noChangeAspect="1" noMove="1" noResize="1" noEditPoints="1" noAdjustHandles="1" noChangeArrowheads="1" noChangeShapeType="1" noTextEdit="1"/>
                  </p:cNvSpPr>
                  <p:nvPr/>
                </p:nvSpPr>
                <p:spPr>
                  <a:xfrm>
                    <a:off x="7052839" y="4131393"/>
                    <a:ext cx="923637" cy="307777"/>
                  </a:xfrm>
                  <a:prstGeom prst="rect">
                    <a:avLst/>
                  </a:prstGeom>
                  <a:blipFill>
                    <a:blip r:embed="rId5"/>
                    <a:stretch>
                      <a:fillRect b="-8000"/>
                    </a:stretch>
                  </a:blipFill>
                </p:spPr>
                <p:txBody>
                  <a:bodyPr/>
                  <a:lstStyle/>
                  <a:p>
                    <a:r>
                      <a:rPr lang="vi-VN">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C63634-C93C-CE94-2EC3-1FFB00C18763}"/>
                    </a:ext>
                  </a:extLst>
                </p:cNvPr>
                <p:cNvSpPr txBox="1"/>
                <p:nvPr/>
              </p:nvSpPr>
              <p:spPr>
                <a:xfrm>
                  <a:off x="7409586" y="3553802"/>
                  <a:ext cx="3486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sz="1400" i="1" dirty="0" smtClean="0">
                            <a:latin typeface="Cambria Math" panose="02040503050406030204" pitchFamily="18" charset="0"/>
                            <a:ea typeface="Cambria Math" panose="02040503050406030204" pitchFamily="18" charset="0"/>
                            <a:cs typeface="Calibri"/>
                          </a:rPr>
                          <m:t>𝒳</m:t>
                        </m:r>
                      </m:oMath>
                    </m:oMathPara>
                  </a14:m>
                  <a:endParaRPr lang="vi-VN" sz="1400" dirty="0">
                    <a:latin typeface="Calibri"/>
                    <a:cs typeface="Calibri"/>
                  </a:endParaRPr>
                </a:p>
              </p:txBody>
            </p:sp>
          </mc:Choice>
          <mc:Fallback xmlns="">
            <p:sp>
              <p:nvSpPr>
                <p:cNvPr id="12" name="TextBox 11">
                  <a:extLst>
                    <a:ext uri="{FF2B5EF4-FFF2-40B4-BE49-F238E27FC236}">
                      <a16:creationId xmlns:a16="http://schemas.microsoft.com/office/drawing/2014/main" id="{857E9F2A-15BA-724D-90D4-3D0C72A583D6}"/>
                    </a:ext>
                  </a:extLst>
                </p:cNvPr>
                <p:cNvSpPr txBox="1">
                  <a:spLocks noRot="1" noChangeAspect="1" noMove="1" noResize="1" noEditPoints="1" noAdjustHandles="1" noChangeArrowheads="1" noChangeShapeType="1" noTextEdit="1"/>
                </p:cNvSpPr>
                <p:nvPr/>
              </p:nvSpPr>
              <p:spPr>
                <a:xfrm>
                  <a:off x="7409586" y="3553802"/>
                  <a:ext cx="348687" cy="307777"/>
                </a:xfrm>
                <a:prstGeom prst="rect">
                  <a:avLst/>
                </a:prstGeom>
                <a:blipFill>
                  <a:blip r:embed="rId6"/>
                  <a:stretch>
                    <a:fillRect/>
                  </a:stretch>
                </a:blipFill>
              </p:spPr>
              <p:txBody>
                <a:bodyPr/>
                <a:lstStyle/>
                <a:p>
                  <a:r>
                    <a:rPr lang="vi-VN">
                      <a:noFill/>
                    </a:rPr>
                    <a:t> </a:t>
                  </a:r>
                </a:p>
              </p:txBody>
            </p:sp>
          </mc:Fallback>
        </mc:AlternateContent>
      </p:grpSp>
    </p:spTree>
    <p:extLst>
      <p:ext uri="{BB962C8B-B14F-4D97-AF65-F5344CB8AC3E}">
        <p14:creationId xmlns:p14="http://schemas.microsoft.com/office/powerpoint/2010/main" val="50321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dissolv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dissolve">
                                      <p:cBhvr>
                                        <p:cTn id="20" dur="500"/>
                                        <p:tgtEl>
                                          <p:spTgt spid="3">
                                            <p:txEl>
                                              <p:pRg st="7" end="7"/>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dissolve">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E079-85F9-D067-7EC4-F1988020441C}"/>
              </a:ext>
            </a:extLst>
          </p:cNvPr>
          <p:cNvSpPr>
            <a:spLocks noGrp="1"/>
          </p:cNvSpPr>
          <p:nvPr>
            <p:ph type="title"/>
          </p:nvPr>
        </p:nvSpPr>
        <p:spPr/>
        <p:txBody>
          <a:bodyPr/>
          <a:lstStyle/>
          <a:p>
            <a:r>
              <a:rPr lang="vi-VN" dirty="0"/>
              <a:t>Ví dụ: bình phương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A11C4-70A6-0584-5C47-957901BEFBB5}"/>
                  </a:ext>
                </a:extLst>
              </p:cNvPr>
              <p:cNvSpPr>
                <a:spLocks noGrp="1"/>
              </p:cNvSpPr>
              <p:nvPr>
                <p:ph idx="1"/>
              </p:nvPr>
            </p:nvSpPr>
            <p:spPr/>
            <p:txBody>
              <a:bodyPr/>
              <a:lstStyle/>
              <a:p>
                <a:r>
                  <a:rPr lang="vi-VN" dirty="0"/>
                  <a:t>X nhận giá trị ngẫu nhiên trong </a:t>
                </a:r>
                <a14:m>
                  <m:oMath xmlns:m="http://schemas.openxmlformats.org/officeDocument/2006/math">
                    <m:d>
                      <m:dPr>
                        <m:begChr m:val="{"/>
                        <m:endChr m:val="}"/>
                        <m:ctrlPr>
                          <a:rPr lang="vi-VN" i="1" smtClean="0">
                            <a:latin typeface="Cambria Math" panose="02040503050406030204" pitchFamily="18" charset="0"/>
                          </a:rPr>
                        </m:ctrlPr>
                      </m:dPr>
                      <m:e>
                        <m:r>
                          <a:rPr lang="vi-VN" b="0" i="1" smtClean="0">
                            <a:latin typeface="Cambria Math" panose="02040503050406030204" pitchFamily="18" charset="0"/>
                          </a:rPr>
                          <m:t>−3,−2,−1, 0,+1,+2,+3</m:t>
                        </m:r>
                      </m:e>
                    </m:d>
                  </m:oMath>
                </a14:m>
                <a:r>
                  <a:rPr lang="vi-VN" dirty="0"/>
                  <a:t> với xác suất đều </a:t>
                </a:r>
                <a14:m>
                  <m:oMath xmlns:m="http://schemas.openxmlformats.org/officeDocument/2006/math">
                    <m:r>
                      <m:rPr>
                        <m:sty m:val="p"/>
                      </m:rPr>
                      <a:rPr lang="vi-VN" i="1" dirty="0">
                        <a:latin typeface="Cambria Math" panose="02040503050406030204" pitchFamily="18" charset="0"/>
                      </a:rPr>
                      <m:t>p</m:t>
                    </m:r>
                    <m:d>
                      <m:dPr>
                        <m:ctrlPr>
                          <a:rPr lang="vi-VN" b="0" i="1" dirty="0" smtClean="0">
                            <a:latin typeface="Cambria Math" panose="02040503050406030204" pitchFamily="18" charset="0"/>
                          </a:rPr>
                        </m:ctrlPr>
                      </m:dPr>
                      <m:e>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x</m:t>
                            </m:r>
                          </m:e>
                          <m:sub>
                            <m:r>
                              <m:rPr>
                                <m:sty m:val="p"/>
                              </m:rPr>
                              <a:rPr lang="vi-VN" i="1" dirty="0">
                                <a:latin typeface="Cambria Math" panose="02040503050406030204" pitchFamily="18" charset="0"/>
                              </a:rPr>
                              <m:t>i</m:t>
                            </m:r>
                          </m:sub>
                        </m:sSub>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1</m:t>
                        </m:r>
                      </m:num>
                      <m:den>
                        <m:r>
                          <a:rPr lang="vi-VN" b="0" i="1" dirty="0" smtClean="0">
                            <a:latin typeface="Cambria Math" panose="02040503050406030204" pitchFamily="18" charset="0"/>
                          </a:rPr>
                          <m:t>7</m:t>
                        </m:r>
                      </m:den>
                    </m:f>
                  </m:oMath>
                </a14:m>
                <a:endParaRPr lang="vi-VN" b="0" dirty="0"/>
              </a:p>
              <a:p>
                <a:r>
                  <a:rPr lang="vi-VN" dirty="0"/>
                  <a:t>Tính hàm khối xác suất của </a:t>
                </a:r>
                <a14:m>
                  <m:oMath xmlns:m="http://schemas.openxmlformats.org/officeDocument/2006/math">
                    <m:r>
                      <m:rPr>
                        <m:sty m:val="p"/>
                      </m:rPr>
                      <a:rPr lang="vi-VN" i="1" dirty="0" smtClean="0">
                        <a:solidFill>
                          <a:srgbClr val="FF0000"/>
                        </a:solidFill>
                        <a:latin typeface="Cambria Math" panose="02040503050406030204" pitchFamily="18" charset="0"/>
                      </a:rPr>
                      <m:t>Y</m:t>
                    </m:r>
                    <m:r>
                      <a:rPr lang="vi-VN" b="0" i="1" dirty="0" smtClean="0">
                        <a:solidFill>
                          <a:srgbClr val="FF0000"/>
                        </a:solidFill>
                        <a:latin typeface="Cambria Math" panose="02040503050406030204" pitchFamily="18" charset="0"/>
                      </a:rPr>
                      <m:t>=</m:t>
                    </m:r>
                    <m:sSup>
                      <m:sSupPr>
                        <m:ctrlPr>
                          <a:rPr lang="vi-VN" b="0" i="1" dirty="0" smtClean="0">
                            <a:solidFill>
                              <a:srgbClr val="FF0000"/>
                            </a:solidFill>
                            <a:latin typeface="Cambria Math" panose="02040503050406030204" pitchFamily="18" charset="0"/>
                          </a:rPr>
                        </m:ctrlPr>
                      </m:sSupPr>
                      <m:e>
                        <m:r>
                          <m:rPr>
                            <m:sty m:val="p"/>
                          </m:rPr>
                          <a:rPr lang="vi-VN" i="1" dirty="0">
                            <a:solidFill>
                              <a:srgbClr val="FF0000"/>
                            </a:solidFill>
                            <a:latin typeface="Cambria Math" panose="02040503050406030204" pitchFamily="18" charset="0"/>
                          </a:rPr>
                          <m:t>X</m:t>
                        </m:r>
                      </m:e>
                      <m:sup>
                        <m:r>
                          <a:rPr lang="vi-VN" b="0" i="1" dirty="0" smtClean="0">
                            <a:solidFill>
                              <a:srgbClr val="FF0000"/>
                            </a:solidFill>
                            <a:latin typeface="Cambria Math" panose="02040503050406030204" pitchFamily="18" charset="0"/>
                          </a:rPr>
                          <m:t>2</m:t>
                        </m:r>
                      </m:sup>
                    </m:sSup>
                  </m:oMath>
                </a14:m>
                <a:endParaRPr lang="vi-VN" b="0" dirty="0"/>
              </a:p>
              <a:p>
                <a:pPr marL="0" indent="0">
                  <a:buNone/>
                </a:pPr>
                <a14:m>
                  <m:oMathPara xmlns:m="http://schemas.openxmlformats.org/officeDocument/2006/math">
                    <m:oMathParaPr>
                      <m:jc m:val="centerGroup"/>
                    </m:oMathParaPr>
                    <m:oMath xmlns:m="http://schemas.openxmlformats.org/officeDocument/2006/math">
                      <m:r>
                        <m:rPr>
                          <m:sty m:val="p"/>
                        </m:rPr>
                        <a:rPr lang="vi-VN" i="1" dirty="0">
                          <a:latin typeface="Cambria Math" panose="02040503050406030204" pitchFamily="18" charset="0"/>
                        </a:rPr>
                        <m:t>Y</m:t>
                      </m:r>
                      <m:r>
                        <a:rPr lang="vi-VN" b="0" i="1" dirty="0" smtClean="0">
                          <a:latin typeface="Cambria Math" panose="02040503050406030204" pitchFamily="18" charset="0"/>
                        </a:rPr>
                        <m:t>∈</m:t>
                      </m:r>
                      <m:d>
                        <m:dPr>
                          <m:begChr m:val="{"/>
                          <m:endChr m:val="}"/>
                          <m:ctrlPr>
                            <a:rPr lang="vi-VN" b="0" i="1" dirty="0" smtClean="0">
                              <a:latin typeface="Cambria Math" panose="02040503050406030204" pitchFamily="18" charset="0"/>
                            </a:rPr>
                          </m:ctrlPr>
                        </m:dPr>
                        <m:e>
                          <m:r>
                            <a:rPr lang="vi-VN" b="0" i="1" dirty="0" smtClean="0">
                              <a:latin typeface="Cambria Math" panose="02040503050406030204" pitchFamily="18" charset="0"/>
                            </a:rPr>
                            <m:t>0,1,4,9</m:t>
                          </m:r>
                        </m:e>
                      </m:d>
                    </m:oMath>
                  </m:oMathPara>
                </a14:m>
                <a:endParaRPr lang="vi-VN" dirty="0"/>
              </a:p>
              <a:p>
                <a:pPr marL="0" indent="0">
                  <a:buNone/>
                </a:pPr>
                <a14:m>
                  <m:oMathPara xmlns:m="http://schemas.openxmlformats.org/officeDocument/2006/math">
                    <m:oMathParaPr>
                      <m:jc m:val="centerGroup"/>
                    </m:oMathParaPr>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Y</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y</m:t>
                          </m:r>
                        </m:e>
                      </m:d>
                      <m:r>
                        <a:rPr lang="vi-VN" b="0" i="1" dirty="0" smtClean="0">
                          <a:latin typeface="Cambria Math" panose="02040503050406030204" pitchFamily="18" charset="0"/>
                        </a:rPr>
                        <m:t>=</m:t>
                      </m:r>
                      <m:d>
                        <m:dPr>
                          <m:begChr m:val="{"/>
                          <m:endChr m:val=""/>
                          <m:ctrlPr>
                            <a:rPr lang="vi-VN" b="0" i="1" dirty="0" smtClean="0">
                              <a:latin typeface="Cambria Math" panose="02040503050406030204" pitchFamily="18" charset="0"/>
                            </a:rPr>
                          </m:ctrlPr>
                        </m:dPr>
                        <m:e>
                          <m:m>
                            <m:mPr>
                              <m:mcs>
                                <m:mc>
                                  <m:mcPr>
                                    <m:count m:val="2"/>
                                    <m:mcJc m:val="center"/>
                                  </m:mcPr>
                                </m:mc>
                              </m:mcs>
                              <m:ctrlPr>
                                <a:rPr lang="vi-VN" i="1" dirty="0">
                                  <a:latin typeface="Cambria Math" panose="02040503050406030204" pitchFamily="18" charset="0"/>
                                </a:rPr>
                              </m:ctrlPr>
                            </m:mPr>
                            <m:mr>
                              <m:e>
                                <m:r>
                                  <m:rPr>
                                    <m:brk m:alnAt="7"/>
                                  </m:rPr>
                                  <a:rPr lang="vi-VN" i="1" dirty="0">
                                    <a:latin typeface="Cambria Math" panose="02040503050406030204" pitchFamily="18" charset="0"/>
                                  </a:rPr>
                                  <m:t>1</m:t>
                                </m:r>
                                <m:r>
                                  <a:rPr lang="vi-VN" i="1" dirty="0">
                                    <a:latin typeface="Cambria Math" panose="02040503050406030204" pitchFamily="18" charset="0"/>
                                  </a:rPr>
                                  <m:t>/7</m:t>
                                </m:r>
                              </m:e>
                              <m:e>
                                <m:r>
                                  <m:rPr>
                                    <m:sty m:val="p"/>
                                  </m:rPr>
                                  <a:rPr lang="vi-VN" i="1" dirty="0">
                                    <a:latin typeface="Cambria Math" panose="02040503050406030204" pitchFamily="18" charset="0"/>
                                  </a:rPr>
                                  <m:t>y</m:t>
                                </m:r>
                                <m:r>
                                  <a:rPr lang="vi-VN" i="1" dirty="0">
                                    <a:latin typeface="Cambria Math" panose="02040503050406030204" pitchFamily="18" charset="0"/>
                                  </a:rPr>
                                  <m:t>=0</m:t>
                                </m:r>
                              </m:e>
                            </m:mr>
                            <m:mr>
                              <m:e>
                                <m:r>
                                  <a:rPr lang="vi-VN" i="1" dirty="0">
                                    <a:latin typeface="Cambria Math" panose="02040503050406030204" pitchFamily="18" charset="0"/>
                                  </a:rPr>
                                  <m:t>2/7</m:t>
                                </m:r>
                              </m:e>
                              <m:e>
                                <m:r>
                                  <m:rPr>
                                    <m:sty m:val="p"/>
                                  </m:rPr>
                                  <a:rPr lang="vi-VN" i="1" dirty="0">
                                    <a:latin typeface="Cambria Math" panose="02040503050406030204" pitchFamily="18" charset="0"/>
                                  </a:rPr>
                                  <m:t>y</m:t>
                                </m:r>
                                <m:r>
                                  <a:rPr lang="vi-VN" i="1" dirty="0">
                                    <a:latin typeface="Cambria Math" panose="02040503050406030204" pitchFamily="18" charset="0"/>
                                  </a:rPr>
                                  <m:t>=1</m:t>
                                </m:r>
                              </m:e>
                            </m:mr>
                            <m:mr>
                              <m:e>
                                <m:r>
                                  <a:rPr lang="vi-VN" i="1" dirty="0">
                                    <a:latin typeface="Cambria Math" panose="02040503050406030204" pitchFamily="18" charset="0"/>
                                  </a:rPr>
                                  <m:t>2/7</m:t>
                                </m:r>
                              </m:e>
                              <m:e>
                                <m:r>
                                  <m:rPr>
                                    <m:sty m:val="p"/>
                                  </m:rPr>
                                  <a:rPr lang="vi-VN" i="1" dirty="0">
                                    <a:latin typeface="Cambria Math" panose="02040503050406030204" pitchFamily="18" charset="0"/>
                                  </a:rPr>
                                  <m:t>y</m:t>
                                </m:r>
                                <m:r>
                                  <a:rPr lang="vi-VN" i="1" dirty="0">
                                    <a:latin typeface="Cambria Math" panose="02040503050406030204" pitchFamily="18" charset="0"/>
                                  </a:rPr>
                                  <m:t>=4</m:t>
                                </m:r>
                              </m:e>
                            </m:mr>
                            <m:mr>
                              <m:e>
                                <m:r>
                                  <a:rPr lang="vi-VN" i="1" dirty="0">
                                    <a:latin typeface="Cambria Math" panose="02040503050406030204" pitchFamily="18" charset="0"/>
                                  </a:rPr>
                                  <m:t>2/7</m:t>
                                </m:r>
                              </m:e>
                              <m:e>
                                <m:r>
                                  <m:rPr>
                                    <m:sty m:val="p"/>
                                  </m:rPr>
                                  <a:rPr lang="vi-VN" i="1" dirty="0">
                                    <a:latin typeface="Cambria Math" panose="02040503050406030204" pitchFamily="18" charset="0"/>
                                  </a:rPr>
                                  <m:t>y</m:t>
                                </m:r>
                                <m:r>
                                  <a:rPr lang="vi-VN" i="1" dirty="0">
                                    <a:latin typeface="Cambria Math" panose="02040503050406030204" pitchFamily="18" charset="0"/>
                                  </a:rPr>
                                  <m:t>=9</m:t>
                                </m:r>
                              </m:e>
                            </m:mr>
                          </m:m>
                        </m:e>
                      </m:d>
                    </m:oMath>
                  </m:oMathPara>
                </a14:m>
                <a:endParaRPr lang="vi-VN" dirty="0"/>
              </a:p>
            </p:txBody>
          </p:sp>
        </mc:Choice>
        <mc:Fallback xmlns="">
          <p:sp>
            <p:nvSpPr>
              <p:cNvPr id="3" name="Content Placeholder 2">
                <a:extLst>
                  <a:ext uri="{FF2B5EF4-FFF2-40B4-BE49-F238E27FC236}">
                    <a16:creationId xmlns:a16="http://schemas.microsoft.com/office/drawing/2014/main" id="{6C4A11C4-70A6-0584-5C47-957901BEFBB5}"/>
                  </a:ext>
                </a:extLst>
              </p:cNvPr>
              <p:cNvSpPr>
                <a:spLocks noGrp="1" noRot="1" noChangeAspect="1" noMove="1" noResize="1" noEditPoints="1" noAdjustHandles="1" noChangeArrowheads="1" noChangeShapeType="1" noTextEdit="1"/>
              </p:cNvSpPr>
              <p:nvPr>
                <p:ph idx="1"/>
              </p:nvPr>
            </p:nvSpPr>
            <p:spPr>
              <a:blipFill>
                <a:blip r:embed="rId2"/>
                <a:stretch>
                  <a:fillRect l="-1339" t="-1429"/>
                </a:stretch>
              </a:blipFill>
            </p:spPr>
            <p:txBody>
              <a:bodyPr/>
              <a:lstStyle/>
              <a:p>
                <a:r>
                  <a:rPr lang="vi-VN">
                    <a:noFill/>
                  </a:rPr>
                  <a:t> </a:t>
                </a:r>
              </a:p>
            </p:txBody>
          </p:sp>
        </mc:Fallback>
      </mc:AlternateContent>
    </p:spTree>
    <p:extLst>
      <p:ext uri="{BB962C8B-B14F-4D97-AF65-F5344CB8AC3E}">
        <p14:creationId xmlns:p14="http://schemas.microsoft.com/office/powerpoint/2010/main" val="311471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92A0-E6DD-D1C7-950D-E7746FBA4352}"/>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970EB7-1392-4850-E4B5-566594A03BCD}"/>
                  </a:ext>
                </a:extLst>
              </p:cNvPr>
              <p:cNvSpPr>
                <a:spLocks noGrp="1"/>
              </p:cNvSpPr>
              <p:nvPr>
                <p:ph idx="1"/>
              </p:nvPr>
            </p:nvSpPr>
            <p:spPr>
              <a:xfrm>
                <a:off x="304800" y="1396974"/>
                <a:ext cx="8534400" cy="3197649"/>
              </a:xfrm>
            </p:spPr>
            <p:txBody>
              <a:bodyPr/>
              <a:lstStyle/>
              <a:p>
                <a:r>
                  <a:rPr lang="vi-VN" dirty="0"/>
                  <a:t>Nếu </a:t>
                </a:r>
                <a14:m>
                  <m:oMath xmlns:m="http://schemas.openxmlformats.org/officeDocument/2006/math">
                    <m:r>
                      <m:rPr>
                        <m:sty m:val="p"/>
                      </m:rPr>
                      <a:rPr lang="vi-VN" i="1" dirty="0">
                        <a:latin typeface="Cambria Math" panose="02040503050406030204" pitchFamily="18" charset="0"/>
                      </a:rPr>
                      <m:t>a</m:t>
                    </m:r>
                    <m:r>
                      <a:rPr lang="vi-VN" b="0" i="1" dirty="0" smtClean="0">
                        <a:latin typeface="Cambria Math" panose="02040503050406030204" pitchFamily="18" charset="0"/>
                      </a:rPr>
                      <m:t>=1</m:t>
                    </m:r>
                  </m:oMath>
                </a14:m>
                <a:r>
                  <a:rPr lang="vi-VN" dirty="0"/>
                  <a:t> thì </a:t>
                </a:r>
                <a14:m>
                  <m:oMath xmlns:m="http://schemas.openxmlformats.org/officeDocument/2006/math">
                    <m:d>
                      <m:dPr>
                        <m:begChr m:val="{"/>
                        <m:endChr m:val="}"/>
                        <m:ctrlPr>
                          <a:rPr lang="vi-VN" i="1" dirty="0" smtClean="0">
                            <a:latin typeface="Cambria Math" panose="02040503050406030204" pitchFamily="18" charset="0"/>
                          </a:rPr>
                        </m:ctrlPr>
                      </m:dPr>
                      <m:e>
                        <m:r>
                          <m:rPr>
                            <m:sty m:val="p"/>
                          </m:rPr>
                          <a:rPr lang="vi-VN" i="1" dirty="0" smtClean="0">
                            <a:latin typeface="Cambria Math" panose="02040503050406030204" pitchFamily="18" charset="0"/>
                          </a:rPr>
                          <m:t>Y</m:t>
                        </m:r>
                        <m:r>
                          <a:rPr lang="vi-VN" b="0" i="1" dirty="0" smtClean="0">
                            <a:latin typeface="Cambria Math" panose="02040503050406030204" pitchFamily="18" charset="0"/>
                          </a:rPr>
                          <m:t>=0</m:t>
                        </m:r>
                      </m:e>
                    </m:d>
                    <m:r>
                      <a:rPr lang="vi-VN" b="0" i="1" dirty="0" smtClean="0">
                        <a:latin typeface="Cambria Math" panose="02040503050406030204" pitchFamily="18" charset="0"/>
                      </a:rPr>
                      <m:t>=</m:t>
                    </m:r>
                    <m:r>
                      <m:rPr>
                        <m:sty m:val="p"/>
                      </m:rPr>
                      <a:rPr lang="vi-VN" b="0" i="0" dirty="0" smtClean="0">
                        <a:latin typeface="Cambria Math" panose="02040503050406030204" pitchFamily="18" charset="0"/>
                      </a:rPr>
                      <m:t>Ω</m:t>
                    </m:r>
                  </m:oMath>
                </a14:m>
                <a:r>
                  <a:rPr lang="vi-VN" dirty="0"/>
                  <a:t> hay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Y</m:t>
                        </m:r>
                      </m:sub>
                    </m:sSub>
                    <m:d>
                      <m:dPr>
                        <m:ctrlPr>
                          <a:rPr lang="vi-VN" i="1" dirty="0">
                            <a:latin typeface="Cambria Math" panose="02040503050406030204" pitchFamily="18" charset="0"/>
                          </a:rPr>
                        </m:ctrlPr>
                      </m:dPr>
                      <m:e>
                        <m:r>
                          <a:rPr lang="vi-VN" b="0" i="1" dirty="0" smtClean="0">
                            <a:latin typeface="Cambria Math" panose="02040503050406030204" pitchFamily="18" charset="0"/>
                          </a:rPr>
                          <m:t>0</m:t>
                        </m:r>
                      </m:e>
                    </m:d>
                    <m:r>
                      <a:rPr lang="vi-VN" b="0" i="1" dirty="0" smtClean="0">
                        <a:latin typeface="Cambria Math" panose="02040503050406030204" pitchFamily="18" charset="0"/>
                      </a:rPr>
                      <m:t>=1</m:t>
                    </m:r>
                  </m:oMath>
                </a14:m>
                <a:endParaRPr lang="vi-VN" dirty="0"/>
              </a:p>
              <a:p>
                <a:pPr marL="300031" lvl="1" indent="0">
                  <a:buNone/>
                </a:pPr>
                <a14:m>
                  <m:oMathPara xmlns:m="http://schemas.openxmlformats.org/officeDocument/2006/math">
                    <m:oMathParaPr>
                      <m:jc m:val="centerGroup"/>
                    </m:oMathParaPr>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Y</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y</m:t>
                          </m:r>
                        </m:e>
                      </m:d>
                      <m:r>
                        <a:rPr lang="vi-VN" b="0" i="1" dirty="0" smtClean="0">
                          <a:latin typeface="Cambria Math" panose="02040503050406030204" pitchFamily="18" charset="0"/>
                        </a:rPr>
                        <m:t>=</m:t>
                      </m:r>
                      <m:d>
                        <m:dPr>
                          <m:begChr m:val="{"/>
                          <m:endChr m:val=""/>
                          <m:ctrlPr>
                            <a:rPr lang="vi-VN" i="1" dirty="0">
                              <a:latin typeface="Cambria Math" panose="02040503050406030204" pitchFamily="18" charset="0"/>
                            </a:rPr>
                          </m:ctrlPr>
                        </m:dPr>
                        <m:e>
                          <m:m>
                            <m:mPr>
                              <m:mcs>
                                <m:mc>
                                  <m:mcPr>
                                    <m:count m:val="2"/>
                                    <m:mcJc m:val="center"/>
                                  </m:mcPr>
                                </m:mc>
                              </m:mcs>
                              <m:ctrlPr>
                                <a:rPr lang="vi-VN" i="1" dirty="0">
                                  <a:latin typeface="Cambria Math" panose="02040503050406030204" pitchFamily="18" charset="0"/>
                                </a:rPr>
                              </m:ctrlPr>
                            </m:mPr>
                            <m:mr>
                              <m:e>
                                <m:r>
                                  <a:rPr lang="vi-VN" b="0" i="1" dirty="0" smtClean="0">
                                    <a:latin typeface="Cambria Math" panose="02040503050406030204" pitchFamily="18" charset="0"/>
                                  </a:rPr>
                                  <m:t>1</m:t>
                                </m:r>
                              </m:e>
                              <m:e>
                                <m:r>
                                  <m:rPr>
                                    <m:sty m:val="p"/>
                                  </m:rPr>
                                  <a:rPr lang="vi-VN" i="1" dirty="0">
                                    <a:latin typeface="Cambria Math" panose="02040503050406030204" pitchFamily="18" charset="0"/>
                                  </a:rPr>
                                  <m:t>y</m:t>
                                </m:r>
                                <m:r>
                                  <a:rPr lang="vi-VN" i="1" dirty="0">
                                    <a:latin typeface="Cambria Math" panose="02040503050406030204" pitchFamily="18" charset="0"/>
                                  </a:rPr>
                                  <m:t>=0</m:t>
                                </m:r>
                              </m:e>
                            </m:mr>
                            <m:mr>
                              <m:e>
                                <m:r>
                                  <a:rPr lang="vi-VN" i="1" dirty="0">
                                    <a:latin typeface="Cambria Math" panose="02040503050406030204" pitchFamily="18" charset="0"/>
                                  </a:rPr>
                                  <m:t>0</m:t>
                                </m:r>
                              </m:e>
                              <m:e>
                                <m:r>
                                  <m:rPr>
                                    <m:sty m:val="p"/>
                                  </m:rPr>
                                  <a:rPr lang="vi-VN" i="1" dirty="0">
                                    <a:latin typeface="Cambria Math" panose="02040503050406030204" pitchFamily="18" charset="0"/>
                                  </a:rPr>
                                  <m:t>c</m:t>
                                </m:r>
                                <m:r>
                                  <a:rPr lang="vi-VN" i="1" dirty="0">
                                    <a:latin typeface="Cambria Math" panose="02040503050406030204" pitchFamily="18" charset="0"/>
                                  </a:rPr>
                                  <m:t>á</m:t>
                                </m:r>
                                <m:r>
                                  <m:rPr>
                                    <m:sty m:val="p"/>
                                  </m:rPr>
                                  <a:rPr lang="vi-VN" i="1" dirty="0">
                                    <a:latin typeface="Cambria Math" panose="02040503050406030204" pitchFamily="18" charset="0"/>
                                  </a:rPr>
                                  <m:t>c</m:t>
                                </m:r>
                                <m:r>
                                  <a:rPr lang="vi-VN" i="1" dirty="0">
                                    <a:latin typeface="Cambria Math" panose="02040503050406030204" pitchFamily="18" charset="0"/>
                                  </a:rPr>
                                  <m:t> </m:t>
                                </m:r>
                                <m:r>
                                  <m:rPr>
                                    <m:sty m:val="p"/>
                                  </m:rPr>
                                  <a:rPr lang="vi-VN" i="1" dirty="0">
                                    <a:latin typeface="Cambria Math" panose="02040503050406030204" pitchFamily="18" charset="0"/>
                                  </a:rPr>
                                  <m:t>s</m:t>
                                </m:r>
                                <m:r>
                                  <a:rPr lang="vi-VN" i="1" dirty="0">
                                    <a:latin typeface="Cambria Math" panose="02040503050406030204" pitchFamily="18" charset="0"/>
                                  </a:rPr>
                                  <m:t>ố </m:t>
                                </m:r>
                                <m:r>
                                  <m:rPr>
                                    <m:sty m:val="p"/>
                                  </m:rPr>
                                  <a:rPr lang="vi-VN" i="1" dirty="0">
                                    <a:latin typeface="Cambria Math" panose="02040503050406030204" pitchFamily="18" charset="0"/>
                                  </a:rPr>
                                  <m:t>kh</m:t>
                                </m:r>
                                <m:r>
                                  <a:rPr lang="vi-VN" i="1" dirty="0">
                                    <a:latin typeface="Cambria Math" panose="02040503050406030204" pitchFamily="18" charset="0"/>
                                  </a:rPr>
                                  <m:t>á</m:t>
                                </m:r>
                                <m:r>
                                  <m:rPr>
                                    <m:sty m:val="p"/>
                                  </m:rPr>
                                  <a:rPr lang="vi-VN" i="1" dirty="0">
                                    <a:latin typeface="Cambria Math" panose="02040503050406030204" pitchFamily="18" charset="0"/>
                                  </a:rPr>
                                  <m:t>c</m:t>
                                </m:r>
                              </m:e>
                            </m:mr>
                          </m:m>
                        </m:e>
                      </m:d>
                      <m:r>
                        <a:rPr lang="vi-VN" b="0" i="1" dirty="0" smtClean="0">
                          <a:latin typeface="Cambria Math" panose="02040503050406030204" pitchFamily="18" charset="0"/>
                        </a:rPr>
                        <m:t>=</m:t>
                      </m:r>
                      <m:r>
                        <a:rPr lang="vi-VN" b="0" i="1" dirty="0" smtClean="0">
                          <a:latin typeface="Cambria Math" panose="02040503050406030204" pitchFamily="18" charset="0"/>
                          <a:ea typeface="Cambria Math" panose="02040503050406030204" pitchFamily="18" charset="0"/>
                        </a:rPr>
                        <m:t>𝕀</m:t>
                      </m:r>
                      <m:r>
                        <a:rPr lang="vi-VN" b="0" i="1" dirty="0" smtClean="0">
                          <a:latin typeface="Cambria Math" panose="02040503050406030204" pitchFamily="18" charset="0"/>
                          <a:ea typeface="Cambria Math" panose="02040503050406030204" pitchFamily="18" charset="0"/>
                        </a:rPr>
                        <m:t>(</m:t>
                      </m:r>
                      <m:r>
                        <m:rPr>
                          <m:sty m:val="p"/>
                        </m:rPr>
                        <a:rPr lang="vi-VN" i="1" dirty="0">
                          <a:latin typeface="Cambria Math" panose="02040503050406030204" pitchFamily="18" charset="0"/>
                          <a:ea typeface="Cambria Math" panose="02040503050406030204" pitchFamily="18" charset="0"/>
                        </a:rPr>
                        <m:t>y</m:t>
                      </m:r>
                      <m:r>
                        <a:rPr lang="vi-VN" b="0" i="1" dirty="0" smtClean="0">
                          <a:latin typeface="Cambria Math" panose="02040503050406030204" pitchFamily="18" charset="0"/>
                          <a:ea typeface="Cambria Math" panose="02040503050406030204" pitchFamily="18" charset="0"/>
                        </a:rPr>
                        <m:t>=0)</m:t>
                      </m:r>
                    </m:oMath>
                  </m:oMathPara>
                </a14:m>
                <a:endParaRPr lang="vi-VN" dirty="0"/>
              </a:p>
              <a:p>
                <a:r>
                  <a:rPr lang="vi-VN" dirty="0"/>
                  <a:t>Nếu </a:t>
                </a:r>
                <a14:m>
                  <m:oMath xmlns:m="http://schemas.openxmlformats.org/officeDocument/2006/math">
                    <m:r>
                      <m:rPr>
                        <m:sty m:val="p"/>
                      </m:rPr>
                      <a:rPr lang="vi-VN" i="1" dirty="0">
                        <a:latin typeface="Cambria Math" panose="02040503050406030204" pitchFamily="18" charset="0"/>
                      </a:rPr>
                      <m:t>a</m:t>
                    </m:r>
                    <m:r>
                      <a:rPr lang="vi-VN" b="0" i="1" dirty="0" smtClean="0">
                        <a:latin typeface="Cambria Math" panose="02040503050406030204" pitchFamily="18" charset="0"/>
                      </a:rPr>
                      <m:t>≠1</m:t>
                    </m:r>
                  </m:oMath>
                </a14:m>
                <a:r>
                  <a:rPr lang="vi-VN" dirty="0"/>
                  <a:t> thì </a:t>
                </a:r>
              </a:p>
              <a:p>
                <a:pPr lvl="1"/>
                <a14:m>
                  <m:oMath xmlns:m="http://schemas.openxmlformats.org/officeDocument/2006/math">
                    <m:d>
                      <m:dPr>
                        <m:begChr m:val="{"/>
                        <m:endChr m:val="}"/>
                        <m:ctrlPr>
                          <a:rPr lang="vi-VN" i="1" dirty="0" smtClean="0">
                            <a:latin typeface="Cambria Math" panose="02040503050406030204" pitchFamily="18" charset="0"/>
                          </a:rPr>
                        </m:ctrlPr>
                      </m:dPr>
                      <m:e>
                        <m:r>
                          <m:rPr>
                            <m:sty m:val="p"/>
                          </m:rPr>
                          <a:rPr lang="vi-VN" i="1" dirty="0" smtClean="0">
                            <a:latin typeface="Cambria Math" panose="02040503050406030204" pitchFamily="18" charset="0"/>
                          </a:rPr>
                          <m:t>Y</m:t>
                        </m:r>
                        <m:r>
                          <a:rPr lang="vi-VN" b="0" i="1" dirty="0" smtClean="0">
                            <a:latin typeface="Cambria Math" panose="02040503050406030204" pitchFamily="18" charset="0"/>
                          </a:rPr>
                          <m:t>=0</m:t>
                        </m:r>
                      </m:e>
                    </m:d>
                    <m:r>
                      <a:rPr lang="vi-VN" b="0" i="1" dirty="0" smtClean="0">
                        <a:latin typeface="Cambria Math" panose="02040503050406030204" pitchFamily="18" charset="0"/>
                      </a:rPr>
                      <m:t>=</m:t>
                    </m:r>
                    <m:d>
                      <m:dPr>
                        <m:begChr m:val="{"/>
                        <m:endChr m:val="}"/>
                        <m:ctrlPr>
                          <a:rPr lang="vi-VN" i="1" dirty="0">
                            <a:latin typeface="Cambria Math" panose="02040503050406030204" pitchFamily="18" charset="0"/>
                          </a:rPr>
                        </m:ctrlPr>
                      </m:dPr>
                      <m:e>
                        <m:r>
                          <m:rPr>
                            <m:sty m:val="p"/>
                          </m:rPr>
                          <a:rPr lang="vi-VN" i="1" dirty="0" smtClean="0">
                            <a:latin typeface="Cambria Math" panose="02040503050406030204" pitchFamily="18" charset="0"/>
                          </a:rPr>
                          <m:t>K</m:t>
                        </m:r>
                        <m:r>
                          <a:rPr lang="vi-VN" b="0" i="1" dirty="0" smtClean="0">
                            <a:latin typeface="Cambria Math" panose="02040503050406030204" pitchFamily="18" charset="0"/>
                          </a:rPr>
                          <m:t>=0</m:t>
                        </m:r>
                      </m:e>
                    </m:d>
                  </m:oMath>
                </a14:m>
                <a:r>
                  <a:rPr lang="vi-VN" dirty="0"/>
                  <a:t> hay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Y</m:t>
                        </m:r>
                      </m:sub>
                    </m:sSub>
                    <m:d>
                      <m:dPr>
                        <m:ctrlPr>
                          <a:rPr lang="vi-VN" b="0" i="1" dirty="0" smtClean="0">
                            <a:latin typeface="Cambria Math" panose="02040503050406030204" pitchFamily="18" charset="0"/>
                          </a:rPr>
                        </m:ctrlPr>
                      </m:dPr>
                      <m:e>
                        <m:r>
                          <a:rPr lang="vi-VN" b="0" i="1" dirty="0" smtClean="0">
                            <a:latin typeface="Cambria Math" panose="02040503050406030204" pitchFamily="18" charset="0"/>
                          </a:rPr>
                          <m:t>1</m:t>
                        </m:r>
                      </m:e>
                    </m:d>
                    <m:r>
                      <a:rPr lang="vi-VN" b="0" i="1" dirty="0" smtClean="0">
                        <a:latin typeface="Cambria Math" panose="02040503050406030204" pitchFamily="18" charset="0"/>
                      </a:rPr>
                      <m:t>=1/(2</m:t>
                    </m:r>
                    <m:r>
                      <m:rPr>
                        <m:sty m:val="p"/>
                      </m:rPr>
                      <a:rPr lang="vi-VN" i="1" dirty="0">
                        <a:latin typeface="Cambria Math" panose="02040503050406030204" pitchFamily="18" charset="0"/>
                      </a:rPr>
                      <m:t>n</m:t>
                    </m:r>
                    <m:r>
                      <a:rPr lang="vi-VN" b="0" i="1" dirty="0" smtClean="0">
                        <a:latin typeface="Cambria Math" panose="02040503050406030204" pitchFamily="18" charset="0"/>
                      </a:rPr>
                      <m:t>+1)</m:t>
                    </m:r>
                  </m:oMath>
                </a14:m>
                <a:endParaRPr lang="vi-VN" dirty="0"/>
              </a:p>
              <a:p>
                <a:pPr lvl="1"/>
                <a14:m>
                  <m:oMath xmlns:m="http://schemas.openxmlformats.org/officeDocument/2006/math">
                    <m:d>
                      <m:dPr>
                        <m:begChr m:val="{"/>
                        <m:endChr m:val="}"/>
                        <m:ctrlPr>
                          <a:rPr lang="vi-VN" i="1" dirty="0">
                            <a:latin typeface="Cambria Math" panose="02040503050406030204" pitchFamily="18" charset="0"/>
                          </a:rPr>
                        </m:ctrlPr>
                      </m:dPr>
                      <m:e>
                        <m:r>
                          <m:rPr>
                            <m:sty m:val="p"/>
                          </m:rPr>
                          <a:rPr lang="vi-VN" i="1" dirty="0">
                            <a:latin typeface="Cambria Math" panose="02040503050406030204" pitchFamily="18" charset="0"/>
                          </a:rPr>
                          <m:t>Y</m:t>
                        </m:r>
                        <m:r>
                          <a:rPr lang="vi-VN" b="0" i="1" dirty="0" smtClean="0">
                            <a:latin typeface="Cambria Math" panose="02040503050406030204" pitchFamily="18" charset="0"/>
                          </a:rPr>
                          <m:t>=</m:t>
                        </m:r>
                        <m:r>
                          <m:rPr>
                            <m:sty m:val="p"/>
                          </m:rPr>
                          <a:rPr lang="vi-VN" i="1" dirty="0">
                            <a:latin typeface="Cambria Math" panose="02040503050406030204" pitchFamily="18" charset="0"/>
                          </a:rPr>
                          <m:t>kln</m:t>
                        </m:r>
                        <m:r>
                          <a:rPr lang="vi-VN" i="1" dirty="0">
                            <a:latin typeface="Cambria Math" panose="02040503050406030204" pitchFamily="18" charset="0"/>
                          </a:rPr>
                          <m:t>(</m:t>
                        </m:r>
                        <m:r>
                          <m:rPr>
                            <m:sty m:val="p"/>
                          </m:rPr>
                          <a:rPr lang="vi-VN" i="1" dirty="0">
                            <a:latin typeface="Cambria Math" panose="02040503050406030204" pitchFamily="18" charset="0"/>
                          </a:rPr>
                          <m:t>a</m:t>
                        </m:r>
                        <m:r>
                          <a:rPr lang="vi-VN" i="1" dirty="0">
                            <a:latin typeface="Cambria Math" panose="02040503050406030204" pitchFamily="18" charset="0"/>
                          </a:rPr>
                          <m:t>)</m:t>
                        </m:r>
                      </m:e>
                    </m:d>
                    <m:r>
                      <a:rPr lang="vi-VN" b="0" i="1" dirty="0" smtClean="0">
                        <a:latin typeface="Cambria Math" panose="02040503050406030204" pitchFamily="18" charset="0"/>
                      </a:rPr>
                      <m:t>=</m:t>
                    </m:r>
                    <m:d>
                      <m:dPr>
                        <m:begChr m:val="{"/>
                        <m:endChr m:val="}"/>
                        <m:ctrlPr>
                          <a:rPr lang="vi-VN" i="1" dirty="0">
                            <a:latin typeface="Cambria Math" panose="02040503050406030204" pitchFamily="18" charset="0"/>
                          </a:rPr>
                        </m:ctrlPr>
                      </m:dPr>
                      <m:e>
                        <m:r>
                          <m:rPr>
                            <m:sty m:val="p"/>
                          </m:rPr>
                          <a:rPr lang="vi-VN" i="1" dirty="0" smtClean="0">
                            <a:latin typeface="Cambria Math" panose="02040503050406030204" pitchFamily="18" charset="0"/>
                          </a:rPr>
                          <m:t>K</m:t>
                        </m:r>
                        <m:r>
                          <a:rPr lang="vi-VN" i="1" dirty="0">
                            <a:latin typeface="Cambria Math" panose="02040503050406030204" pitchFamily="18" charset="0"/>
                          </a:rPr>
                          <m:t>=</m:t>
                        </m:r>
                        <m:r>
                          <m:rPr>
                            <m:sty m:val="p"/>
                          </m:rPr>
                          <a:rPr lang="vi-VN" i="1" dirty="0" smtClean="0">
                            <a:latin typeface="Cambria Math" panose="02040503050406030204" pitchFamily="18" charset="0"/>
                          </a:rPr>
                          <m:t>k</m:t>
                        </m:r>
                      </m:e>
                    </m:d>
                    <m:r>
                      <a:rPr lang="vi-VN" b="0" i="1" dirty="0" smtClean="0">
                        <a:latin typeface="Cambria Math" panose="02040503050406030204" pitchFamily="18" charset="0"/>
                      </a:rPr>
                      <m:t>∪</m:t>
                    </m:r>
                    <m:d>
                      <m:dPr>
                        <m:begChr m:val="{"/>
                        <m:endChr m:val="}"/>
                        <m:ctrlPr>
                          <a:rPr lang="vi-VN" i="1" dirty="0">
                            <a:latin typeface="Cambria Math" panose="02040503050406030204" pitchFamily="18" charset="0"/>
                          </a:rPr>
                        </m:ctrlPr>
                      </m:dPr>
                      <m:e>
                        <m:r>
                          <m:rPr>
                            <m:sty m:val="p"/>
                          </m:rPr>
                          <a:rPr lang="vi-VN" i="1" dirty="0" smtClean="0">
                            <a:latin typeface="Cambria Math" panose="02040503050406030204" pitchFamily="18" charset="0"/>
                          </a:rPr>
                          <m:t>K</m:t>
                        </m:r>
                        <m:r>
                          <a:rPr lang="vi-VN" b="0" i="1" dirty="0" smtClean="0">
                            <a:latin typeface="Cambria Math" panose="02040503050406030204" pitchFamily="18" charset="0"/>
                          </a:rPr>
                          <m:t>=−</m:t>
                        </m:r>
                        <m:r>
                          <m:rPr>
                            <m:sty m:val="p"/>
                          </m:rPr>
                          <a:rPr lang="vi-VN" i="1" dirty="0">
                            <a:latin typeface="Cambria Math" panose="02040503050406030204" pitchFamily="18" charset="0"/>
                          </a:rPr>
                          <m:t>k</m:t>
                        </m:r>
                      </m:e>
                    </m:d>
                  </m:oMath>
                </a14:m>
                <a:r>
                  <a:rPr lang="vi-VN" dirty="0"/>
                  <a:t> với </a:t>
                </a:r>
                <a14:m>
                  <m:oMath xmlns:m="http://schemas.openxmlformats.org/officeDocument/2006/math">
                    <m:r>
                      <m:rPr>
                        <m:sty m:val="p"/>
                      </m:rPr>
                      <a:rPr lang="vi-VN" i="1" dirty="0">
                        <a:latin typeface="Cambria Math" panose="02040503050406030204" pitchFamily="18" charset="0"/>
                      </a:rPr>
                      <m:t>k</m:t>
                    </m:r>
                    <m:r>
                      <a:rPr lang="vi-VN" b="0" i="1" dirty="0" smtClean="0">
                        <a:latin typeface="Cambria Math" panose="02040503050406030204" pitchFamily="18" charset="0"/>
                      </a:rPr>
                      <m:t>=1,2,…,</m:t>
                    </m:r>
                    <m:r>
                      <m:rPr>
                        <m:sty m:val="p"/>
                      </m:rPr>
                      <a:rPr lang="vi-VN" i="1" dirty="0">
                        <a:latin typeface="Cambria Math" panose="02040503050406030204" pitchFamily="18" charset="0"/>
                      </a:rPr>
                      <m:t>n</m:t>
                    </m:r>
                  </m:oMath>
                </a14:m>
                <a:endParaRPr lang="vi-VN" dirty="0"/>
              </a:p>
              <a:p>
                <a:pPr marL="342891" lvl="1" indent="0">
                  <a:buNone/>
                </a:pPr>
                <a14:m>
                  <m:oMathPara xmlns:m="http://schemas.openxmlformats.org/officeDocument/2006/math">
                    <m:oMathParaPr>
                      <m:jc m:val="centerGroup"/>
                    </m:oMathParaPr>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Y</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k</m:t>
                          </m:r>
                          <m:r>
                            <m:rPr>
                              <m:sty m:val="p"/>
                            </m:rPr>
                            <a:rPr lang="vi-VN" i="1" dirty="0" smtClean="0">
                              <a:latin typeface="Cambria Math" panose="02040503050406030204" pitchFamily="18" charset="0"/>
                            </a:rPr>
                            <m:t>ln</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a</m:t>
                              </m:r>
                            </m:e>
                          </m:d>
                        </m:e>
                      </m:d>
                      <m:r>
                        <a:rPr lang="vi-VN" b="0" i="1" dirty="0" smtClean="0">
                          <a:latin typeface="Cambria Math" panose="02040503050406030204" pitchFamily="18" charset="0"/>
                        </a:rPr>
                        <m:t>=2/(2</m:t>
                      </m:r>
                      <m:r>
                        <m:rPr>
                          <m:sty m:val="p"/>
                        </m:rPr>
                        <a:rPr lang="vi-VN" i="1" dirty="0">
                          <a:latin typeface="Cambria Math" panose="02040503050406030204" pitchFamily="18" charset="0"/>
                        </a:rPr>
                        <m:t>n</m:t>
                      </m:r>
                      <m:r>
                        <a:rPr lang="vi-VN" b="0" i="1" dirty="0" smtClean="0">
                          <a:latin typeface="Cambria Math" panose="02040503050406030204" pitchFamily="18" charset="0"/>
                        </a:rPr>
                        <m:t>+1)</m:t>
                      </m:r>
                    </m:oMath>
                  </m:oMathPara>
                </a14:m>
                <a:endParaRPr lang="vi-VN" dirty="0"/>
              </a:p>
              <a:p>
                <a:pPr marL="342891" lvl="1" indent="0">
                  <a:buNone/>
                </a:pPr>
                <a14:m>
                  <m:oMathPara xmlns:m="http://schemas.openxmlformats.org/officeDocument/2006/math">
                    <m:oMathParaPr>
                      <m:jc m:val="centerGroup"/>
                    </m:oMathParaPr>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Y</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y</m:t>
                          </m:r>
                        </m:e>
                      </m:d>
                      <m:r>
                        <a:rPr lang="vi-VN" b="0" i="1" dirty="0" smtClean="0">
                          <a:latin typeface="Cambria Math" panose="02040503050406030204" pitchFamily="18" charset="0"/>
                        </a:rPr>
                        <m:t>=</m:t>
                      </m:r>
                      <m:d>
                        <m:dPr>
                          <m:begChr m:val="{"/>
                          <m:endChr m:val=""/>
                          <m:ctrlPr>
                            <a:rPr lang="vi-VN" b="0" i="1" dirty="0" smtClean="0">
                              <a:latin typeface="Cambria Math" panose="02040503050406030204" pitchFamily="18" charset="0"/>
                            </a:rPr>
                          </m:ctrlPr>
                        </m:dPr>
                        <m:e>
                          <m:m>
                            <m:mPr>
                              <m:mcs>
                                <m:mc>
                                  <m:mcPr>
                                    <m:count m:val="2"/>
                                    <m:mcJc m:val="center"/>
                                  </m:mcPr>
                                </m:mc>
                              </m:mcs>
                              <m:ctrlPr>
                                <a:rPr lang="vi-VN" b="0" i="1" dirty="0" smtClean="0">
                                  <a:latin typeface="Cambria Math" panose="02040503050406030204" pitchFamily="18" charset="0"/>
                                </a:rPr>
                              </m:ctrlPr>
                            </m:mPr>
                            <m:mr>
                              <m:e>
                                <m:r>
                                  <a:rPr lang="vi-VN" b="0" i="1" dirty="0" smtClean="0">
                                    <a:latin typeface="Cambria Math" panose="02040503050406030204" pitchFamily="18" charset="0"/>
                                  </a:rPr>
                                  <m:t>2/(2</m:t>
                                </m:r>
                                <m:r>
                                  <m:rPr>
                                    <m:sty m:val="p"/>
                                  </m:rPr>
                                  <a:rPr lang="vi-VN" i="1" dirty="0">
                                    <a:latin typeface="Cambria Math" panose="02040503050406030204" pitchFamily="18" charset="0"/>
                                  </a:rPr>
                                  <m:t>n</m:t>
                                </m:r>
                                <m:r>
                                  <a:rPr lang="vi-VN" b="0" i="1" dirty="0" smtClean="0">
                                    <a:latin typeface="Cambria Math" panose="02040503050406030204" pitchFamily="18" charset="0"/>
                                  </a:rPr>
                                  <m:t>+1)</m:t>
                                </m:r>
                              </m:e>
                              <m:e>
                                <m:r>
                                  <m:rPr>
                                    <m:sty m:val="p"/>
                                  </m:rPr>
                                  <a:rPr lang="vi-VN" i="1" dirty="0">
                                    <a:latin typeface="Cambria Math" panose="02040503050406030204" pitchFamily="18" charset="0"/>
                                  </a:rPr>
                                  <m:t>y</m:t>
                                </m:r>
                                <m:r>
                                  <a:rPr lang="vi-VN" b="0" i="1" dirty="0" smtClean="0">
                                    <a:latin typeface="Cambria Math" panose="02040503050406030204" pitchFamily="18" charset="0"/>
                                  </a:rPr>
                                  <m:t>=</m:t>
                                </m:r>
                                <m:r>
                                  <m:rPr>
                                    <m:sty m:val="p"/>
                                  </m:rPr>
                                  <a:rPr lang="vi-VN" i="1" dirty="0">
                                    <a:latin typeface="Cambria Math" panose="02040503050406030204" pitchFamily="18" charset="0"/>
                                  </a:rPr>
                                  <m:t>ln</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a</m:t>
                                    </m:r>
                                  </m:e>
                                </m:d>
                                <m:r>
                                  <a:rPr lang="vi-VN" b="0" i="1" dirty="0" smtClean="0">
                                    <a:latin typeface="Cambria Math" panose="02040503050406030204" pitchFamily="18" charset="0"/>
                                  </a:rPr>
                                  <m:t>, 2</m:t>
                                </m:r>
                                <m:r>
                                  <m:rPr>
                                    <m:sty m:val="p"/>
                                  </m:rPr>
                                  <a:rPr lang="vi-VN" i="1" dirty="0">
                                    <a:latin typeface="Cambria Math" panose="02040503050406030204" pitchFamily="18" charset="0"/>
                                  </a:rPr>
                                  <m:t>ln</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a</m:t>
                                    </m:r>
                                  </m:e>
                                </m:d>
                                <m:r>
                                  <a:rPr lang="vi-VN" b="0" i="1" dirty="0" smtClean="0">
                                    <a:latin typeface="Cambria Math" panose="02040503050406030204" pitchFamily="18" charset="0"/>
                                  </a:rPr>
                                  <m:t>,…,</m:t>
                                </m:r>
                                <m:r>
                                  <m:rPr>
                                    <m:sty m:val="p"/>
                                  </m:rPr>
                                  <a:rPr lang="vi-VN" i="1" dirty="0">
                                    <a:latin typeface="Cambria Math" panose="02040503050406030204" pitchFamily="18" charset="0"/>
                                  </a:rPr>
                                  <m:t>nln</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a</m:t>
                                    </m:r>
                                  </m:e>
                                </m:d>
                              </m:e>
                            </m:mr>
                            <m:mr>
                              <m:e>
                                <m:r>
                                  <a:rPr lang="vi-VN" b="0" i="1" dirty="0" smtClean="0">
                                    <a:latin typeface="Cambria Math" panose="02040503050406030204" pitchFamily="18" charset="0"/>
                                  </a:rPr>
                                  <m:t>1/(2</m:t>
                                </m:r>
                                <m:r>
                                  <m:rPr>
                                    <m:sty m:val="p"/>
                                  </m:rPr>
                                  <a:rPr lang="vi-VN" i="1" dirty="0">
                                    <a:latin typeface="Cambria Math" panose="02040503050406030204" pitchFamily="18" charset="0"/>
                                  </a:rPr>
                                  <m:t>n</m:t>
                                </m:r>
                                <m:r>
                                  <a:rPr lang="vi-VN" b="0" i="1" dirty="0" smtClean="0">
                                    <a:latin typeface="Cambria Math" panose="02040503050406030204" pitchFamily="18" charset="0"/>
                                  </a:rPr>
                                  <m:t>+1)</m:t>
                                </m:r>
                              </m:e>
                              <m:e>
                                <m:r>
                                  <m:rPr>
                                    <m:sty m:val="p"/>
                                  </m:rPr>
                                  <a:rPr lang="vi-VN" i="1" dirty="0">
                                    <a:latin typeface="Cambria Math" panose="02040503050406030204" pitchFamily="18" charset="0"/>
                                  </a:rPr>
                                  <m:t>y</m:t>
                                </m:r>
                                <m:r>
                                  <a:rPr lang="vi-VN" b="0" i="1" dirty="0" smtClean="0">
                                    <a:latin typeface="Cambria Math" panose="02040503050406030204" pitchFamily="18" charset="0"/>
                                  </a:rPr>
                                  <m:t>=0</m:t>
                                </m:r>
                              </m:e>
                            </m:mr>
                            <m:mr>
                              <m:e>
                                <m:r>
                                  <a:rPr lang="vi-VN" b="0" i="1" dirty="0" smtClean="0">
                                    <a:latin typeface="Cambria Math" panose="02040503050406030204" pitchFamily="18" charset="0"/>
                                  </a:rPr>
                                  <m:t>0</m:t>
                                </m:r>
                              </m:e>
                              <m:e>
                                <m:r>
                                  <m:rPr>
                                    <m:sty m:val="p"/>
                                  </m:rPr>
                                  <a:rPr lang="vi-VN" i="1" dirty="0">
                                    <a:latin typeface="Cambria Math" panose="02040503050406030204" pitchFamily="18" charset="0"/>
                                  </a:rPr>
                                  <m:t>c</m:t>
                                </m:r>
                                <m:r>
                                  <a:rPr lang="vi-VN" i="1" dirty="0">
                                    <a:latin typeface="Cambria Math" panose="02040503050406030204" pitchFamily="18" charset="0"/>
                                  </a:rPr>
                                  <m:t>á</m:t>
                                </m:r>
                                <m:r>
                                  <m:rPr>
                                    <m:sty m:val="p"/>
                                  </m:rPr>
                                  <a:rPr lang="vi-VN" i="1" dirty="0">
                                    <a:latin typeface="Cambria Math" panose="02040503050406030204" pitchFamily="18" charset="0"/>
                                  </a:rPr>
                                  <m:t>c</m:t>
                                </m:r>
                                <m:r>
                                  <a:rPr lang="vi-VN" b="0" i="1" dirty="0" smtClean="0">
                                    <a:latin typeface="Cambria Math" panose="02040503050406030204" pitchFamily="18" charset="0"/>
                                  </a:rPr>
                                  <m:t> </m:t>
                                </m:r>
                                <m:r>
                                  <m:rPr>
                                    <m:sty m:val="p"/>
                                  </m:rPr>
                                  <a:rPr lang="vi-VN" i="1" dirty="0">
                                    <a:latin typeface="Cambria Math" panose="02040503050406030204" pitchFamily="18" charset="0"/>
                                  </a:rPr>
                                  <m:t>s</m:t>
                                </m:r>
                                <m:r>
                                  <a:rPr lang="vi-VN" i="1" dirty="0">
                                    <a:latin typeface="Cambria Math" panose="02040503050406030204" pitchFamily="18" charset="0"/>
                                  </a:rPr>
                                  <m:t>ố </m:t>
                                </m:r>
                                <m:r>
                                  <m:rPr>
                                    <m:sty m:val="p"/>
                                  </m:rPr>
                                  <a:rPr lang="vi-VN" i="1" dirty="0">
                                    <a:latin typeface="Cambria Math" panose="02040503050406030204" pitchFamily="18" charset="0"/>
                                  </a:rPr>
                                  <m:t>kh</m:t>
                                </m:r>
                                <m:r>
                                  <a:rPr lang="vi-VN" i="1" dirty="0">
                                    <a:latin typeface="Cambria Math" panose="02040503050406030204" pitchFamily="18" charset="0"/>
                                  </a:rPr>
                                  <m:t>á</m:t>
                                </m:r>
                                <m:r>
                                  <m:rPr>
                                    <m:sty m:val="p"/>
                                  </m:rPr>
                                  <a:rPr lang="vi-VN" i="1" dirty="0">
                                    <a:latin typeface="Cambria Math" panose="02040503050406030204" pitchFamily="18" charset="0"/>
                                  </a:rPr>
                                  <m:t>c</m:t>
                                </m:r>
                              </m:e>
                            </m:mr>
                          </m:m>
                        </m:e>
                      </m:d>
                    </m:oMath>
                  </m:oMathPara>
                </a14:m>
                <a:endParaRPr lang="vi-VN" dirty="0"/>
              </a:p>
            </p:txBody>
          </p:sp>
        </mc:Choice>
        <mc:Fallback xmlns="">
          <p:sp>
            <p:nvSpPr>
              <p:cNvPr id="3" name="Content Placeholder 2">
                <a:extLst>
                  <a:ext uri="{FF2B5EF4-FFF2-40B4-BE49-F238E27FC236}">
                    <a16:creationId xmlns:a16="http://schemas.microsoft.com/office/drawing/2014/main" id="{4C970EB7-1392-4850-E4B5-566594A03BCD}"/>
                  </a:ext>
                </a:extLst>
              </p:cNvPr>
              <p:cNvSpPr>
                <a:spLocks noGrp="1" noRot="1" noChangeAspect="1" noMove="1" noResize="1" noEditPoints="1" noAdjustHandles="1" noChangeArrowheads="1" noChangeShapeType="1" noTextEdit="1"/>
              </p:cNvSpPr>
              <p:nvPr>
                <p:ph idx="1"/>
              </p:nvPr>
            </p:nvSpPr>
            <p:spPr>
              <a:xfrm>
                <a:off x="304800" y="1396974"/>
                <a:ext cx="8534400" cy="3197649"/>
              </a:xfrm>
              <a:blipFill>
                <a:blip r:embed="rId2"/>
                <a:stretch>
                  <a:fillRect l="-1339" t="-38735" b="-122530"/>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63287EFD-0914-EB65-B9F9-FBC34BE2CA61}"/>
              </a:ext>
            </a:extLst>
          </p:cNvPr>
          <p:cNvPicPr>
            <a:picLocks noChangeAspect="1"/>
          </p:cNvPicPr>
          <p:nvPr/>
        </p:nvPicPr>
        <p:blipFill>
          <a:blip r:embed="rId3"/>
          <a:stretch>
            <a:fillRect/>
          </a:stretch>
        </p:blipFill>
        <p:spPr>
          <a:xfrm>
            <a:off x="685800" y="590550"/>
            <a:ext cx="7772400" cy="806424"/>
          </a:xfrm>
          <a:prstGeom prst="rect">
            <a:avLst/>
          </a:prstGeom>
        </p:spPr>
      </p:pic>
    </p:spTree>
    <p:extLst>
      <p:ext uri="{BB962C8B-B14F-4D97-AF65-F5344CB8AC3E}">
        <p14:creationId xmlns:p14="http://schemas.microsoft.com/office/powerpoint/2010/main" val="1467100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7B64-E1C4-97D3-C96D-6B483EFBE96B}"/>
              </a:ext>
            </a:extLst>
          </p:cNvPr>
          <p:cNvSpPr>
            <a:spLocks noGrp="1"/>
          </p:cNvSpPr>
          <p:nvPr>
            <p:ph type="title"/>
          </p:nvPr>
        </p:nvSpPr>
        <p:spPr/>
        <p:txBody>
          <a:bodyPr/>
          <a:lstStyle/>
          <a:p>
            <a:r>
              <a:rPr lang="vi-VN" dirty="0"/>
              <a:t>Kì vọng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2ED54-BBF7-4D2F-E146-38B0E79F1292}"/>
                  </a:ext>
                </a:extLst>
              </p:cNvPr>
              <p:cNvSpPr>
                <a:spLocks noGrp="1"/>
              </p:cNvSpPr>
              <p:nvPr>
                <p:ph idx="1"/>
              </p:nvPr>
            </p:nvSpPr>
            <p:spPr>
              <a:xfrm>
                <a:off x="304800" y="1047750"/>
                <a:ext cx="6019800" cy="3546873"/>
              </a:xfrm>
            </p:spPr>
            <p:txBody>
              <a:bodyPr/>
              <a:lstStyle/>
              <a:p>
                <a:r>
                  <a:rPr lang="vi-VN" dirty="0"/>
                  <a:t>Kì vọng của biến ngẫu nhiên </a:t>
                </a:r>
                <a14:m>
                  <m:oMath xmlns:m="http://schemas.openxmlformats.org/officeDocument/2006/math">
                    <m:r>
                      <m:rPr>
                        <m:sty m:val="p"/>
                      </m:rPr>
                      <a:rPr lang="vi-VN" i="0" dirty="0" smtClean="0">
                        <a:latin typeface="Cambria Math" panose="02040503050406030204" pitchFamily="18" charset="0"/>
                      </a:rPr>
                      <m:t>X</m:t>
                    </m:r>
                  </m:oMath>
                </a14:m>
                <a:endParaRPr lang="vi-VN" dirty="0"/>
              </a:p>
              <a:p>
                <a:pPr marL="0" indent="0">
                  <a:buNone/>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vi-VN" b="0" i="1" smtClean="0">
                              <a:solidFill>
                                <a:srgbClr val="FF0000"/>
                              </a:solidFill>
                              <a:latin typeface="Cambria Math" panose="02040503050406030204" pitchFamily="18" charset="0"/>
                              <a:ea typeface="Cambria Math" panose="02040503050406030204" pitchFamily="18" charset="0"/>
                            </a:rPr>
                          </m:ctrlPr>
                        </m:naryPr>
                        <m:sub>
                          <m:r>
                            <m:rPr>
                              <m:sty m:val="p"/>
                              <m:brk m:alnAt="7"/>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𝒳</m:t>
                          </m:r>
                        </m:sub>
                        <m:sup/>
                        <m:e>
                          <m:sSub>
                            <m:sSubPr>
                              <m:ctrlPr>
                                <a:rPr lang="vi-VN" b="0" i="1" smtClean="0">
                                  <a:solidFill>
                                    <a:srgbClr val="FF0000"/>
                                  </a:solidFill>
                                  <a:latin typeface="Cambria Math" panose="02040503050406030204" pitchFamily="18" charset="0"/>
                                  <a:ea typeface="Cambria Math" panose="02040503050406030204" pitchFamily="18" charset="0"/>
                                </a:rPr>
                              </m:ctrlPr>
                            </m:sSubPr>
                            <m:e>
                              <m:r>
                                <m:rPr>
                                  <m:sty m:val="p"/>
                                </m:rPr>
                                <a:rPr lang="vi-VN" i="0">
                                  <a:solidFill>
                                    <a:srgbClr val="FF0000"/>
                                  </a:solidFill>
                                  <a:latin typeface="Cambria Math" panose="02040503050406030204" pitchFamily="18" charset="0"/>
                                  <a:ea typeface="Cambria Math" panose="02040503050406030204" pitchFamily="18" charset="0"/>
                                </a:rPr>
                                <m:t>x</m:t>
                              </m:r>
                              <m:r>
                                <m:rPr>
                                  <m:sty m:val="p"/>
                                </m:rPr>
                                <a:rPr lang="vi-VN" i="0" smtClean="0">
                                  <a:solidFill>
                                    <a:srgbClr val="FF0000"/>
                                  </a:solidFill>
                                  <a:latin typeface="Cambria Math" panose="02040503050406030204" pitchFamily="18" charset="0"/>
                                  <a:ea typeface="Cambria Math" panose="02040503050406030204" pitchFamily="18" charset="0"/>
                                </a:rPr>
                                <m:t>P</m:t>
                              </m:r>
                            </m:e>
                            <m:sub>
                              <m:r>
                                <m:rPr>
                                  <m:sty m:val="p"/>
                                </m:rPr>
                                <a:rPr lang="vi-VN" i="1">
                                  <a:solidFill>
                                    <a:srgbClr val="FF0000"/>
                                  </a:solidFill>
                                  <a:latin typeface="Cambria Math" panose="02040503050406030204" pitchFamily="18" charset="0"/>
                                  <a:ea typeface="Cambria Math" panose="02040503050406030204" pitchFamily="18" charset="0"/>
                                </a:rPr>
                                <m:t>X</m:t>
                              </m:r>
                            </m:sub>
                          </m:sSub>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e>
                      </m:nary>
                    </m:oMath>
                  </m:oMathPara>
                </a14:m>
                <a:endParaRPr lang="vi-VN" dirty="0">
                  <a:solidFill>
                    <a:srgbClr val="FF0000"/>
                  </a:solidFill>
                </a:endParaRPr>
              </a:p>
              <a:p>
                <a:pPr lvl="1"/>
                <a:r>
                  <a:rPr lang="vi-VN" dirty="0">
                    <a:solidFill>
                      <a:srgbClr val="8C5CEA"/>
                    </a:solidFill>
                  </a:rPr>
                  <a:t>Tổng có trọng số</a:t>
                </a:r>
                <a:r>
                  <a:rPr lang="vi-VN" dirty="0"/>
                  <a:t> các giá trị </a:t>
                </a:r>
                <a14:m>
                  <m:oMath xmlns:m="http://schemas.openxmlformats.org/officeDocument/2006/math">
                    <m:r>
                      <m:rPr>
                        <m:sty m:val="p"/>
                      </m:rPr>
                      <a:rPr lang="vi-VN" i="1" dirty="0">
                        <a:latin typeface="Cambria Math" panose="02040503050406030204" pitchFamily="18" charset="0"/>
                      </a:rPr>
                      <m:t>x</m:t>
                    </m:r>
                    <m:r>
                      <a:rPr lang="vi-VN" b="0" i="1" dirty="0" smtClean="0">
                        <a:latin typeface="Cambria Math" panose="02040503050406030204" pitchFamily="18" charset="0"/>
                      </a:rPr>
                      <m:t> </m:t>
                    </m:r>
                  </m:oMath>
                </a14:m>
                <a:r>
                  <a:rPr lang="vi-VN" dirty="0"/>
                  <a:t>trong miền giá trị </a:t>
                </a:r>
                <a14:m>
                  <m:oMath xmlns:m="http://schemas.openxmlformats.org/officeDocument/2006/math">
                    <m:r>
                      <a:rPr lang="vi-VN" i="1" smtClean="0">
                        <a:latin typeface="Cambria Math" panose="02040503050406030204" pitchFamily="18" charset="0"/>
                        <a:ea typeface="Cambria Math" panose="02040503050406030204" pitchFamily="18" charset="0"/>
                      </a:rPr>
                      <m:t>𝒳</m:t>
                    </m:r>
                  </m:oMath>
                </a14:m>
                <a:endParaRPr lang="vi-VN" dirty="0"/>
              </a:p>
              <a:p>
                <a:pPr lvl="1"/>
                <a:r>
                  <a:rPr lang="vi-VN" dirty="0"/>
                  <a:t>Trọng số = xác suất của giá trị </a:t>
                </a:r>
                <a14:m>
                  <m:oMath xmlns:m="http://schemas.openxmlformats.org/officeDocument/2006/math">
                    <m:r>
                      <m:rPr>
                        <m:sty m:val="p"/>
                      </m:rPr>
                      <a:rPr lang="vi-VN" i="1" dirty="0" smtClean="0">
                        <a:latin typeface="Cambria Math" panose="02040503050406030204" pitchFamily="18" charset="0"/>
                      </a:rPr>
                      <m:t>x</m:t>
                    </m:r>
                  </m:oMath>
                </a14:m>
                <a:endParaRPr lang="vi-VN" dirty="0"/>
              </a:p>
              <a:p>
                <a:pPr lvl="1"/>
                <a:r>
                  <a:rPr lang="vi-VN" dirty="0"/>
                  <a:t>Nếu coi </a:t>
                </a:r>
                <a14:m>
                  <m:oMath xmlns:m="http://schemas.openxmlformats.org/officeDocument/2006/math">
                    <m:sSub>
                      <m:sSubPr>
                        <m:ctrlPr>
                          <a:rPr lang="vi-VN" b="0" i="1" smtClean="0">
                            <a:solidFill>
                              <a:srgbClr val="FF0000"/>
                            </a:solidFill>
                            <a:latin typeface="Cambria Math" panose="02040503050406030204" pitchFamily="18" charset="0"/>
                            <a:ea typeface="Cambria Math" panose="02040503050406030204" pitchFamily="18" charset="0"/>
                          </a:rPr>
                        </m:ctrlPr>
                      </m:sSubPr>
                      <m:e>
                        <m:r>
                          <m:rPr>
                            <m:sty m:val="p"/>
                          </m:rPr>
                          <a:rPr lang="vi-VN" i="0" smtClean="0">
                            <a:solidFill>
                              <a:srgbClr val="FF0000"/>
                            </a:solidFill>
                            <a:latin typeface="Cambria Math" panose="02040503050406030204" pitchFamily="18" charset="0"/>
                            <a:ea typeface="Cambria Math" panose="02040503050406030204" pitchFamily="18" charset="0"/>
                          </a:rPr>
                          <m:t>P</m:t>
                        </m:r>
                      </m:e>
                      <m:sub>
                        <m:r>
                          <m:rPr>
                            <m:sty m:val="p"/>
                          </m:rPr>
                          <a:rPr lang="vi-VN" i="1">
                            <a:solidFill>
                              <a:srgbClr val="FF0000"/>
                            </a:solidFill>
                            <a:latin typeface="Cambria Math" panose="02040503050406030204" pitchFamily="18" charset="0"/>
                            <a:ea typeface="Cambria Math" panose="02040503050406030204" pitchFamily="18" charset="0"/>
                          </a:rPr>
                          <m:t>X</m:t>
                        </m:r>
                      </m:sub>
                    </m:sSub>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oMath>
                </a14:m>
                <a:r>
                  <a:rPr lang="vi-VN" dirty="0"/>
                  <a:t> là “khối lượng“, thì </a:t>
                </a:r>
                <a14:m>
                  <m:oMath xmlns:m="http://schemas.openxmlformats.org/officeDocument/2006/math">
                    <m:r>
                      <a:rPr lang="vi-VN" i="1">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i="1">
                        <a:solidFill>
                          <a:srgbClr val="FF0000"/>
                        </a:solidFill>
                        <a:latin typeface="Cambria Math" panose="02040503050406030204" pitchFamily="18" charset="0"/>
                        <a:ea typeface="Cambria Math" panose="02040503050406030204" pitchFamily="18" charset="0"/>
                      </a:rPr>
                      <m:t> </m:t>
                    </m:r>
                  </m:oMath>
                </a14:m>
                <a:r>
                  <a:rPr lang="vi-VN" dirty="0"/>
                  <a:t>có thể coi là “trọng tâm”</a:t>
                </a:r>
              </a:p>
              <a:p>
                <a:pPr marL="0" indent="0">
                  <a:buNone/>
                </a:pPr>
                <a:endParaRPr lang="vi-VN" dirty="0"/>
              </a:p>
            </p:txBody>
          </p:sp>
        </mc:Choice>
        <mc:Fallback xmlns="">
          <p:sp>
            <p:nvSpPr>
              <p:cNvPr id="3" name="Content Placeholder 2">
                <a:extLst>
                  <a:ext uri="{FF2B5EF4-FFF2-40B4-BE49-F238E27FC236}">
                    <a16:creationId xmlns:a16="http://schemas.microsoft.com/office/drawing/2014/main" id="{33B2ED54-BBF7-4D2F-E146-38B0E79F1292}"/>
                  </a:ext>
                </a:extLst>
              </p:cNvPr>
              <p:cNvSpPr>
                <a:spLocks noGrp="1" noRot="1" noChangeAspect="1" noMove="1" noResize="1" noEditPoints="1" noAdjustHandles="1" noChangeArrowheads="1" noChangeShapeType="1" noTextEdit="1"/>
              </p:cNvSpPr>
              <p:nvPr>
                <p:ph idx="1"/>
              </p:nvPr>
            </p:nvSpPr>
            <p:spPr>
              <a:xfrm>
                <a:off x="304800" y="1047750"/>
                <a:ext cx="6019800" cy="3546873"/>
              </a:xfrm>
              <a:blipFill>
                <a:blip r:embed="rId2"/>
                <a:stretch>
                  <a:fillRect l="-1895" t="-26429" r="-1684"/>
                </a:stretch>
              </a:blipFill>
            </p:spPr>
            <p:txBody>
              <a:bodyPr/>
              <a:lstStyle/>
              <a:p>
                <a:r>
                  <a:rPr lang="vi-VN">
                    <a:noFill/>
                  </a:rPr>
                  <a:t> </a:t>
                </a:r>
              </a:p>
            </p:txBody>
          </p:sp>
        </mc:Fallback>
      </mc:AlternateContent>
      <p:grpSp>
        <p:nvGrpSpPr>
          <p:cNvPr id="8" name="Group 7">
            <a:extLst>
              <a:ext uri="{FF2B5EF4-FFF2-40B4-BE49-F238E27FC236}">
                <a16:creationId xmlns:a16="http://schemas.microsoft.com/office/drawing/2014/main" id="{FA16B692-708F-0C0E-B819-7FECCAF8E007}"/>
              </a:ext>
            </a:extLst>
          </p:cNvPr>
          <p:cNvGrpSpPr/>
          <p:nvPr/>
        </p:nvGrpSpPr>
        <p:grpSpPr>
          <a:xfrm>
            <a:off x="6553200" y="2107132"/>
            <a:ext cx="2067346" cy="1428108"/>
            <a:chOff x="3538327" y="3638550"/>
            <a:chExt cx="2067346" cy="1428108"/>
          </a:xfrm>
        </p:grpSpPr>
        <p:sp>
          <p:nvSpPr>
            <p:cNvPr id="4" name="Freeform 3">
              <a:extLst>
                <a:ext uri="{FF2B5EF4-FFF2-40B4-BE49-F238E27FC236}">
                  <a16:creationId xmlns:a16="http://schemas.microsoft.com/office/drawing/2014/main" id="{6EE273D1-56FB-44B1-FB95-9951F3699177}"/>
                </a:ext>
              </a:extLst>
            </p:cNvPr>
            <p:cNvSpPr/>
            <p:nvPr/>
          </p:nvSpPr>
          <p:spPr>
            <a:xfrm>
              <a:off x="3538327" y="3638550"/>
              <a:ext cx="2067346" cy="1428108"/>
            </a:xfrm>
            <a:custGeom>
              <a:avLst/>
              <a:gdLst>
                <a:gd name="connsiteX0" fmla="*/ 0 w 2067346"/>
                <a:gd name="connsiteY0" fmla="*/ 626724 h 1428108"/>
                <a:gd name="connsiteX1" fmla="*/ 0 w 2067346"/>
                <a:gd name="connsiteY1" fmla="*/ 626724 h 1428108"/>
                <a:gd name="connsiteX2" fmla="*/ 10274 w 2067346"/>
                <a:gd name="connsiteY2" fmla="*/ 328773 h 1428108"/>
                <a:gd name="connsiteX3" fmla="*/ 20548 w 2067346"/>
                <a:gd name="connsiteY3" fmla="*/ 287677 h 1428108"/>
                <a:gd name="connsiteX4" fmla="*/ 41096 w 2067346"/>
                <a:gd name="connsiteY4" fmla="*/ 246580 h 1428108"/>
                <a:gd name="connsiteX5" fmla="*/ 82193 w 2067346"/>
                <a:gd name="connsiteY5" fmla="*/ 184935 h 1428108"/>
                <a:gd name="connsiteX6" fmla="*/ 113015 w 2067346"/>
                <a:gd name="connsiteY6" fmla="*/ 164387 h 1428108"/>
                <a:gd name="connsiteX7" fmla="*/ 164386 w 2067346"/>
                <a:gd name="connsiteY7" fmla="*/ 113016 h 1428108"/>
                <a:gd name="connsiteX8" fmla="*/ 195209 w 2067346"/>
                <a:gd name="connsiteY8" fmla="*/ 82194 h 1428108"/>
                <a:gd name="connsiteX9" fmla="*/ 256853 w 2067346"/>
                <a:gd name="connsiteY9" fmla="*/ 61645 h 1428108"/>
                <a:gd name="connsiteX10" fmla="*/ 287676 w 2067346"/>
                <a:gd name="connsiteY10" fmla="*/ 51371 h 1428108"/>
                <a:gd name="connsiteX11" fmla="*/ 318498 w 2067346"/>
                <a:gd name="connsiteY11" fmla="*/ 41097 h 1428108"/>
                <a:gd name="connsiteX12" fmla="*/ 441788 w 2067346"/>
                <a:gd name="connsiteY12" fmla="*/ 10274 h 1428108"/>
                <a:gd name="connsiteX13" fmla="*/ 482885 w 2067346"/>
                <a:gd name="connsiteY13" fmla="*/ 0 h 1428108"/>
                <a:gd name="connsiteX14" fmla="*/ 575352 w 2067346"/>
                <a:gd name="connsiteY14" fmla="*/ 30823 h 1428108"/>
                <a:gd name="connsiteX15" fmla="*/ 719191 w 2067346"/>
                <a:gd name="connsiteY15" fmla="*/ 71919 h 1428108"/>
                <a:gd name="connsiteX16" fmla="*/ 760287 w 2067346"/>
                <a:gd name="connsiteY16" fmla="*/ 82194 h 1428108"/>
                <a:gd name="connsiteX17" fmla="*/ 791110 w 2067346"/>
                <a:gd name="connsiteY17" fmla="*/ 92468 h 1428108"/>
                <a:gd name="connsiteX18" fmla="*/ 1335640 w 2067346"/>
                <a:gd name="connsiteY18" fmla="*/ 102742 h 1428108"/>
                <a:gd name="connsiteX19" fmla="*/ 1407559 w 2067346"/>
                <a:gd name="connsiteY19" fmla="*/ 123290 h 1428108"/>
                <a:gd name="connsiteX20" fmla="*/ 1500027 w 2067346"/>
                <a:gd name="connsiteY20" fmla="*/ 174661 h 1428108"/>
                <a:gd name="connsiteX21" fmla="*/ 1530849 w 2067346"/>
                <a:gd name="connsiteY21" fmla="*/ 195209 h 1428108"/>
                <a:gd name="connsiteX22" fmla="*/ 1561671 w 2067346"/>
                <a:gd name="connsiteY22" fmla="*/ 205483 h 1428108"/>
                <a:gd name="connsiteX23" fmla="*/ 1582220 w 2067346"/>
                <a:gd name="connsiteY23" fmla="*/ 226032 h 1428108"/>
                <a:gd name="connsiteX24" fmla="*/ 1643865 w 2067346"/>
                <a:gd name="connsiteY24" fmla="*/ 246580 h 1428108"/>
                <a:gd name="connsiteX25" fmla="*/ 1674687 w 2067346"/>
                <a:gd name="connsiteY25" fmla="*/ 256854 h 1428108"/>
                <a:gd name="connsiteX26" fmla="*/ 1705510 w 2067346"/>
                <a:gd name="connsiteY26" fmla="*/ 267128 h 1428108"/>
                <a:gd name="connsiteX27" fmla="*/ 1767155 w 2067346"/>
                <a:gd name="connsiteY27" fmla="*/ 297951 h 1428108"/>
                <a:gd name="connsiteX28" fmla="*/ 1828800 w 2067346"/>
                <a:gd name="connsiteY28" fmla="*/ 328773 h 1428108"/>
                <a:gd name="connsiteX29" fmla="*/ 1849348 w 2067346"/>
                <a:gd name="connsiteY29" fmla="*/ 349322 h 1428108"/>
                <a:gd name="connsiteX30" fmla="*/ 1900719 w 2067346"/>
                <a:gd name="connsiteY30" fmla="*/ 421241 h 1428108"/>
                <a:gd name="connsiteX31" fmla="*/ 1931541 w 2067346"/>
                <a:gd name="connsiteY31" fmla="*/ 452063 h 1428108"/>
                <a:gd name="connsiteX32" fmla="*/ 1972638 w 2067346"/>
                <a:gd name="connsiteY32" fmla="*/ 513708 h 1428108"/>
                <a:gd name="connsiteX33" fmla="*/ 2013734 w 2067346"/>
                <a:gd name="connsiteY33" fmla="*/ 575353 h 1428108"/>
                <a:gd name="connsiteX34" fmla="*/ 2034283 w 2067346"/>
                <a:gd name="connsiteY34" fmla="*/ 606176 h 1428108"/>
                <a:gd name="connsiteX35" fmla="*/ 2054831 w 2067346"/>
                <a:gd name="connsiteY35" fmla="*/ 647272 h 1428108"/>
                <a:gd name="connsiteX36" fmla="*/ 2054831 w 2067346"/>
                <a:gd name="connsiteY36" fmla="*/ 832207 h 1428108"/>
                <a:gd name="connsiteX37" fmla="*/ 2044557 w 2067346"/>
                <a:gd name="connsiteY37" fmla="*/ 863030 h 1428108"/>
                <a:gd name="connsiteX38" fmla="*/ 1982912 w 2067346"/>
                <a:gd name="connsiteY38" fmla="*/ 934949 h 1428108"/>
                <a:gd name="connsiteX39" fmla="*/ 1952089 w 2067346"/>
                <a:gd name="connsiteY39" fmla="*/ 976045 h 1428108"/>
                <a:gd name="connsiteX40" fmla="*/ 1931541 w 2067346"/>
                <a:gd name="connsiteY40" fmla="*/ 1006868 h 1428108"/>
                <a:gd name="connsiteX41" fmla="*/ 1900719 w 2067346"/>
                <a:gd name="connsiteY41" fmla="*/ 1037690 h 1428108"/>
                <a:gd name="connsiteX42" fmla="*/ 1890444 w 2067346"/>
                <a:gd name="connsiteY42" fmla="*/ 1130158 h 1428108"/>
                <a:gd name="connsiteX43" fmla="*/ 1921267 w 2067346"/>
                <a:gd name="connsiteY43" fmla="*/ 1150706 h 1428108"/>
                <a:gd name="connsiteX44" fmla="*/ 1952089 w 2067346"/>
                <a:gd name="connsiteY44" fmla="*/ 1160980 h 1428108"/>
                <a:gd name="connsiteX45" fmla="*/ 1962364 w 2067346"/>
                <a:gd name="connsiteY45" fmla="*/ 1191803 h 1428108"/>
                <a:gd name="connsiteX46" fmla="*/ 1880170 w 2067346"/>
                <a:gd name="connsiteY46" fmla="*/ 1263722 h 1428108"/>
                <a:gd name="connsiteX47" fmla="*/ 1818525 w 2067346"/>
                <a:gd name="connsiteY47" fmla="*/ 1294544 h 1428108"/>
                <a:gd name="connsiteX48" fmla="*/ 1756880 w 2067346"/>
                <a:gd name="connsiteY48" fmla="*/ 1335641 h 1428108"/>
                <a:gd name="connsiteX49" fmla="*/ 1726058 w 2067346"/>
                <a:gd name="connsiteY49" fmla="*/ 1345915 h 1428108"/>
                <a:gd name="connsiteX50" fmla="*/ 1695235 w 2067346"/>
                <a:gd name="connsiteY50" fmla="*/ 1366463 h 1428108"/>
                <a:gd name="connsiteX51" fmla="*/ 1664413 w 2067346"/>
                <a:gd name="connsiteY51" fmla="*/ 1376737 h 1428108"/>
                <a:gd name="connsiteX52" fmla="*/ 1582220 w 2067346"/>
                <a:gd name="connsiteY52" fmla="*/ 1397286 h 1428108"/>
                <a:gd name="connsiteX53" fmla="*/ 1438382 w 2067346"/>
                <a:gd name="connsiteY53" fmla="*/ 1428108 h 1428108"/>
                <a:gd name="connsiteX54" fmla="*/ 893851 w 2067346"/>
                <a:gd name="connsiteY54" fmla="*/ 1417834 h 1428108"/>
                <a:gd name="connsiteX55" fmla="*/ 770561 w 2067346"/>
                <a:gd name="connsiteY55" fmla="*/ 1397286 h 1428108"/>
                <a:gd name="connsiteX56" fmla="*/ 708916 w 2067346"/>
                <a:gd name="connsiteY56" fmla="*/ 1387012 h 1428108"/>
                <a:gd name="connsiteX57" fmla="*/ 575352 w 2067346"/>
                <a:gd name="connsiteY57" fmla="*/ 1356189 h 1428108"/>
                <a:gd name="connsiteX58" fmla="*/ 544530 w 2067346"/>
                <a:gd name="connsiteY58" fmla="*/ 1335641 h 1428108"/>
                <a:gd name="connsiteX59" fmla="*/ 482885 w 2067346"/>
                <a:gd name="connsiteY59" fmla="*/ 1315092 h 1428108"/>
                <a:gd name="connsiteX60" fmla="*/ 410966 w 2067346"/>
                <a:gd name="connsiteY60" fmla="*/ 1263722 h 1428108"/>
                <a:gd name="connsiteX61" fmla="*/ 359595 w 2067346"/>
                <a:gd name="connsiteY61" fmla="*/ 1222625 h 1428108"/>
                <a:gd name="connsiteX62" fmla="*/ 349321 w 2067346"/>
                <a:gd name="connsiteY62" fmla="*/ 1191803 h 1428108"/>
                <a:gd name="connsiteX63" fmla="*/ 328773 w 2067346"/>
                <a:gd name="connsiteY63" fmla="*/ 1171254 h 1428108"/>
                <a:gd name="connsiteX64" fmla="*/ 287676 w 2067346"/>
                <a:gd name="connsiteY64" fmla="*/ 986319 h 1428108"/>
                <a:gd name="connsiteX65" fmla="*/ 267128 w 2067346"/>
                <a:gd name="connsiteY65" fmla="*/ 924674 h 1428108"/>
                <a:gd name="connsiteX66" fmla="*/ 246579 w 2067346"/>
                <a:gd name="connsiteY66" fmla="*/ 852755 h 1428108"/>
                <a:gd name="connsiteX67" fmla="*/ 236305 w 2067346"/>
                <a:gd name="connsiteY67" fmla="*/ 821933 h 1428108"/>
                <a:gd name="connsiteX68" fmla="*/ 174660 w 2067346"/>
                <a:gd name="connsiteY68" fmla="*/ 780836 h 1428108"/>
                <a:gd name="connsiteX69" fmla="*/ 113015 w 2067346"/>
                <a:gd name="connsiteY69" fmla="*/ 750014 h 1428108"/>
                <a:gd name="connsiteX70" fmla="*/ 92467 w 2067346"/>
                <a:gd name="connsiteY70" fmla="*/ 729465 h 1428108"/>
                <a:gd name="connsiteX71" fmla="*/ 30822 w 2067346"/>
                <a:gd name="connsiteY71" fmla="*/ 688369 h 1428108"/>
                <a:gd name="connsiteX72" fmla="*/ 0 w 2067346"/>
                <a:gd name="connsiteY72" fmla="*/ 626724 h 142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067346" h="1428108">
                  <a:moveTo>
                    <a:pt x="0" y="626724"/>
                  </a:moveTo>
                  <a:lnTo>
                    <a:pt x="0" y="626724"/>
                  </a:lnTo>
                  <a:cubicBezTo>
                    <a:pt x="3425" y="527407"/>
                    <a:pt x="4262" y="427967"/>
                    <a:pt x="10274" y="328773"/>
                  </a:cubicBezTo>
                  <a:cubicBezTo>
                    <a:pt x="11128" y="314679"/>
                    <a:pt x="15590" y="300898"/>
                    <a:pt x="20548" y="287677"/>
                  </a:cubicBezTo>
                  <a:cubicBezTo>
                    <a:pt x="25926" y="273336"/>
                    <a:pt x="33216" y="259713"/>
                    <a:pt x="41096" y="246580"/>
                  </a:cubicBezTo>
                  <a:cubicBezTo>
                    <a:pt x="53802" y="225403"/>
                    <a:pt x="61645" y="198634"/>
                    <a:pt x="82193" y="184935"/>
                  </a:cubicBezTo>
                  <a:lnTo>
                    <a:pt x="113015" y="164387"/>
                  </a:lnTo>
                  <a:cubicBezTo>
                    <a:pt x="150687" y="107880"/>
                    <a:pt x="113016" y="155823"/>
                    <a:pt x="164386" y="113016"/>
                  </a:cubicBezTo>
                  <a:cubicBezTo>
                    <a:pt x="175548" y="103714"/>
                    <a:pt x="182508" y="89250"/>
                    <a:pt x="195209" y="82194"/>
                  </a:cubicBezTo>
                  <a:cubicBezTo>
                    <a:pt x="214143" y="71675"/>
                    <a:pt x="236305" y="68494"/>
                    <a:pt x="256853" y="61645"/>
                  </a:cubicBezTo>
                  <a:lnTo>
                    <a:pt x="287676" y="51371"/>
                  </a:lnTo>
                  <a:cubicBezTo>
                    <a:pt x="297950" y="47946"/>
                    <a:pt x="307992" y="43724"/>
                    <a:pt x="318498" y="41097"/>
                  </a:cubicBezTo>
                  <a:lnTo>
                    <a:pt x="441788" y="10274"/>
                  </a:lnTo>
                  <a:lnTo>
                    <a:pt x="482885" y="0"/>
                  </a:lnTo>
                  <a:cubicBezTo>
                    <a:pt x="621708" y="23137"/>
                    <a:pt x="488670" y="-7703"/>
                    <a:pt x="575352" y="30823"/>
                  </a:cubicBezTo>
                  <a:cubicBezTo>
                    <a:pt x="613253" y="47668"/>
                    <a:pt x="681875" y="62590"/>
                    <a:pt x="719191" y="71919"/>
                  </a:cubicBezTo>
                  <a:cubicBezTo>
                    <a:pt x="732890" y="75344"/>
                    <a:pt x="746891" y="77729"/>
                    <a:pt x="760287" y="82194"/>
                  </a:cubicBezTo>
                  <a:cubicBezTo>
                    <a:pt x="770561" y="85619"/>
                    <a:pt x="780287" y="92081"/>
                    <a:pt x="791110" y="92468"/>
                  </a:cubicBezTo>
                  <a:cubicBezTo>
                    <a:pt x="972537" y="98947"/>
                    <a:pt x="1154130" y="99317"/>
                    <a:pt x="1335640" y="102742"/>
                  </a:cubicBezTo>
                  <a:cubicBezTo>
                    <a:pt x="1345313" y="105160"/>
                    <a:pt x="1395499" y="116590"/>
                    <a:pt x="1407559" y="123290"/>
                  </a:cubicBezTo>
                  <a:cubicBezTo>
                    <a:pt x="1513541" y="182169"/>
                    <a:pt x="1430284" y="151414"/>
                    <a:pt x="1500027" y="174661"/>
                  </a:cubicBezTo>
                  <a:cubicBezTo>
                    <a:pt x="1510301" y="181510"/>
                    <a:pt x="1519805" y="189687"/>
                    <a:pt x="1530849" y="195209"/>
                  </a:cubicBezTo>
                  <a:cubicBezTo>
                    <a:pt x="1540535" y="200052"/>
                    <a:pt x="1552385" y="199911"/>
                    <a:pt x="1561671" y="205483"/>
                  </a:cubicBezTo>
                  <a:cubicBezTo>
                    <a:pt x="1569977" y="210467"/>
                    <a:pt x="1573556" y="221700"/>
                    <a:pt x="1582220" y="226032"/>
                  </a:cubicBezTo>
                  <a:cubicBezTo>
                    <a:pt x="1601593" y="235719"/>
                    <a:pt x="1623317" y="239731"/>
                    <a:pt x="1643865" y="246580"/>
                  </a:cubicBezTo>
                  <a:lnTo>
                    <a:pt x="1674687" y="256854"/>
                  </a:lnTo>
                  <a:lnTo>
                    <a:pt x="1705510" y="267128"/>
                  </a:lnTo>
                  <a:cubicBezTo>
                    <a:pt x="1793831" y="326012"/>
                    <a:pt x="1682090" y="255419"/>
                    <a:pt x="1767155" y="297951"/>
                  </a:cubicBezTo>
                  <a:cubicBezTo>
                    <a:pt x="1846823" y="337784"/>
                    <a:pt x="1751325" y="302949"/>
                    <a:pt x="1828800" y="328773"/>
                  </a:cubicBezTo>
                  <a:cubicBezTo>
                    <a:pt x="1835649" y="335623"/>
                    <a:pt x="1843297" y="341758"/>
                    <a:pt x="1849348" y="349322"/>
                  </a:cubicBezTo>
                  <a:cubicBezTo>
                    <a:pt x="1914380" y="430613"/>
                    <a:pt x="1813970" y="320034"/>
                    <a:pt x="1900719" y="421241"/>
                  </a:cubicBezTo>
                  <a:cubicBezTo>
                    <a:pt x="1910175" y="432273"/>
                    <a:pt x="1922621" y="440594"/>
                    <a:pt x="1931541" y="452063"/>
                  </a:cubicBezTo>
                  <a:cubicBezTo>
                    <a:pt x="1946703" y="471557"/>
                    <a:pt x="1958939" y="493160"/>
                    <a:pt x="1972638" y="513708"/>
                  </a:cubicBezTo>
                  <a:lnTo>
                    <a:pt x="2013734" y="575353"/>
                  </a:lnTo>
                  <a:cubicBezTo>
                    <a:pt x="2020584" y="585627"/>
                    <a:pt x="2028761" y="595131"/>
                    <a:pt x="2034283" y="606176"/>
                  </a:cubicBezTo>
                  <a:lnTo>
                    <a:pt x="2054831" y="647272"/>
                  </a:lnTo>
                  <a:cubicBezTo>
                    <a:pt x="2072115" y="733695"/>
                    <a:pt x="2070911" y="703565"/>
                    <a:pt x="2054831" y="832207"/>
                  </a:cubicBezTo>
                  <a:cubicBezTo>
                    <a:pt x="2053488" y="842953"/>
                    <a:pt x="2049400" y="853343"/>
                    <a:pt x="2044557" y="863030"/>
                  </a:cubicBezTo>
                  <a:cubicBezTo>
                    <a:pt x="2020857" y="910431"/>
                    <a:pt x="2020825" y="884400"/>
                    <a:pt x="1982912" y="934949"/>
                  </a:cubicBezTo>
                  <a:cubicBezTo>
                    <a:pt x="1972638" y="948648"/>
                    <a:pt x="1962042" y="962111"/>
                    <a:pt x="1952089" y="976045"/>
                  </a:cubicBezTo>
                  <a:cubicBezTo>
                    <a:pt x="1944912" y="986093"/>
                    <a:pt x="1939446" y="997382"/>
                    <a:pt x="1931541" y="1006868"/>
                  </a:cubicBezTo>
                  <a:cubicBezTo>
                    <a:pt x="1922239" y="1018030"/>
                    <a:pt x="1910993" y="1027416"/>
                    <a:pt x="1900719" y="1037690"/>
                  </a:cubicBezTo>
                  <a:cubicBezTo>
                    <a:pt x="1890848" y="1067303"/>
                    <a:pt x="1866269" y="1099940"/>
                    <a:pt x="1890444" y="1130158"/>
                  </a:cubicBezTo>
                  <a:cubicBezTo>
                    <a:pt x="1898158" y="1139800"/>
                    <a:pt x="1910222" y="1145184"/>
                    <a:pt x="1921267" y="1150706"/>
                  </a:cubicBezTo>
                  <a:cubicBezTo>
                    <a:pt x="1930953" y="1155549"/>
                    <a:pt x="1941815" y="1157555"/>
                    <a:pt x="1952089" y="1160980"/>
                  </a:cubicBezTo>
                  <a:cubicBezTo>
                    <a:pt x="1955514" y="1171254"/>
                    <a:pt x="1967207" y="1182116"/>
                    <a:pt x="1962364" y="1191803"/>
                  </a:cubicBezTo>
                  <a:cubicBezTo>
                    <a:pt x="1951562" y="1213407"/>
                    <a:pt x="1906003" y="1249370"/>
                    <a:pt x="1880170" y="1263722"/>
                  </a:cubicBezTo>
                  <a:cubicBezTo>
                    <a:pt x="1860087" y="1274879"/>
                    <a:pt x="1838369" y="1282968"/>
                    <a:pt x="1818525" y="1294544"/>
                  </a:cubicBezTo>
                  <a:cubicBezTo>
                    <a:pt x="1797193" y="1306988"/>
                    <a:pt x="1780309" y="1327831"/>
                    <a:pt x="1756880" y="1335641"/>
                  </a:cubicBezTo>
                  <a:cubicBezTo>
                    <a:pt x="1746606" y="1339066"/>
                    <a:pt x="1735744" y="1341072"/>
                    <a:pt x="1726058" y="1345915"/>
                  </a:cubicBezTo>
                  <a:cubicBezTo>
                    <a:pt x="1715013" y="1351437"/>
                    <a:pt x="1706280" y="1360941"/>
                    <a:pt x="1695235" y="1366463"/>
                  </a:cubicBezTo>
                  <a:cubicBezTo>
                    <a:pt x="1685549" y="1371306"/>
                    <a:pt x="1674861" y="1373887"/>
                    <a:pt x="1664413" y="1376737"/>
                  </a:cubicBezTo>
                  <a:cubicBezTo>
                    <a:pt x="1637167" y="1384168"/>
                    <a:pt x="1609012" y="1388356"/>
                    <a:pt x="1582220" y="1397286"/>
                  </a:cubicBezTo>
                  <a:cubicBezTo>
                    <a:pt x="1494381" y="1426565"/>
                    <a:pt x="1542068" y="1415147"/>
                    <a:pt x="1438382" y="1428108"/>
                  </a:cubicBezTo>
                  <a:lnTo>
                    <a:pt x="893851" y="1417834"/>
                  </a:lnTo>
                  <a:cubicBezTo>
                    <a:pt x="811011" y="1415118"/>
                    <a:pt x="831610" y="1409496"/>
                    <a:pt x="770561" y="1397286"/>
                  </a:cubicBezTo>
                  <a:cubicBezTo>
                    <a:pt x="750134" y="1393201"/>
                    <a:pt x="729285" y="1391377"/>
                    <a:pt x="708916" y="1387012"/>
                  </a:cubicBezTo>
                  <a:cubicBezTo>
                    <a:pt x="362046" y="1312681"/>
                    <a:pt x="807603" y="1402638"/>
                    <a:pt x="575352" y="1356189"/>
                  </a:cubicBezTo>
                  <a:cubicBezTo>
                    <a:pt x="565078" y="1349340"/>
                    <a:pt x="555814" y="1340656"/>
                    <a:pt x="544530" y="1335641"/>
                  </a:cubicBezTo>
                  <a:cubicBezTo>
                    <a:pt x="524737" y="1326844"/>
                    <a:pt x="500907" y="1327106"/>
                    <a:pt x="482885" y="1315092"/>
                  </a:cubicBezTo>
                  <a:cubicBezTo>
                    <a:pt x="456193" y="1297298"/>
                    <a:pt x="436454" y="1284962"/>
                    <a:pt x="410966" y="1263722"/>
                  </a:cubicBezTo>
                  <a:cubicBezTo>
                    <a:pt x="352409" y="1214923"/>
                    <a:pt x="435800" y="1273427"/>
                    <a:pt x="359595" y="1222625"/>
                  </a:cubicBezTo>
                  <a:cubicBezTo>
                    <a:pt x="356170" y="1212351"/>
                    <a:pt x="354893" y="1201089"/>
                    <a:pt x="349321" y="1191803"/>
                  </a:cubicBezTo>
                  <a:cubicBezTo>
                    <a:pt x="344337" y="1183497"/>
                    <a:pt x="332371" y="1180248"/>
                    <a:pt x="328773" y="1171254"/>
                  </a:cubicBezTo>
                  <a:cubicBezTo>
                    <a:pt x="302429" y="1105393"/>
                    <a:pt x="310454" y="1054653"/>
                    <a:pt x="287676" y="986319"/>
                  </a:cubicBezTo>
                  <a:lnTo>
                    <a:pt x="267128" y="924674"/>
                  </a:lnTo>
                  <a:cubicBezTo>
                    <a:pt x="242488" y="850755"/>
                    <a:pt x="272387" y="943085"/>
                    <a:pt x="246579" y="852755"/>
                  </a:cubicBezTo>
                  <a:cubicBezTo>
                    <a:pt x="243604" y="842342"/>
                    <a:pt x="243963" y="829591"/>
                    <a:pt x="236305" y="821933"/>
                  </a:cubicBezTo>
                  <a:cubicBezTo>
                    <a:pt x="218842" y="804470"/>
                    <a:pt x="195208" y="794535"/>
                    <a:pt x="174660" y="780836"/>
                  </a:cubicBezTo>
                  <a:cubicBezTo>
                    <a:pt x="134827" y="754281"/>
                    <a:pt x="155552" y="764192"/>
                    <a:pt x="113015" y="750014"/>
                  </a:cubicBezTo>
                  <a:cubicBezTo>
                    <a:pt x="106166" y="743164"/>
                    <a:pt x="100216" y="735277"/>
                    <a:pt x="92467" y="729465"/>
                  </a:cubicBezTo>
                  <a:cubicBezTo>
                    <a:pt x="72710" y="714647"/>
                    <a:pt x="30822" y="688369"/>
                    <a:pt x="30822" y="688369"/>
                  </a:cubicBezTo>
                  <a:cubicBezTo>
                    <a:pt x="4575" y="648997"/>
                    <a:pt x="5137" y="636998"/>
                    <a:pt x="0" y="626724"/>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Oval 4">
              <a:extLst>
                <a:ext uri="{FF2B5EF4-FFF2-40B4-BE49-F238E27FC236}">
                  <a16:creationId xmlns:a16="http://schemas.microsoft.com/office/drawing/2014/main" id="{2125EC9F-B206-FD25-5B97-BFD35A65EE3D}"/>
                </a:ext>
              </a:extLst>
            </p:cNvPr>
            <p:cNvSpPr/>
            <p:nvPr/>
          </p:nvSpPr>
          <p:spPr>
            <a:xfrm>
              <a:off x="4648200" y="4400550"/>
              <a:ext cx="76200" cy="762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B17E83-5518-5A0C-F056-E24A2FE8F6BB}"/>
                    </a:ext>
                  </a:extLst>
                </p:cNvPr>
                <p:cNvSpPr txBox="1"/>
                <p:nvPr/>
              </p:nvSpPr>
              <p:spPr>
                <a:xfrm>
                  <a:off x="4419600" y="3981689"/>
                  <a:ext cx="6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i="1">
                            <a:solidFill>
                              <a:srgbClr val="FF0000"/>
                            </a:solidFill>
                            <a:latin typeface="Cambria Math" panose="02040503050406030204" pitchFamily="18" charset="0"/>
                            <a:ea typeface="Cambria Math" panose="02040503050406030204" pitchFamily="18" charset="0"/>
                          </a:rPr>
                          <m:t> </m:t>
                        </m:r>
                      </m:oMath>
                    </m:oMathPara>
                  </a14:m>
                  <a:endParaRPr lang="vi-VN" dirty="0"/>
                </a:p>
              </p:txBody>
            </p:sp>
          </mc:Choice>
          <mc:Fallback xmlns="">
            <p:sp>
              <p:nvSpPr>
                <p:cNvPr id="7" name="TextBox 6">
                  <a:extLst>
                    <a:ext uri="{FF2B5EF4-FFF2-40B4-BE49-F238E27FC236}">
                      <a16:creationId xmlns:a16="http://schemas.microsoft.com/office/drawing/2014/main" id="{0BB17E83-5518-5A0C-F056-E24A2FE8F6BB}"/>
                    </a:ext>
                  </a:extLst>
                </p:cNvPr>
                <p:cNvSpPr txBox="1">
                  <a:spLocks noRot="1" noChangeAspect="1" noMove="1" noResize="1" noEditPoints="1" noAdjustHandles="1" noChangeArrowheads="1" noChangeShapeType="1" noTextEdit="1"/>
                </p:cNvSpPr>
                <p:nvPr/>
              </p:nvSpPr>
              <p:spPr>
                <a:xfrm>
                  <a:off x="4419600" y="3981689"/>
                  <a:ext cx="609600" cy="369332"/>
                </a:xfrm>
                <a:prstGeom prst="rect">
                  <a:avLst/>
                </a:prstGeom>
                <a:blipFill>
                  <a:blip r:embed="rId3"/>
                  <a:stretch>
                    <a:fillRect r="-14286" b="-19355"/>
                  </a:stretch>
                </a:blipFill>
              </p:spPr>
              <p:txBody>
                <a:bodyPr/>
                <a:lstStyle/>
                <a:p>
                  <a:r>
                    <a:rPr lang="vi-VN">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FF13F2-E448-6E4C-DB10-7FF0913A518E}"/>
                  </a:ext>
                </a:extLst>
              </p:cNvPr>
              <p:cNvSpPr txBox="1"/>
              <p:nvPr/>
            </p:nvSpPr>
            <p:spPr>
              <a:xfrm>
                <a:off x="8339422" y="2197165"/>
                <a:ext cx="4572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ea typeface="Cambria Math" panose="02040503050406030204" pitchFamily="18" charset="0"/>
                        </a:rPr>
                        <m:t>𝒳</m:t>
                      </m:r>
                    </m:oMath>
                  </m:oMathPara>
                </a14:m>
                <a:endParaRPr lang="vi-VN" dirty="0"/>
              </a:p>
            </p:txBody>
          </p:sp>
        </mc:Choice>
        <mc:Fallback xmlns="">
          <p:sp>
            <p:nvSpPr>
              <p:cNvPr id="10" name="TextBox 9">
                <a:extLst>
                  <a:ext uri="{FF2B5EF4-FFF2-40B4-BE49-F238E27FC236}">
                    <a16:creationId xmlns:a16="http://schemas.microsoft.com/office/drawing/2014/main" id="{B5FF13F2-E448-6E4C-DB10-7FF0913A518E}"/>
                  </a:ext>
                </a:extLst>
              </p:cNvPr>
              <p:cNvSpPr txBox="1">
                <a:spLocks noRot="1" noChangeAspect="1" noMove="1" noResize="1" noEditPoints="1" noAdjustHandles="1" noChangeArrowheads="1" noChangeShapeType="1" noTextEdit="1"/>
              </p:cNvSpPr>
              <p:nvPr/>
            </p:nvSpPr>
            <p:spPr>
              <a:xfrm>
                <a:off x="8339422" y="2197165"/>
                <a:ext cx="457200" cy="369332"/>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46383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7B64-E1C4-97D3-C96D-6B483EFBE96B}"/>
              </a:ext>
            </a:extLst>
          </p:cNvPr>
          <p:cNvSpPr>
            <a:spLocks noGrp="1"/>
          </p:cNvSpPr>
          <p:nvPr>
            <p:ph type="title"/>
          </p:nvPr>
        </p:nvSpPr>
        <p:spPr/>
        <p:txBody>
          <a:bodyPr/>
          <a:lstStyle/>
          <a:p>
            <a:r>
              <a:rPr lang="vi-VN" dirty="0"/>
              <a:t>Kì vọng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2ED54-BBF7-4D2F-E146-38B0E79F1292}"/>
                  </a:ext>
                </a:extLst>
              </p:cNvPr>
              <p:cNvSpPr>
                <a:spLocks noGrp="1"/>
              </p:cNvSpPr>
              <p:nvPr>
                <p:ph idx="1"/>
              </p:nvPr>
            </p:nvSpPr>
            <p:spPr>
              <a:xfrm>
                <a:off x="304800" y="1047750"/>
                <a:ext cx="6019800" cy="3546873"/>
              </a:xfrm>
            </p:spPr>
            <p:txBody>
              <a:bodyPr/>
              <a:lstStyle/>
              <a:p>
                <a:pPr marL="0" indent="0">
                  <a:buNone/>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vi-VN" b="0" i="1" smtClean="0">
                              <a:solidFill>
                                <a:srgbClr val="FF0000"/>
                              </a:solidFill>
                              <a:latin typeface="Cambria Math" panose="02040503050406030204" pitchFamily="18" charset="0"/>
                              <a:ea typeface="Cambria Math" panose="02040503050406030204" pitchFamily="18" charset="0"/>
                            </a:rPr>
                          </m:ctrlPr>
                        </m:naryPr>
                        <m:sub>
                          <m:r>
                            <m:rPr>
                              <m:sty m:val="p"/>
                              <m:brk m:alnAt="7"/>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𝒳</m:t>
                          </m:r>
                        </m:sub>
                        <m:sup/>
                        <m:e>
                          <m:sSub>
                            <m:sSubPr>
                              <m:ctrlPr>
                                <a:rPr lang="vi-VN" b="0" i="1" smtClean="0">
                                  <a:solidFill>
                                    <a:srgbClr val="FF0000"/>
                                  </a:solidFill>
                                  <a:latin typeface="Cambria Math" panose="02040503050406030204" pitchFamily="18" charset="0"/>
                                  <a:ea typeface="Cambria Math" panose="02040503050406030204" pitchFamily="18" charset="0"/>
                                </a:rPr>
                              </m:ctrlPr>
                            </m:sSubPr>
                            <m:e>
                              <m:r>
                                <m:rPr>
                                  <m:sty m:val="p"/>
                                </m:rPr>
                                <a:rPr lang="vi-VN" i="0">
                                  <a:solidFill>
                                    <a:srgbClr val="FF0000"/>
                                  </a:solidFill>
                                  <a:latin typeface="Cambria Math" panose="02040503050406030204" pitchFamily="18" charset="0"/>
                                  <a:ea typeface="Cambria Math" panose="02040503050406030204" pitchFamily="18" charset="0"/>
                                </a:rPr>
                                <m:t>x</m:t>
                              </m:r>
                              <m:r>
                                <m:rPr>
                                  <m:sty m:val="p"/>
                                </m:rPr>
                                <a:rPr lang="vi-VN" i="0" smtClean="0">
                                  <a:solidFill>
                                    <a:srgbClr val="FF0000"/>
                                  </a:solidFill>
                                  <a:latin typeface="Cambria Math" panose="02040503050406030204" pitchFamily="18" charset="0"/>
                                  <a:ea typeface="Cambria Math" panose="02040503050406030204" pitchFamily="18" charset="0"/>
                                </a:rPr>
                                <m:t>P</m:t>
                              </m:r>
                            </m:e>
                            <m:sub>
                              <m:r>
                                <m:rPr>
                                  <m:sty m:val="p"/>
                                </m:rPr>
                                <a:rPr lang="vi-VN" i="1">
                                  <a:solidFill>
                                    <a:srgbClr val="FF0000"/>
                                  </a:solidFill>
                                  <a:latin typeface="Cambria Math" panose="02040503050406030204" pitchFamily="18" charset="0"/>
                                  <a:ea typeface="Cambria Math" panose="02040503050406030204" pitchFamily="18" charset="0"/>
                                </a:rPr>
                                <m:t>X</m:t>
                              </m:r>
                            </m:sub>
                          </m:sSub>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e>
                      </m:nary>
                    </m:oMath>
                  </m:oMathPara>
                </a14:m>
                <a:endParaRPr lang="vi-VN" dirty="0">
                  <a:solidFill>
                    <a:srgbClr val="FF0000"/>
                  </a:solidFill>
                </a:endParaRPr>
              </a:p>
              <a:p>
                <a:r>
                  <a:rPr lang="vi-VN" dirty="0"/>
                  <a:t>Ý nghĩa: Nếu lấy mẫu </a:t>
                </a:r>
                <a14:m>
                  <m:oMath xmlns:m="http://schemas.openxmlformats.org/officeDocument/2006/math">
                    <m:r>
                      <m:rPr>
                        <m:sty m:val="p"/>
                      </m:rPr>
                      <a:rPr lang="vi-VN" i="1" dirty="0">
                        <a:latin typeface="Cambria Math" panose="02040503050406030204" pitchFamily="18" charset="0"/>
                      </a:rPr>
                      <m:t>X</m:t>
                    </m:r>
                  </m:oMath>
                </a14:m>
                <a:r>
                  <a:rPr lang="vi-VN" dirty="0"/>
                  <a:t> nhiều lần từ phân bố </a:t>
                </a:r>
                <a14:m>
                  <m:oMath xmlns:m="http://schemas.openxmlformats.org/officeDocument/2006/math">
                    <m:sSub>
                      <m:sSubPr>
                        <m:ctrlPr>
                          <a:rPr lang="vi-VN" i="1">
                            <a:solidFill>
                              <a:srgbClr val="FF0000"/>
                            </a:solidFill>
                            <a:latin typeface="Cambria Math" panose="02040503050406030204" pitchFamily="18" charset="0"/>
                            <a:ea typeface="Cambria Math" panose="02040503050406030204" pitchFamily="18" charset="0"/>
                          </a:rPr>
                        </m:ctrlPr>
                      </m:sSubPr>
                      <m:e>
                        <m:r>
                          <m:rPr>
                            <m:sty m:val="p"/>
                          </m:rPr>
                          <a:rPr lang="vi-VN">
                            <a:solidFill>
                              <a:srgbClr val="FF0000"/>
                            </a:solidFill>
                            <a:latin typeface="Cambria Math" panose="02040503050406030204" pitchFamily="18" charset="0"/>
                            <a:ea typeface="Cambria Math" panose="02040503050406030204" pitchFamily="18" charset="0"/>
                          </a:rPr>
                          <m:t>P</m:t>
                        </m:r>
                      </m:e>
                      <m:sub>
                        <m:r>
                          <m:rPr>
                            <m:sty m:val="p"/>
                          </m:rPr>
                          <a:rPr lang="vi-VN" i="1">
                            <a:solidFill>
                              <a:srgbClr val="FF0000"/>
                            </a:solidFill>
                            <a:latin typeface="Cambria Math" panose="02040503050406030204" pitchFamily="18" charset="0"/>
                            <a:ea typeface="Cambria Math" panose="02040503050406030204" pitchFamily="18" charset="0"/>
                          </a:rPr>
                          <m:t>X</m:t>
                        </m:r>
                      </m:sub>
                    </m:sSub>
                    <m:r>
                      <a:rPr lang="vi-VN" i="1">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i="1">
                        <a:solidFill>
                          <a:srgbClr val="FF0000"/>
                        </a:solidFill>
                        <a:latin typeface="Cambria Math" panose="02040503050406030204" pitchFamily="18" charset="0"/>
                        <a:ea typeface="Cambria Math" panose="02040503050406030204" pitchFamily="18" charset="0"/>
                      </a:rPr>
                      <m:t>)</m:t>
                    </m:r>
                  </m:oMath>
                </a14:m>
                <a:r>
                  <a:rPr lang="vi-VN" dirty="0"/>
                  <a:t> thì trung bình cộng các lần lấy mẫu là </a:t>
                </a:r>
                <a14:m>
                  <m:oMath xmlns:m="http://schemas.openxmlformats.org/officeDocument/2006/math">
                    <m:r>
                      <a:rPr lang="vi-VN" i="1">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oMath>
                </a14:m>
                <a:r>
                  <a:rPr lang="vi-VN" dirty="0"/>
                  <a:t> vì</a:t>
                </a:r>
              </a:p>
              <a:p>
                <a:pPr marL="342891" lvl="1" indent="0">
                  <a:buNone/>
                </a:pPr>
                <a:r>
                  <a:rPr lang="vi-VN" dirty="0">
                    <a:solidFill>
                      <a:srgbClr val="00B050"/>
                    </a:solidFill>
                  </a:rPr>
                  <a:t>Nếu lấy mẫu </a:t>
                </a:r>
                <a14:m>
                  <m:oMath xmlns:m="http://schemas.openxmlformats.org/officeDocument/2006/math">
                    <m:r>
                      <m:rPr>
                        <m:sty m:val="p"/>
                      </m:rPr>
                      <a:rPr lang="vi-VN" i="1" dirty="0">
                        <a:solidFill>
                          <a:srgbClr val="00B050"/>
                        </a:solidFill>
                        <a:latin typeface="Cambria Math" panose="02040503050406030204" pitchFamily="18" charset="0"/>
                      </a:rPr>
                      <m:t>n</m:t>
                    </m:r>
                  </m:oMath>
                </a14:m>
                <a:r>
                  <a:rPr lang="vi-VN" dirty="0">
                    <a:solidFill>
                      <a:srgbClr val="00B050"/>
                    </a:solidFill>
                  </a:rPr>
                  <a:t> lần, mỗi giá trị </a:t>
                </a:r>
                <a14:m>
                  <m:oMath xmlns:m="http://schemas.openxmlformats.org/officeDocument/2006/math">
                    <m:r>
                      <m:rPr>
                        <m:sty m:val="p"/>
                      </m:rPr>
                      <a:rPr lang="vi-VN" b="0" i="1" dirty="0">
                        <a:solidFill>
                          <a:srgbClr val="00B050"/>
                        </a:solidFill>
                        <a:latin typeface="Cambria Math" panose="02040503050406030204" pitchFamily="18" charset="0"/>
                      </a:rPr>
                      <m:t>x</m:t>
                    </m:r>
                  </m:oMath>
                </a14:m>
                <a:r>
                  <a:rPr lang="vi-VN" dirty="0">
                    <a:solidFill>
                      <a:srgbClr val="00B050"/>
                    </a:solidFill>
                  </a:rPr>
                  <a:t> sẽ được lấy mẫu khoảng </a:t>
                </a:r>
                <a14:m>
                  <m:oMath xmlns:m="http://schemas.openxmlformats.org/officeDocument/2006/math">
                    <m:sSub>
                      <m:sSubPr>
                        <m:ctrlPr>
                          <a:rPr lang="vi-VN" b="0" i="1" dirty="0" smtClean="0">
                            <a:solidFill>
                              <a:srgbClr val="FF0000"/>
                            </a:solidFill>
                            <a:latin typeface="Cambria Math" panose="02040503050406030204" pitchFamily="18" charset="0"/>
                          </a:rPr>
                        </m:ctrlPr>
                      </m:sSubPr>
                      <m:e>
                        <m:r>
                          <m:rPr>
                            <m:sty m:val="p"/>
                          </m:rPr>
                          <a:rPr lang="vi-VN" i="1" dirty="0">
                            <a:solidFill>
                              <a:srgbClr val="FF0000"/>
                            </a:solidFill>
                            <a:latin typeface="Cambria Math" panose="02040503050406030204" pitchFamily="18" charset="0"/>
                          </a:rPr>
                          <m:t>P</m:t>
                        </m:r>
                      </m:e>
                      <m:sub>
                        <m:r>
                          <m:rPr>
                            <m:sty m:val="p"/>
                          </m:rPr>
                          <a:rPr lang="vi-VN" i="1" dirty="0">
                            <a:solidFill>
                              <a:srgbClr val="FF0000"/>
                            </a:solidFill>
                            <a:latin typeface="Cambria Math" panose="02040503050406030204" pitchFamily="18" charset="0"/>
                          </a:rPr>
                          <m:t>X</m:t>
                        </m:r>
                      </m:sub>
                    </m:sSub>
                    <m:d>
                      <m:dPr>
                        <m:ctrlPr>
                          <a:rPr lang="vi-VN" b="0"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e>
                    </m:d>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n</m:t>
                    </m:r>
                  </m:oMath>
                </a14:m>
                <a:r>
                  <a:rPr lang="vi-VN" dirty="0">
                    <a:solidFill>
                      <a:srgbClr val="FF0000"/>
                    </a:solidFill>
                  </a:rPr>
                  <a:t> </a:t>
                </a:r>
                <a:r>
                  <a:rPr lang="vi-VN" dirty="0">
                    <a:solidFill>
                      <a:srgbClr val="00B050"/>
                    </a:solidFill>
                  </a:rPr>
                  <a:t>lần. Giá trị trung bình là</a:t>
                </a:r>
              </a:p>
              <a:p>
                <a:pPr marL="342891" lvl="1" indent="0">
                  <a:buNone/>
                </a:pPr>
                <a14:m>
                  <m:oMathPara xmlns:m="http://schemas.openxmlformats.org/officeDocument/2006/math">
                    <m:oMathParaPr>
                      <m:jc m:val="centerGroup"/>
                    </m:oMathParaPr>
                    <m:oMath xmlns:m="http://schemas.openxmlformats.org/officeDocument/2006/math">
                      <m:f>
                        <m:fPr>
                          <m:ctrlPr>
                            <a:rPr lang="vi-VN" b="0" i="1" smtClean="0">
                              <a:solidFill>
                                <a:schemeClr val="accent2"/>
                              </a:solidFill>
                              <a:latin typeface="Cambria Math" panose="02040503050406030204" pitchFamily="18" charset="0"/>
                            </a:rPr>
                          </m:ctrlPr>
                        </m:fPr>
                        <m:num>
                          <m:r>
                            <a:rPr lang="vi-VN" b="0" i="1" smtClean="0">
                              <a:solidFill>
                                <a:schemeClr val="accent2"/>
                              </a:solidFill>
                              <a:latin typeface="Cambria Math" panose="02040503050406030204" pitchFamily="18" charset="0"/>
                            </a:rPr>
                            <m:t>1</m:t>
                          </m:r>
                        </m:num>
                        <m:den>
                          <m:r>
                            <m:rPr>
                              <m:sty m:val="p"/>
                            </m:rPr>
                            <a:rPr lang="vi-VN" i="1">
                              <a:solidFill>
                                <a:schemeClr val="accent2"/>
                              </a:solidFill>
                              <a:latin typeface="Cambria Math" panose="02040503050406030204" pitchFamily="18" charset="0"/>
                            </a:rPr>
                            <m:t>n</m:t>
                          </m:r>
                        </m:den>
                      </m:f>
                      <m:nary>
                        <m:naryPr>
                          <m:chr m:val="∑"/>
                          <m:supHide m:val="on"/>
                          <m:ctrlPr>
                            <a:rPr lang="vi-VN" b="0" i="1" smtClean="0">
                              <a:solidFill>
                                <a:schemeClr val="accent2"/>
                              </a:solidFill>
                              <a:latin typeface="Cambria Math" panose="02040503050406030204" pitchFamily="18" charset="0"/>
                            </a:rPr>
                          </m:ctrlPr>
                        </m:naryPr>
                        <m:sub>
                          <m:r>
                            <m:rPr>
                              <m:sty m:val="p"/>
                              <m:brk m:alnAt="7"/>
                            </m:rPr>
                            <a:rPr lang="vi-VN" i="1">
                              <a:solidFill>
                                <a:schemeClr val="accent2"/>
                              </a:solidFill>
                              <a:latin typeface="Cambria Math" panose="02040503050406030204" pitchFamily="18" charset="0"/>
                            </a:rPr>
                            <m:t>x</m:t>
                          </m:r>
                          <m:r>
                            <a:rPr lang="vi-VN" b="0" i="1" smtClean="0">
                              <a:solidFill>
                                <a:schemeClr val="accent2"/>
                              </a:solidFill>
                              <a:latin typeface="Cambria Math" panose="02040503050406030204" pitchFamily="18" charset="0"/>
                            </a:rPr>
                            <m:t>∈</m:t>
                          </m:r>
                          <m:r>
                            <a:rPr lang="vi-VN" b="0" i="1" smtClean="0">
                              <a:solidFill>
                                <a:schemeClr val="accent2"/>
                              </a:solidFill>
                              <a:latin typeface="Cambria Math" panose="02040503050406030204" pitchFamily="18" charset="0"/>
                              <a:ea typeface="Cambria Math" panose="02040503050406030204" pitchFamily="18" charset="0"/>
                            </a:rPr>
                            <m:t>𝒳</m:t>
                          </m:r>
                        </m:sub>
                        <m:sup/>
                        <m:e>
                          <m:r>
                            <m:rPr>
                              <m:sty m:val="p"/>
                            </m:rPr>
                            <a:rPr lang="vi-VN" b="0" i="1" smtClean="0">
                              <a:solidFill>
                                <a:schemeClr val="accent2"/>
                              </a:solidFill>
                              <a:latin typeface="Cambria Math" panose="02040503050406030204" pitchFamily="18" charset="0"/>
                            </a:rPr>
                            <m:t>x</m:t>
                          </m:r>
                          <m:sSub>
                            <m:sSubPr>
                              <m:ctrlPr>
                                <a:rPr lang="vi-VN" b="0" i="1" smtClean="0">
                                  <a:solidFill>
                                    <a:schemeClr val="accent2"/>
                                  </a:solidFill>
                                  <a:latin typeface="Cambria Math" panose="02040503050406030204" pitchFamily="18" charset="0"/>
                                </a:rPr>
                              </m:ctrlPr>
                            </m:sSubPr>
                            <m:e>
                              <m:r>
                                <m:rPr>
                                  <m:sty m:val="p"/>
                                </m:rPr>
                                <a:rPr lang="vi-VN" i="1">
                                  <a:solidFill>
                                    <a:schemeClr val="accent2"/>
                                  </a:solidFill>
                                  <a:latin typeface="Cambria Math" panose="02040503050406030204" pitchFamily="18" charset="0"/>
                                </a:rPr>
                                <m:t>P</m:t>
                              </m:r>
                            </m:e>
                            <m:sub>
                              <m:r>
                                <m:rPr>
                                  <m:sty m:val="p"/>
                                </m:rPr>
                                <a:rPr lang="vi-VN" i="1">
                                  <a:solidFill>
                                    <a:schemeClr val="accent2"/>
                                  </a:solidFill>
                                  <a:latin typeface="Cambria Math" panose="02040503050406030204" pitchFamily="18" charset="0"/>
                                </a:rPr>
                                <m:t>X</m:t>
                              </m:r>
                            </m:sub>
                          </m:sSub>
                          <m:d>
                            <m:dPr>
                              <m:ctrlPr>
                                <a:rPr lang="vi-VN" b="0" i="1" smtClean="0">
                                  <a:solidFill>
                                    <a:schemeClr val="accent2"/>
                                  </a:solidFill>
                                  <a:latin typeface="Cambria Math" panose="02040503050406030204" pitchFamily="18" charset="0"/>
                                </a:rPr>
                              </m:ctrlPr>
                            </m:dPr>
                            <m:e>
                              <m:r>
                                <m:rPr>
                                  <m:sty m:val="p"/>
                                </m:rPr>
                                <a:rPr lang="vi-VN" i="1">
                                  <a:solidFill>
                                    <a:schemeClr val="accent2"/>
                                  </a:solidFill>
                                  <a:latin typeface="Cambria Math" panose="02040503050406030204" pitchFamily="18" charset="0"/>
                                </a:rPr>
                                <m:t>x</m:t>
                              </m:r>
                            </m:e>
                          </m:d>
                          <m:r>
                            <a:rPr lang="vi-VN" b="0" i="1" smtClean="0">
                              <a:solidFill>
                                <a:schemeClr val="accent2"/>
                              </a:solidFill>
                              <a:latin typeface="Cambria Math" panose="02040503050406030204" pitchFamily="18" charset="0"/>
                            </a:rPr>
                            <m:t>×</m:t>
                          </m:r>
                          <m:r>
                            <m:rPr>
                              <m:sty m:val="p"/>
                            </m:rPr>
                            <a:rPr lang="vi-VN" i="1">
                              <a:solidFill>
                                <a:schemeClr val="accent2"/>
                              </a:solidFill>
                              <a:latin typeface="Cambria Math" panose="02040503050406030204" pitchFamily="18" charset="0"/>
                            </a:rPr>
                            <m:t>n</m:t>
                          </m:r>
                        </m:e>
                      </m:nary>
                      <m:r>
                        <a:rPr lang="vi-VN" b="0" i="1" smtClean="0">
                          <a:solidFill>
                            <a:schemeClr val="accent2"/>
                          </a:solidFill>
                          <a:latin typeface="Cambria Math" panose="02040503050406030204" pitchFamily="18" charset="0"/>
                        </a:rPr>
                        <m:t>=</m:t>
                      </m:r>
                      <m:nary>
                        <m:naryPr>
                          <m:chr m:val="∑"/>
                          <m:supHide m:val="on"/>
                          <m:ctrlPr>
                            <a:rPr lang="vi-VN" i="1">
                              <a:solidFill>
                                <a:schemeClr val="accent2"/>
                              </a:solidFill>
                              <a:latin typeface="Cambria Math" panose="02040503050406030204" pitchFamily="18" charset="0"/>
                            </a:rPr>
                          </m:ctrlPr>
                        </m:naryPr>
                        <m:sub>
                          <m:r>
                            <m:rPr>
                              <m:sty m:val="p"/>
                              <m:brk m:alnAt="7"/>
                            </m:rPr>
                            <a:rPr lang="vi-VN" i="1">
                              <a:solidFill>
                                <a:schemeClr val="accent2"/>
                              </a:solidFill>
                              <a:latin typeface="Cambria Math" panose="02040503050406030204" pitchFamily="18" charset="0"/>
                            </a:rPr>
                            <m:t>x</m:t>
                          </m:r>
                          <m:r>
                            <a:rPr lang="vi-VN" i="1">
                              <a:solidFill>
                                <a:schemeClr val="accent2"/>
                              </a:solidFill>
                              <a:latin typeface="Cambria Math" panose="02040503050406030204" pitchFamily="18" charset="0"/>
                            </a:rPr>
                            <m:t>∈</m:t>
                          </m:r>
                          <m:r>
                            <a:rPr lang="vi-VN" i="1">
                              <a:solidFill>
                                <a:schemeClr val="accent2"/>
                              </a:solidFill>
                              <a:latin typeface="Cambria Math" panose="02040503050406030204" pitchFamily="18" charset="0"/>
                              <a:ea typeface="Cambria Math" panose="02040503050406030204" pitchFamily="18" charset="0"/>
                            </a:rPr>
                            <m:t>𝒳</m:t>
                          </m:r>
                        </m:sub>
                        <m:sup/>
                        <m:e>
                          <m:r>
                            <m:rPr>
                              <m:sty m:val="p"/>
                            </m:rPr>
                            <a:rPr lang="vi-VN" i="1">
                              <a:solidFill>
                                <a:schemeClr val="accent2"/>
                              </a:solidFill>
                              <a:latin typeface="Cambria Math" panose="02040503050406030204" pitchFamily="18" charset="0"/>
                            </a:rPr>
                            <m:t>x</m:t>
                          </m:r>
                          <m:sSub>
                            <m:sSubPr>
                              <m:ctrlPr>
                                <a:rPr lang="vi-VN" i="1">
                                  <a:solidFill>
                                    <a:schemeClr val="accent2"/>
                                  </a:solidFill>
                                  <a:latin typeface="Cambria Math" panose="02040503050406030204" pitchFamily="18" charset="0"/>
                                </a:rPr>
                              </m:ctrlPr>
                            </m:sSubPr>
                            <m:e>
                              <m:r>
                                <m:rPr>
                                  <m:sty m:val="p"/>
                                </m:rPr>
                                <a:rPr lang="vi-VN" i="1">
                                  <a:solidFill>
                                    <a:schemeClr val="accent2"/>
                                  </a:solidFill>
                                  <a:latin typeface="Cambria Math" panose="02040503050406030204" pitchFamily="18" charset="0"/>
                                </a:rPr>
                                <m:t>P</m:t>
                              </m:r>
                            </m:e>
                            <m:sub>
                              <m:r>
                                <m:rPr>
                                  <m:sty m:val="p"/>
                                </m:rPr>
                                <a:rPr lang="vi-VN" i="1">
                                  <a:solidFill>
                                    <a:schemeClr val="accent2"/>
                                  </a:solidFill>
                                  <a:latin typeface="Cambria Math" panose="02040503050406030204" pitchFamily="18" charset="0"/>
                                </a:rPr>
                                <m:t>X</m:t>
                              </m:r>
                            </m:sub>
                          </m:sSub>
                          <m:d>
                            <m:dPr>
                              <m:ctrlPr>
                                <a:rPr lang="vi-VN" i="1">
                                  <a:solidFill>
                                    <a:schemeClr val="accent2"/>
                                  </a:solidFill>
                                  <a:latin typeface="Cambria Math" panose="02040503050406030204" pitchFamily="18" charset="0"/>
                                </a:rPr>
                              </m:ctrlPr>
                            </m:dPr>
                            <m:e>
                              <m:r>
                                <m:rPr>
                                  <m:sty m:val="p"/>
                                </m:rPr>
                                <a:rPr lang="vi-VN" i="1">
                                  <a:solidFill>
                                    <a:schemeClr val="accent2"/>
                                  </a:solidFill>
                                  <a:latin typeface="Cambria Math" panose="02040503050406030204" pitchFamily="18" charset="0"/>
                                </a:rPr>
                                <m:t>x</m:t>
                              </m:r>
                            </m:e>
                          </m:d>
                        </m:e>
                      </m:nary>
                      <m:r>
                        <a:rPr lang="vi-VN" b="0" i="1" smtClean="0">
                          <a:solidFill>
                            <a:schemeClr val="accent2"/>
                          </a:solidFill>
                          <a:latin typeface="Cambria Math" panose="02040503050406030204" pitchFamily="18" charset="0"/>
                        </a:rPr>
                        <m:t>=</m:t>
                      </m:r>
                      <m:r>
                        <a:rPr lang="vi-VN" b="0" i="1" smtClean="0">
                          <a:solidFill>
                            <a:schemeClr val="accent2"/>
                          </a:solidFill>
                          <a:latin typeface="Cambria Math" panose="02040503050406030204" pitchFamily="18" charset="0"/>
                          <a:ea typeface="Cambria Math" panose="02040503050406030204" pitchFamily="18" charset="0"/>
                        </a:rPr>
                        <m:t>𝔼</m:t>
                      </m:r>
                      <m:d>
                        <m:dPr>
                          <m:begChr m:val="["/>
                          <m:endChr m:val="]"/>
                          <m:ctrlPr>
                            <a:rPr lang="vi-VN" i="1">
                              <a:solidFill>
                                <a:schemeClr val="accent2"/>
                              </a:solidFill>
                              <a:latin typeface="Cambria Math" panose="02040503050406030204" pitchFamily="18" charset="0"/>
                              <a:ea typeface="Cambria Math" panose="02040503050406030204" pitchFamily="18" charset="0"/>
                            </a:rPr>
                          </m:ctrlPr>
                        </m:dPr>
                        <m:e>
                          <m:r>
                            <m:rPr>
                              <m:sty m:val="p"/>
                            </m:rPr>
                            <a:rPr lang="vi-VN" i="1">
                              <a:solidFill>
                                <a:schemeClr val="accent2"/>
                              </a:solidFill>
                              <a:latin typeface="Cambria Math" panose="02040503050406030204" pitchFamily="18" charset="0"/>
                              <a:ea typeface="Cambria Math" panose="02040503050406030204" pitchFamily="18" charset="0"/>
                            </a:rPr>
                            <m:t>X</m:t>
                          </m:r>
                        </m:e>
                      </m:d>
                    </m:oMath>
                  </m:oMathPara>
                </a14:m>
                <a:endParaRPr lang="vi-VN" dirty="0">
                  <a:solidFill>
                    <a:schemeClr val="accent2"/>
                  </a:solidFill>
                </a:endParaRPr>
              </a:p>
            </p:txBody>
          </p:sp>
        </mc:Choice>
        <mc:Fallback xmlns="">
          <p:sp>
            <p:nvSpPr>
              <p:cNvPr id="3" name="Content Placeholder 2">
                <a:extLst>
                  <a:ext uri="{FF2B5EF4-FFF2-40B4-BE49-F238E27FC236}">
                    <a16:creationId xmlns:a16="http://schemas.microsoft.com/office/drawing/2014/main" id="{33B2ED54-BBF7-4D2F-E146-38B0E79F1292}"/>
                  </a:ext>
                </a:extLst>
              </p:cNvPr>
              <p:cNvSpPr>
                <a:spLocks noGrp="1" noRot="1" noChangeAspect="1" noMove="1" noResize="1" noEditPoints="1" noAdjustHandles="1" noChangeArrowheads="1" noChangeShapeType="1" noTextEdit="1"/>
              </p:cNvSpPr>
              <p:nvPr>
                <p:ph idx="1"/>
              </p:nvPr>
            </p:nvSpPr>
            <p:spPr>
              <a:xfrm>
                <a:off x="304800" y="1047750"/>
                <a:ext cx="6019800" cy="3546873"/>
              </a:xfrm>
              <a:blipFill>
                <a:blip r:embed="rId2"/>
                <a:stretch>
                  <a:fillRect l="-1895" t="-37143" r="-842" b="-46429"/>
                </a:stretch>
              </a:blipFill>
            </p:spPr>
            <p:txBody>
              <a:bodyPr/>
              <a:lstStyle/>
              <a:p>
                <a:r>
                  <a:rPr lang="vi-VN">
                    <a:noFill/>
                  </a:rPr>
                  <a:t> </a:t>
                </a:r>
              </a:p>
            </p:txBody>
          </p:sp>
        </mc:Fallback>
      </mc:AlternateContent>
      <p:grpSp>
        <p:nvGrpSpPr>
          <p:cNvPr id="8" name="Group 7">
            <a:extLst>
              <a:ext uri="{FF2B5EF4-FFF2-40B4-BE49-F238E27FC236}">
                <a16:creationId xmlns:a16="http://schemas.microsoft.com/office/drawing/2014/main" id="{FA16B692-708F-0C0E-B819-7FECCAF8E007}"/>
              </a:ext>
            </a:extLst>
          </p:cNvPr>
          <p:cNvGrpSpPr/>
          <p:nvPr/>
        </p:nvGrpSpPr>
        <p:grpSpPr>
          <a:xfrm>
            <a:off x="6553200" y="2107132"/>
            <a:ext cx="2067346" cy="1428108"/>
            <a:chOff x="3538327" y="3638550"/>
            <a:chExt cx="2067346" cy="1428108"/>
          </a:xfrm>
        </p:grpSpPr>
        <p:sp>
          <p:nvSpPr>
            <p:cNvPr id="4" name="Freeform 3">
              <a:extLst>
                <a:ext uri="{FF2B5EF4-FFF2-40B4-BE49-F238E27FC236}">
                  <a16:creationId xmlns:a16="http://schemas.microsoft.com/office/drawing/2014/main" id="{6EE273D1-56FB-44B1-FB95-9951F3699177}"/>
                </a:ext>
              </a:extLst>
            </p:cNvPr>
            <p:cNvSpPr/>
            <p:nvPr/>
          </p:nvSpPr>
          <p:spPr>
            <a:xfrm>
              <a:off x="3538327" y="3638550"/>
              <a:ext cx="2067346" cy="1428108"/>
            </a:xfrm>
            <a:custGeom>
              <a:avLst/>
              <a:gdLst>
                <a:gd name="connsiteX0" fmla="*/ 0 w 2067346"/>
                <a:gd name="connsiteY0" fmla="*/ 626724 h 1428108"/>
                <a:gd name="connsiteX1" fmla="*/ 0 w 2067346"/>
                <a:gd name="connsiteY1" fmla="*/ 626724 h 1428108"/>
                <a:gd name="connsiteX2" fmla="*/ 10274 w 2067346"/>
                <a:gd name="connsiteY2" fmla="*/ 328773 h 1428108"/>
                <a:gd name="connsiteX3" fmla="*/ 20548 w 2067346"/>
                <a:gd name="connsiteY3" fmla="*/ 287677 h 1428108"/>
                <a:gd name="connsiteX4" fmla="*/ 41096 w 2067346"/>
                <a:gd name="connsiteY4" fmla="*/ 246580 h 1428108"/>
                <a:gd name="connsiteX5" fmla="*/ 82193 w 2067346"/>
                <a:gd name="connsiteY5" fmla="*/ 184935 h 1428108"/>
                <a:gd name="connsiteX6" fmla="*/ 113015 w 2067346"/>
                <a:gd name="connsiteY6" fmla="*/ 164387 h 1428108"/>
                <a:gd name="connsiteX7" fmla="*/ 164386 w 2067346"/>
                <a:gd name="connsiteY7" fmla="*/ 113016 h 1428108"/>
                <a:gd name="connsiteX8" fmla="*/ 195209 w 2067346"/>
                <a:gd name="connsiteY8" fmla="*/ 82194 h 1428108"/>
                <a:gd name="connsiteX9" fmla="*/ 256853 w 2067346"/>
                <a:gd name="connsiteY9" fmla="*/ 61645 h 1428108"/>
                <a:gd name="connsiteX10" fmla="*/ 287676 w 2067346"/>
                <a:gd name="connsiteY10" fmla="*/ 51371 h 1428108"/>
                <a:gd name="connsiteX11" fmla="*/ 318498 w 2067346"/>
                <a:gd name="connsiteY11" fmla="*/ 41097 h 1428108"/>
                <a:gd name="connsiteX12" fmla="*/ 441788 w 2067346"/>
                <a:gd name="connsiteY12" fmla="*/ 10274 h 1428108"/>
                <a:gd name="connsiteX13" fmla="*/ 482885 w 2067346"/>
                <a:gd name="connsiteY13" fmla="*/ 0 h 1428108"/>
                <a:gd name="connsiteX14" fmla="*/ 575352 w 2067346"/>
                <a:gd name="connsiteY14" fmla="*/ 30823 h 1428108"/>
                <a:gd name="connsiteX15" fmla="*/ 719191 w 2067346"/>
                <a:gd name="connsiteY15" fmla="*/ 71919 h 1428108"/>
                <a:gd name="connsiteX16" fmla="*/ 760287 w 2067346"/>
                <a:gd name="connsiteY16" fmla="*/ 82194 h 1428108"/>
                <a:gd name="connsiteX17" fmla="*/ 791110 w 2067346"/>
                <a:gd name="connsiteY17" fmla="*/ 92468 h 1428108"/>
                <a:gd name="connsiteX18" fmla="*/ 1335640 w 2067346"/>
                <a:gd name="connsiteY18" fmla="*/ 102742 h 1428108"/>
                <a:gd name="connsiteX19" fmla="*/ 1407559 w 2067346"/>
                <a:gd name="connsiteY19" fmla="*/ 123290 h 1428108"/>
                <a:gd name="connsiteX20" fmla="*/ 1500027 w 2067346"/>
                <a:gd name="connsiteY20" fmla="*/ 174661 h 1428108"/>
                <a:gd name="connsiteX21" fmla="*/ 1530849 w 2067346"/>
                <a:gd name="connsiteY21" fmla="*/ 195209 h 1428108"/>
                <a:gd name="connsiteX22" fmla="*/ 1561671 w 2067346"/>
                <a:gd name="connsiteY22" fmla="*/ 205483 h 1428108"/>
                <a:gd name="connsiteX23" fmla="*/ 1582220 w 2067346"/>
                <a:gd name="connsiteY23" fmla="*/ 226032 h 1428108"/>
                <a:gd name="connsiteX24" fmla="*/ 1643865 w 2067346"/>
                <a:gd name="connsiteY24" fmla="*/ 246580 h 1428108"/>
                <a:gd name="connsiteX25" fmla="*/ 1674687 w 2067346"/>
                <a:gd name="connsiteY25" fmla="*/ 256854 h 1428108"/>
                <a:gd name="connsiteX26" fmla="*/ 1705510 w 2067346"/>
                <a:gd name="connsiteY26" fmla="*/ 267128 h 1428108"/>
                <a:gd name="connsiteX27" fmla="*/ 1767155 w 2067346"/>
                <a:gd name="connsiteY27" fmla="*/ 297951 h 1428108"/>
                <a:gd name="connsiteX28" fmla="*/ 1828800 w 2067346"/>
                <a:gd name="connsiteY28" fmla="*/ 328773 h 1428108"/>
                <a:gd name="connsiteX29" fmla="*/ 1849348 w 2067346"/>
                <a:gd name="connsiteY29" fmla="*/ 349322 h 1428108"/>
                <a:gd name="connsiteX30" fmla="*/ 1900719 w 2067346"/>
                <a:gd name="connsiteY30" fmla="*/ 421241 h 1428108"/>
                <a:gd name="connsiteX31" fmla="*/ 1931541 w 2067346"/>
                <a:gd name="connsiteY31" fmla="*/ 452063 h 1428108"/>
                <a:gd name="connsiteX32" fmla="*/ 1972638 w 2067346"/>
                <a:gd name="connsiteY32" fmla="*/ 513708 h 1428108"/>
                <a:gd name="connsiteX33" fmla="*/ 2013734 w 2067346"/>
                <a:gd name="connsiteY33" fmla="*/ 575353 h 1428108"/>
                <a:gd name="connsiteX34" fmla="*/ 2034283 w 2067346"/>
                <a:gd name="connsiteY34" fmla="*/ 606176 h 1428108"/>
                <a:gd name="connsiteX35" fmla="*/ 2054831 w 2067346"/>
                <a:gd name="connsiteY35" fmla="*/ 647272 h 1428108"/>
                <a:gd name="connsiteX36" fmla="*/ 2054831 w 2067346"/>
                <a:gd name="connsiteY36" fmla="*/ 832207 h 1428108"/>
                <a:gd name="connsiteX37" fmla="*/ 2044557 w 2067346"/>
                <a:gd name="connsiteY37" fmla="*/ 863030 h 1428108"/>
                <a:gd name="connsiteX38" fmla="*/ 1982912 w 2067346"/>
                <a:gd name="connsiteY38" fmla="*/ 934949 h 1428108"/>
                <a:gd name="connsiteX39" fmla="*/ 1952089 w 2067346"/>
                <a:gd name="connsiteY39" fmla="*/ 976045 h 1428108"/>
                <a:gd name="connsiteX40" fmla="*/ 1931541 w 2067346"/>
                <a:gd name="connsiteY40" fmla="*/ 1006868 h 1428108"/>
                <a:gd name="connsiteX41" fmla="*/ 1900719 w 2067346"/>
                <a:gd name="connsiteY41" fmla="*/ 1037690 h 1428108"/>
                <a:gd name="connsiteX42" fmla="*/ 1890444 w 2067346"/>
                <a:gd name="connsiteY42" fmla="*/ 1130158 h 1428108"/>
                <a:gd name="connsiteX43" fmla="*/ 1921267 w 2067346"/>
                <a:gd name="connsiteY43" fmla="*/ 1150706 h 1428108"/>
                <a:gd name="connsiteX44" fmla="*/ 1952089 w 2067346"/>
                <a:gd name="connsiteY44" fmla="*/ 1160980 h 1428108"/>
                <a:gd name="connsiteX45" fmla="*/ 1962364 w 2067346"/>
                <a:gd name="connsiteY45" fmla="*/ 1191803 h 1428108"/>
                <a:gd name="connsiteX46" fmla="*/ 1880170 w 2067346"/>
                <a:gd name="connsiteY46" fmla="*/ 1263722 h 1428108"/>
                <a:gd name="connsiteX47" fmla="*/ 1818525 w 2067346"/>
                <a:gd name="connsiteY47" fmla="*/ 1294544 h 1428108"/>
                <a:gd name="connsiteX48" fmla="*/ 1756880 w 2067346"/>
                <a:gd name="connsiteY48" fmla="*/ 1335641 h 1428108"/>
                <a:gd name="connsiteX49" fmla="*/ 1726058 w 2067346"/>
                <a:gd name="connsiteY49" fmla="*/ 1345915 h 1428108"/>
                <a:gd name="connsiteX50" fmla="*/ 1695235 w 2067346"/>
                <a:gd name="connsiteY50" fmla="*/ 1366463 h 1428108"/>
                <a:gd name="connsiteX51" fmla="*/ 1664413 w 2067346"/>
                <a:gd name="connsiteY51" fmla="*/ 1376737 h 1428108"/>
                <a:gd name="connsiteX52" fmla="*/ 1582220 w 2067346"/>
                <a:gd name="connsiteY52" fmla="*/ 1397286 h 1428108"/>
                <a:gd name="connsiteX53" fmla="*/ 1438382 w 2067346"/>
                <a:gd name="connsiteY53" fmla="*/ 1428108 h 1428108"/>
                <a:gd name="connsiteX54" fmla="*/ 893851 w 2067346"/>
                <a:gd name="connsiteY54" fmla="*/ 1417834 h 1428108"/>
                <a:gd name="connsiteX55" fmla="*/ 770561 w 2067346"/>
                <a:gd name="connsiteY55" fmla="*/ 1397286 h 1428108"/>
                <a:gd name="connsiteX56" fmla="*/ 708916 w 2067346"/>
                <a:gd name="connsiteY56" fmla="*/ 1387012 h 1428108"/>
                <a:gd name="connsiteX57" fmla="*/ 575352 w 2067346"/>
                <a:gd name="connsiteY57" fmla="*/ 1356189 h 1428108"/>
                <a:gd name="connsiteX58" fmla="*/ 544530 w 2067346"/>
                <a:gd name="connsiteY58" fmla="*/ 1335641 h 1428108"/>
                <a:gd name="connsiteX59" fmla="*/ 482885 w 2067346"/>
                <a:gd name="connsiteY59" fmla="*/ 1315092 h 1428108"/>
                <a:gd name="connsiteX60" fmla="*/ 410966 w 2067346"/>
                <a:gd name="connsiteY60" fmla="*/ 1263722 h 1428108"/>
                <a:gd name="connsiteX61" fmla="*/ 359595 w 2067346"/>
                <a:gd name="connsiteY61" fmla="*/ 1222625 h 1428108"/>
                <a:gd name="connsiteX62" fmla="*/ 349321 w 2067346"/>
                <a:gd name="connsiteY62" fmla="*/ 1191803 h 1428108"/>
                <a:gd name="connsiteX63" fmla="*/ 328773 w 2067346"/>
                <a:gd name="connsiteY63" fmla="*/ 1171254 h 1428108"/>
                <a:gd name="connsiteX64" fmla="*/ 287676 w 2067346"/>
                <a:gd name="connsiteY64" fmla="*/ 986319 h 1428108"/>
                <a:gd name="connsiteX65" fmla="*/ 267128 w 2067346"/>
                <a:gd name="connsiteY65" fmla="*/ 924674 h 1428108"/>
                <a:gd name="connsiteX66" fmla="*/ 246579 w 2067346"/>
                <a:gd name="connsiteY66" fmla="*/ 852755 h 1428108"/>
                <a:gd name="connsiteX67" fmla="*/ 236305 w 2067346"/>
                <a:gd name="connsiteY67" fmla="*/ 821933 h 1428108"/>
                <a:gd name="connsiteX68" fmla="*/ 174660 w 2067346"/>
                <a:gd name="connsiteY68" fmla="*/ 780836 h 1428108"/>
                <a:gd name="connsiteX69" fmla="*/ 113015 w 2067346"/>
                <a:gd name="connsiteY69" fmla="*/ 750014 h 1428108"/>
                <a:gd name="connsiteX70" fmla="*/ 92467 w 2067346"/>
                <a:gd name="connsiteY70" fmla="*/ 729465 h 1428108"/>
                <a:gd name="connsiteX71" fmla="*/ 30822 w 2067346"/>
                <a:gd name="connsiteY71" fmla="*/ 688369 h 1428108"/>
                <a:gd name="connsiteX72" fmla="*/ 0 w 2067346"/>
                <a:gd name="connsiteY72" fmla="*/ 626724 h 142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067346" h="1428108">
                  <a:moveTo>
                    <a:pt x="0" y="626724"/>
                  </a:moveTo>
                  <a:lnTo>
                    <a:pt x="0" y="626724"/>
                  </a:lnTo>
                  <a:cubicBezTo>
                    <a:pt x="3425" y="527407"/>
                    <a:pt x="4262" y="427967"/>
                    <a:pt x="10274" y="328773"/>
                  </a:cubicBezTo>
                  <a:cubicBezTo>
                    <a:pt x="11128" y="314679"/>
                    <a:pt x="15590" y="300898"/>
                    <a:pt x="20548" y="287677"/>
                  </a:cubicBezTo>
                  <a:cubicBezTo>
                    <a:pt x="25926" y="273336"/>
                    <a:pt x="33216" y="259713"/>
                    <a:pt x="41096" y="246580"/>
                  </a:cubicBezTo>
                  <a:cubicBezTo>
                    <a:pt x="53802" y="225403"/>
                    <a:pt x="61645" y="198634"/>
                    <a:pt x="82193" y="184935"/>
                  </a:cubicBezTo>
                  <a:lnTo>
                    <a:pt x="113015" y="164387"/>
                  </a:lnTo>
                  <a:cubicBezTo>
                    <a:pt x="150687" y="107880"/>
                    <a:pt x="113016" y="155823"/>
                    <a:pt x="164386" y="113016"/>
                  </a:cubicBezTo>
                  <a:cubicBezTo>
                    <a:pt x="175548" y="103714"/>
                    <a:pt x="182508" y="89250"/>
                    <a:pt x="195209" y="82194"/>
                  </a:cubicBezTo>
                  <a:cubicBezTo>
                    <a:pt x="214143" y="71675"/>
                    <a:pt x="236305" y="68494"/>
                    <a:pt x="256853" y="61645"/>
                  </a:cubicBezTo>
                  <a:lnTo>
                    <a:pt x="287676" y="51371"/>
                  </a:lnTo>
                  <a:cubicBezTo>
                    <a:pt x="297950" y="47946"/>
                    <a:pt x="307992" y="43724"/>
                    <a:pt x="318498" y="41097"/>
                  </a:cubicBezTo>
                  <a:lnTo>
                    <a:pt x="441788" y="10274"/>
                  </a:lnTo>
                  <a:lnTo>
                    <a:pt x="482885" y="0"/>
                  </a:lnTo>
                  <a:cubicBezTo>
                    <a:pt x="621708" y="23137"/>
                    <a:pt x="488670" y="-7703"/>
                    <a:pt x="575352" y="30823"/>
                  </a:cubicBezTo>
                  <a:cubicBezTo>
                    <a:pt x="613253" y="47668"/>
                    <a:pt x="681875" y="62590"/>
                    <a:pt x="719191" y="71919"/>
                  </a:cubicBezTo>
                  <a:cubicBezTo>
                    <a:pt x="732890" y="75344"/>
                    <a:pt x="746891" y="77729"/>
                    <a:pt x="760287" y="82194"/>
                  </a:cubicBezTo>
                  <a:cubicBezTo>
                    <a:pt x="770561" y="85619"/>
                    <a:pt x="780287" y="92081"/>
                    <a:pt x="791110" y="92468"/>
                  </a:cubicBezTo>
                  <a:cubicBezTo>
                    <a:pt x="972537" y="98947"/>
                    <a:pt x="1154130" y="99317"/>
                    <a:pt x="1335640" y="102742"/>
                  </a:cubicBezTo>
                  <a:cubicBezTo>
                    <a:pt x="1345313" y="105160"/>
                    <a:pt x="1395499" y="116590"/>
                    <a:pt x="1407559" y="123290"/>
                  </a:cubicBezTo>
                  <a:cubicBezTo>
                    <a:pt x="1513541" y="182169"/>
                    <a:pt x="1430284" y="151414"/>
                    <a:pt x="1500027" y="174661"/>
                  </a:cubicBezTo>
                  <a:cubicBezTo>
                    <a:pt x="1510301" y="181510"/>
                    <a:pt x="1519805" y="189687"/>
                    <a:pt x="1530849" y="195209"/>
                  </a:cubicBezTo>
                  <a:cubicBezTo>
                    <a:pt x="1540535" y="200052"/>
                    <a:pt x="1552385" y="199911"/>
                    <a:pt x="1561671" y="205483"/>
                  </a:cubicBezTo>
                  <a:cubicBezTo>
                    <a:pt x="1569977" y="210467"/>
                    <a:pt x="1573556" y="221700"/>
                    <a:pt x="1582220" y="226032"/>
                  </a:cubicBezTo>
                  <a:cubicBezTo>
                    <a:pt x="1601593" y="235719"/>
                    <a:pt x="1623317" y="239731"/>
                    <a:pt x="1643865" y="246580"/>
                  </a:cubicBezTo>
                  <a:lnTo>
                    <a:pt x="1674687" y="256854"/>
                  </a:lnTo>
                  <a:lnTo>
                    <a:pt x="1705510" y="267128"/>
                  </a:lnTo>
                  <a:cubicBezTo>
                    <a:pt x="1793831" y="326012"/>
                    <a:pt x="1682090" y="255419"/>
                    <a:pt x="1767155" y="297951"/>
                  </a:cubicBezTo>
                  <a:cubicBezTo>
                    <a:pt x="1846823" y="337784"/>
                    <a:pt x="1751325" y="302949"/>
                    <a:pt x="1828800" y="328773"/>
                  </a:cubicBezTo>
                  <a:cubicBezTo>
                    <a:pt x="1835649" y="335623"/>
                    <a:pt x="1843297" y="341758"/>
                    <a:pt x="1849348" y="349322"/>
                  </a:cubicBezTo>
                  <a:cubicBezTo>
                    <a:pt x="1914380" y="430613"/>
                    <a:pt x="1813970" y="320034"/>
                    <a:pt x="1900719" y="421241"/>
                  </a:cubicBezTo>
                  <a:cubicBezTo>
                    <a:pt x="1910175" y="432273"/>
                    <a:pt x="1922621" y="440594"/>
                    <a:pt x="1931541" y="452063"/>
                  </a:cubicBezTo>
                  <a:cubicBezTo>
                    <a:pt x="1946703" y="471557"/>
                    <a:pt x="1958939" y="493160"/>
                    <a:pt x="1972638" y="513708"/>
                  </a:cubicBezTo>
                  <a:lnTo>
                    <a:pt x="2013734" y="575353"/>
                  </a:lnTo>
                  <a:cubicBezTo>
                    <a:pt x="2020584" y="585627"/>
                    <a:pt x="2028761" y="595131"/>
                    <a:pt x="2034283" y="606176"/>
                  </a:cubicBezTo>
                  <a:lnTo>
                    <a:pt x="2054831" y="647272"/>
                  </a:lnTo>
                  <a:cubicBezTo>
                    <a:pt x="2072115" y="733695"/>
                    <a:pt x="2070911" y="703565"/>
                    <a:pt x="2054831" y="832207"/>
                  </a:cubicBezTo>
                  <a:cubicBezTo>
                    <a:pt x="2053488" y="842953"/>
                    <a:pt x="2049400" y="853343"/>
                    <a:pt x="2044557" y="863030"/>
                  </a:cubicBezTo>
                  <a:cubicBezTo>
                    <a:pt x="2020857" y="910431"/>
                    <a:pt x="2020825" y="884400"/>
                    <a:pt x="1982912" y="934949"/>
                  </a:cubicBezTo>
                  <a:cubicBezTo>
                    <a:pt x="1972638" y="948648"/>
                    <a:pt x="1962042" y="962111"/>
                    <a:pt x="1952089" y="976045"/>
                  </a:cubicBezTo>
                  <a:cubicBezTo>
                    <a:pt x="1944912" y="986093"/>
                    <a:pt x="1939446" y="997382"/>
                    <a:pt x="1931541" y="1006868"/>
                  </a:cubicBezTo>
                  <a:cubicBezTo>
                    <a:pt x="1922239" y="1018030"/>
                    <a:pt x="1910993" y="1027416"/>
                    <a:pt x="1900719" y="1037690"/>
                  </a:cubicBezTo>
                  <a:cubicBezTo>
                    <a:pt x="1890848" y="1067303"/>
                    <a:pt x="1866269" y="1099940"/>
                    <a:pt x="1890444" y="1130158"/>
                  </a:cubicBezTo>
                  <a:cubicBezTo>
                    <a:pt x="1898158" y="1139800"/>
                    <a:pt x="1910222" y="1145184"/>
                    <a:pt x="1921267" y="1150706"/>
                  </a:cubicBezTo>
                  <a:cubicBezTo>
                    <a:pt x="1930953" y="1155549"/>
                    <a:pt x="1941815" y="1157555"/>
                    <a:pt x="1952089" y="1160980"/>
                  </a:cubicBezTo>
                  <a:cubicBezTo>
                    <a:pt x="1955514" y="1171254"/>
                    <a:pt x="1967207" y="1182116"/>
                    <a:pt x="1962364" y="1191803"/>
                  </a:cubicBezTo>
                  <a:cubicBezTo>
                    <a:pt x="1951562" y="1213407"/>
                    <a:pt x="1906003" y="1249370"/>
                    <a:pt x="1880170" y="1263722"/>
                  </a:cubicBezTo>
                  <a:cubicBezTo>
                    <a:pt x="1860087" y="1274879"/>
                    <a:pt x="1838369" y="1282968"/>
                    <a:pt x="1818525" y="1294544"/>
                  </a:cubicBezTo>
                  <a:cubicBezTo>
                    <a:pt x="1797193" y="1306988"/>
                    <a:pt x="1780309" y="1327831"/>
                    <a:pt x="1756880" y="1335641"/>
                  </a:cubicBezTo>
                  <a:cubicBezTo>
                    <a:pt x="1746606" y="1339066"/>
                    <a:pt x="1735744" y="1341072"/>
                    <a:pt x="1726058" y="1345915"/>
                  </a:cubicBezTo>
                  <a:cubicBezTo>
                    <a:pt x="1715013" y="1351437"/>
                    <a:pt x="1706280" y="1360941"/>
                    <a:pt x="1695235" y="1366463"/>
                  </a:cubicBezTo>
                  <a:cubicBezTo>
                    <a:pt x="1685549" y="1371306"/>
                    <a:pt x="1674861" y="1373887"/>
                    <a:pt x="1664413" y="1376737"/>
                  </a:cubicBezTo>
                  <a:cubicBezTo>
                    <a:pt x="1637167" y="1384168"/>
                    <a:pt x="1609012" y="1388356"/>
                    <a:pt x="1582220" y="1397286"/>
                  </a:cubicBezTo>
                  <a:cubicBezTo>
                    <a:pt x="1494381" y="1426565"/>
                    <a:pt x="1542068" y="1415147"/>
                    <a:pt x="1438382" y="1428108"/>
                  </a:cubicBezTo>
                  <a:lnTo>
                    <a:pt x="893851" y="1417834"/>
                  </a:lnTo>
                  <a:cubicBezTo>
                    <a:pt x="811011" y="1415118"/>
                    <a:pt x="831610" y="1409496"/>
                    <a:pt x="770561" y="1397286"/>
                  </a:cubicBezTo>
                  <a:cubicBezTo>
                    <a:pt x="750134" y="1393201"/>
                    <a:pt x="729285" y="1391377"/>
                    <a:pt x="708916" y="1387012"/>
                  </a:cubicBezTo>
                  <a:cubicBezTo>
                    <a:pt x="362046" y="1312681"/>
                    <a:pt x="807603" y="1402638"/>
                    <a:pt x="575352" y="1356189"/>
                  </a:cubicBezTo>
                  <a:cubicBezTo>
                    <a:pt x="565078" y="1349340"/>
                    <a:pt x="555814" y="1340656"/>
                    <a:pt x="544530" y="1335641"/>
                  </a:cubicBezTo>
                  <a:cubicBezTo>
                    <a:pt x="524737" y="1326844"/>
                    <a:pt x="500907" y="1327106"/>
                    <a:pt x="482885" y="1315092"/>
                  </a:cubicBezTo>
                  <a:cubicBezTo>
                    <a:pt x="456193" y="1297298"/>
                    <a:pt x="436454" y="1284962"/>
                    <a:pt x="410966" y="1263722"/>
                  </a:cubicBezTo>
                  <a:cubicBezTo>
                    <a:pt x="352409" y="1214923"/>
                    <a:pt x="435800" y="1273427"/>
                    <a:pt x="359595" y="1222625"/>
                  </a:cubicBezTo>
                  <a:cubicBezTo>
                    <a:pt x="356170" y="1212351"/>
                    <a:pt x="354893" y="1201089"/>
                    <a:pt x="349321" y="1191803"/>
                  </a:cubicBezTo>
                  <a:cubicBezTo>
                    <a:pt x="344337" y="1183497"/>
                    <a:pt x="332371" y="1180248"/>
                    <a:pt x="328773" y="1171254"/>
                  </a:cubicBezTo>
                  <a:cubicBezTo>
                    <a:pt x="302429" y="1105393"/>
                    <a:pt x="310454" y="1054653"/>
                    <a:pt x="287676" y="986319"/>
                  </a:cubicBezTo>
                  <a:lnTo>
                    <a:pt x="267128" y="924674"/>
                  </a:lnTo>
                  <a:cubicBezTo>
                    <a:pt x="242488" y="850755"/>
                    <a:pt x="272387" y="943085"/>
                    <a:pt x="246579" y="852755"/>
                  </a:cubicBezTo>
                  <a:cubicBezTo>
                    <a:pt x="243604" y="842342"/>
                    <a:pt x="243963" y="829591"/>
                    <a:pt x="236305" y="821933"/>
                  </a:cubicBezTo>
                  <a:cubicBezTo>
                    <a:pt x="218842" y="804470"/>
                    <a:pt x="195208" y="794535"/>
                    <a:pt x="174660" y="780836"/>
                  </a:cubicBezTo>
                  <a:cubicBezTo>
                    <a:pt x="134827" y="754281"/>
                    <a:pt x="155552" y="764192"/>
                    <a:pt x="113015" y="750014"/>
                  </a:cubicBezTo>
                  <a:cubicBezTo>
                    <a:pt x="106166" y="743164"/>
                    <a:pt x="100216" y="735277"/>
                    <a:pt x="92467" y="729465"/>
                  </a:cubicBezTo>
                  <a:cubicBezTo>
                    <a:pt x="72710" y="714647"/>
                    <a:pt x="30822" y="688369"/>
                    <a:pt x="30822" y="688369"/>
                  </a:cubicBezTo>
                  <a:cubicBezTo>
                    <a:pt x="4575" y="648997"/>
                    <a:pt x="5137" y="636998"/>
                    <a:pt x="0" y="626724"/>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Oval 4">
              <a:extLst>
                <a:ext uri="{FF2B5EF4-FFF2-40B4-BE49-F238E27FC236}">
                  <a16:creationId xmlns:a16="http://schemas.microsoft.com/office/drawing/2014/main" id="{2125EC9F-B206-FD25-5B97-BFD35A65EE3D}"/>
                </a:ext>
              </a:extLst>
            </p:cNvPr>
            <p:cNvSpPr/>
            <p:nvPr/>
          </p:nvSpPr>
          <p:spPr>
            <a:xfrm>
              <a:off x="4648200" y="4400550"/>
              <a:ext cx="76200" cy="762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B17E83-5518-5A0C-F056-E24A2FE8F6BB}"/>
                    </a:ext>
                  </a:extLst>
                </p:cNvPr>
                <p:cNvSpPr txBox="1"/>
                <p:nvPr/>
              </p:nvSpPr>
              <p:spPr>
                <a:xfrm>
                  <a:off x="4419600" y="3981689"/>
                  <a:ext cx="6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i="1">
                            <a:solidFill>
                              <a:srgbClr val="FF0000"/>
                            </a:solidFill>
                            <a:latin typeface="Cambria Math" panose="02040503050406030204" pitchFamily="18" charset="0"/>
                            <a:ea typeface="Cambria Math" panose="02040503050406030204" pitchFamily="18" charset="0"/>
                          </a:rPr>
                          <m:t> </m:t>
                        </m:r>
                      </m:oMath>
                    </m:oMathPara>
                  </a14:m>
                  <a:endParaRPr lang="vi-VN" dirty="0"/>
                </a:p>
              </p:txBody>
            </p:sp>
          </mc:Choice>
          <mc:Fallback xmlns="">
            <p:sp>
              <p:nvSpPr>
                <p:cNvPr id="7" name="TextBox 6">
                  <a:extLst>
                    <a:ext uri="{FF2B5EF4-FFF2-40B4-BE49-F238E27FC236}">
                      <a16:creationId xmlns:a16="http://schemas.microsoft.com/office/drawing/2014/main" id="{0BB17E83-5518-5A0C-F056-E24A2FE8F6BB}"/>
                    </a:ext>
                  </a:extLst>
                </p:cNvPr>
                <p:cNvSpPr txBox="1">
                  <a:spLocks noRot="1" noChangeAspect="1" noMove="1" noResize="1" noEditPoints="1" noAdjustHandles="1" noChangeArrowheads="1" noChangeShapeType="1" noTextEdit="1"/>
                </p:cNvSpPr>
                <p:nvPr/>
              </p:nvSpPr>
              <p:spPr>
                <a:xfrm>
                  <a:off x="4419600" y="3981689"/>
                  <a:ext cx="609600" cy="369332"/>
                </a:xfrm>
                <a:prstGeom prst="rect">
                  <a:avLst/>
                </a:prstGeom>
                <a:blipFill>
                  <a:blip r:embed="rId3"/>
                  <a:stretch>
                    <a:fillRect r="-14286" b="-19355"/>
                  </a:stretch>
                </a:blipFill>
              </p:spPr>
              <p:txBody>
                <a:bodyPr/>
                <a:lstStyle/>
                <a:p>
                  <a:r>
                    <a:rPr lang="vi-VN">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FF13F2-E448-6E4C-DB10-7FF0913A518E}"/>
                  </a:ext>
                </a:extLst>
              </p:cNvPr>
              <p:cNvSpPr txBox="1"/>
              <p:nvPr/>
            </p:nvSpPr>
            <p:spPr>
              <a:xfrm>
                <a:off x="8339422" y="2197165"/>
                <a:ext cx="4572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ea typeface="Cambria Math" panose="02040503050406030204" pitchFamily="18" charset="0"/>
                        </a:rPr>
                        <m:t>𝒳</m:t>
                      </m:r>
                    </m:oMath>
                  </m:oMathPara>
                </a14:m>
                <a:endParaRPr lang="vi-VN" dirty="0"/>
              </a:p>
            </p:txBody>
          </p:sp>
        </mc:Choice>
        <mc:Fallback xmlns="">
          <p:sp>
            <p:nvSpPr>
              <p:cNvPr id="10" name="TextBox 9">
                <a:extLst>
                  <a:ext uri="{FF2B5EF4-FFF2-40B4-BE49-F238E27FC236}">
                    <a16:creationId xmlns:a16="http://schemas.microsoft.com/office/drawing/2014/main" id="{B5FF13F2-E448-6E4C-DB10-7FF0913A518E}"/>
                  </a:ext>
                </a:extLst>
              </p:cNvPr>
              <p:cNvSpPr txBox="1">
                <a:spLocks noRot="1" noChangeAspect="1" noMove="1" noResize="1" noEditPoints="1" noAdjustHandles="1" noChangeArrowheads="1" noChangeShapeType="1" noTextEdit="1"/>
              </p:cNvSpPr>
              <p:nvPr/>
            </p:nvSpPr>
            <p:spPr>
              <a:xfrm>
                <a:off x="8339422" y="2197165"/>
                <a:ext cx="457200" cy="369332"/>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31424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D11D-E113-87CC-0F33-6EDC155E211A}"/>
              </a:ext>
            </a:extLst>
          </p:cNvPr>
          <p:cNvSpPr>
            <a:spLocks noGrp="1"/>
          </p:cNvSpPr>
          <p:nvPr>
            <p:ph type="title"/>
          </p:nvPr>
        </p:nvSpPr>
        <p:spPr/>
        <p:txBody>
          <a:bodyPr/>
          <a:lstStyle/>
          <a:p>
            <a:r>
              <a:rPr lang="vi-VN" dirty="0"/>
              <a:t>Ví dụ: xúc sắc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D53810-2955-8BFF-38F1-376F512F2D75}"/>
                  </a:ext>
                </a:extLst>
              </p:cNvPr>
              <p:cNvSpPr>
                <a:spLocks noGrp="1"/>
              </p:cNvSpPr>
              <p:nvPr>
                <p:ph idx="1"/>
              </p:nvPr>
            </p:nvSpPr>
            <p:spPr/>
            <p:txBody>
              <a:bodyPr/>
              <a:lstStyle/>
              <a:p>
                <a:r>
                  <a:rPr lang="vi-VN" dirty="0"/>
                  <a:t>Ví dụ: Tung một con xúc xắc sáu mặt đều. Chúng ta muốn tìm kỳ vọng của mặt số xuất hiện sau mỗi lần tung.</a:t>
                </a:r>
              </a:p>
              <a:p>
                <a:pPr marL="0" indent="0">
                  <a:buNone/>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b="0" i="1" smtClean="0">
                          <a:solidFill>
                            <a:srgbClr val="FF0000"/>
                          </a:solidFill>
                          <a:latin typeface="Cambria Math" panose="02040503050406030204" pitchFamily="18" charset="0"/>
                          <a:ea typeface="Cambria Math" panose="02040503050406030204" pitchFamily="18" charset="0"/>
                        </a:rPr>
                        <m:t>=1×</m:t>
                      </m:r>
                      <m:f>
                        <m:fPr>
                          <m:ctrlPr>
                            <a:rPr lang="vi-VN" b="0" i="1" smtClean="0">
                              <a:solidFill>
                                <a:srgbClr val="FF0000"/>
                              </a:solidFill>
                              <a:latin typeface="Cambria Math" panose="02040503050406030204" pitchFamily="18" charset="0"/>
                              <a:ea typeface="Cambria Math" panose="02040503050406030204" pitchFamily="18" charset="0"/>
                            </a:rPr>
                          </m:ctrlPr>
                        </m:fPr>
                        <m:num>
                          <m:r>
                            <a:rPr lang="vi-VN" b="0" i="1" smtClean="0">
                              <a:solidFill>
                                <a:srgbClr val="FF0000"/>
                              </a:solidFill>
                              <a:latin typeface="Cambria Math" panose="02040503050406030204" pitchFamily="18" charset="0"/>
                              <a:ea typeface="Cambria Math" panose="02040503050406030204" pitchFamily="18" charset="0"/>
                            </a:rPr>
                            <m:t>1</m:t>
                          </m:r>
                        </m:num>
                        <m:den>
                          <m:r>
                            <a:rPr lang="vi-VN" b="0" i="1" smtClean="0">
                              <a:solidFill>
                                <a:srgbClr val="FF0000"/>
                              </a:solidFill>
                              <a:latin typeface="Cambria Math" panose="02040503050406030204" pitchFamily="18" charset="0"/>
                              <a:ea typeface="Cambria Math" panose="02040503050406030204" pitchFamily="18" charset="0"/>
                            </a:rPr>
                            <m:t>6</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2</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i="1">
                              <a:solidFill>
                                <a:srgbClr val="FF0000"/>
                              </a:solidFill>
                              <a:latin typeface="Cambria Math" panose="02040503050406030204" pitchFamily="18" charset="0"/>
                              <a:ea typeface="Cambria Math" panose="02040503050406030204" pitchFamily="18" charset="0"/>
                            </a:rPr>
                            <m:t>6</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3</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i="1">
                              <a:solidFill>
                                <a:srgbClr val="FF0000"/>
                              </a:solidFill>
                              <a:latin typeface="Cambria Math" panose="02040503050406030204" pitchFamily="18" charset="0"/>
                              <a:ea typeface="Cambria Math" panose="02040503050406030204" pitchFamily="18" charset="0"/>
                            </a:rPr>
                            <m:t>6</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4</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i="1">
                              <a:solidFill>
                                <a:srgbClr val="FF0000"/>
                              </a:solidFill>
                              <a:latin typeface="Cambria Math" panose="02040503050406030204" pitchFamily="18" charset="0"/>
                              <a:ea typeface="Cambria Math" panose="02040503050406030204" pitchFamily="18" charset="0"/>
                            </a:rPr>
                            <m:t>6</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5</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i="1">
                              <a:solidFill>
                                <a:srgbClr val="FF0000"/>
                              </a:solidFill>
                              <a:latin typeface="Cambria Math" panose="02040503050406030204" pitchFamily="18" charset="0"/>
                              <a:ea typeface="Cambria Math" panose="02040503050406030204" pitchFamily="18" charset="0"/>
                            </a:rPr>
                            <m:t>6</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6</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i="1">
                              <a:solidFill>
                                <a:srgbClr val="FF0000"/>
                              </a:solidFill>
                              <a:latin typeface="Cambria Math" panose="02040503050406030204" pitchFamily="18" charset="0"/>
                              <a:ea typeface="Cambria Math" panose="02040503050406030204" pitchFamily="18" charset="0"/>
                            </a:rPr>
                            <m:t>6</m:t>
                          </m:r>
                        </m:den>
                      </m:f>
                      <m:r>
                        <a:rPr lang="vi-VN" b="0" i="1" smtClean="0">
                          <a:solidFill>
                            <a:srgbClr val="FF0000"/>
                          </a:solidFill>
                          <a:latin typeface="Cambria Math" panose="02040503050406030204" pitchFamily="18" charset="0"/>
                          <a:ea typeface="Cambria Math" panose="02040503050406030204" pitchFamily="18" charset="0"/>
                        </a:rPr>
                        <m:t>=3,5</m:t>
                      </m:r>
                    </m:oMath>
                  </m:oMathPara>
                </a14:m>
                <a:endParaRPr lang="vi-VN" b="0" dirty="0">
                  <a:solidFill>
                    <a:srgbClr val="FF0000"/>
                  </a:solidFill>
                  <a:ea typeface="Cambria Math" panose="02040503050406030204" pitchFamily="18" charset="0"/>
                </a:endParaRPr>
              </a:p>
              <a:p>
                <a:r>
                  <a:rPr lang="vi-VN" dirty="0"/>
                  <a:t>Ví dụ: Con xúc sắc bị lỗi với xác suất: </a:t>
                </a:r>
                <a14:m>
                  <m:oMath xmlns:m="http://schemas.openxmlformats.org/officeDocument/2006/math">
                    <m:r>
                      <m:rPr>
                        <m:sty m:val="p"/>
                      </m:rPr>
                      <a:rPr lang="vi-VN" i="1" dirty="0">
                        <a:latin typeface="Cambria Math" panose="02040503050406030204" pitchFamily="18" charset="0"/>
                      </a:rPr>
                      <m:t>P</m:t>
                    </m:r>
                    <m:d>
                      <m:dPr>
                        <m:ctrlPr>
                          <a:rPr lang="vi-VN" b="0" i="1" dirty="0" smtClean="0">
                            <a:latin typeface="Cambria Math" panose="02040503050406030204" pitchFamily="18" charset="0"/>
                          </a:rPr>
                        </m:ctrlPr>
                      </m:dPr>
                      <m:e>
                        <m:r>
                          <a:rPr lang="vi-VN" b="0" i="1" dirty="0" smtClean="0">
                            <a:latin typeface="Cambria Math" panose="02040503050406030204" pitchFamily="18" charset="0"/>
                          </a:rPr>
                          <m:t>1</m:t>
                        </m:r>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1</m:t>
                        </m:r>
                      </m:num>
                      <m:den>
                        <m:r>
                          <a:rPr lang="vi-VN" b="0" i="1" dirty="0" smtClean="0">
                            <a:latin typeface="Cambria Math" panose="02040503050406030204" pitchFamily="18" charset="0"/>
                          </a:rPr>
                          <m:t>12</m:t>
                        </m:r>
                      </m:den>
                    </m:f>
                    <m:r>
                      <a:rPr lang="vi-VN" b="0" i="1" dirty="0" smtClean="0">
                        <a:latin typeface="Cambria Math" panose="02040503050406030204" pitchFamily="18" charset="0"/>
                      </a:rPr>
                      <m:t>,</m:t>
                    </m:r>
                    <m:r>
                      <m:rPr>
                        <m:sty m:val="p"/>
                      </m:rPr>
                      <a:rPr lang="vi-VN" i="1" dirty="0">
                        <a:latin typeface="Cambria Math" panose="02040503050406030204" pitchFamily="18" charset="0"/>
                      </a:rPr>
                      <m:t>P</m:t>
                    </m:r>
                    <m:d>
                      <m:dPr>
                        <m:ctrlPr>
                          <a:rPr lang="vi-VN" b="0" i="1" dirty="0" smtClean="0">
                            <a:latin typeface="Cambria Math" panose="02040503050406030204" pitchFamily="18" charset="0"/>
                          </a:rPr>
                        </m:ctrlPr>
                      </m:dPr>
                      <m:e>
                        <m:r>
                          <a:rPr lang="vi-VN" b="0" i="1" dirty="0" smtClean="0">
                            <a:latin typeface="Cambria Math" panose="02040503050406030204" pitchFamily="18" charset="0"/>
                          </a:rPr>
                          <m:t>2</m:t>
                        </m:r>
                      </m:e>
                    </m:d>
                    <m:r>
                      <a:rPr lang="vi-VN" b="0" i="1" dirty="0" smtClean="0">
                        <a:latin typeface="Cambria Math" panose="02040503050406030204" pitchFamily="18" charset="0"/>
                      </a:rPr>
                      <m:t>=</m:t>
                    </m:r>
                    <m:r>
                      <m:rPr>
                        <m:sty m:val="p"/>
                      </m:rPr>
                      <a:rPr lang="vi-VN" i="1" dirty="0">
                        <a:latin typeface="Cambria Math" panose="02040503050406030204" pitchFamily="18" charset="0"/>
                      </a:rPr>
                      <m:t>P</m:t>
                    </m:r>
                    <m:d>
                      <m:dPr>
                        <m:ctrlPr>
                          <a:rPr lang="vi-VN" b="0" i="1" dirty="0" smtClean="0">
                            <a:latin typeface="Cambria Math" panose="02040503050406030204" pitchFamily="18" charset="0"/>
                          </a:rPr>
                        </m:ctrlPr>
                      </m:dPr>
                      <m:e>
                        <m:r>
                          <a:rPr lang="vi-VN" b="0" i="1" dirty="0" smtClean="0">
                            <a:latin typeface="Cambria Math" panose="02040503050406030204" pitchFamily="18" charset="0"/>
                          </a:rPr>
                          <m:t>3</m:t>
                        </m:r>
                      </m:e>
                    </m:d>
                    <m:r>
                      <a:rPr lang="vi-VN" b="0" i="1" dirty="0" smtClean="0">
                        <a:latin typeface="Cambria Math" panose="02040503050406030204" pitchFamily="18" charset="0"/>
                      </a:rPr>
                      <m:t>=</m:t>
                    </m:r>
                    <m:r>
                      <m:rPr>
                        <m:sty m:val="p"/>
                      </m:rPr>
                      <a:rPr lang="vi-VN" i="1" dirty="0">
                        <a:latin typeface="Cambria Math" panose="02040503050406030204" pitchFamily="18" charset="0"/>
                      </a:rPr>
                      <m:t>P</m:t>
                    </m:r>
                    <m:d>
                      <m:dPr>
                        <m:ctrlPr>
                          <a:rPr lang="vi-VN" b="0" i="1" dirty="0" smtClean="0">
                            <a:latin typeface="Cambria Math" panose="02040503050406030204" pitchFamily="18" charset="0"/>
                          </a:rPr>
                        </m:ctrlPr>
                      </m:dPr>
                      <m:e>
                        <m:r>
                          <a:rPr lang="vi-VN" b="0" i="1" dirty="0" smtClean="0">
                            <a:latin typeface="Cambria Math" panose="02040503050406030204" pitchFamily="18" charset="0"/>
                          </a:rPr>
                          <m:t>4</m:t>
                        </m:r>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1</m:t>
                        </m:r>
                      </m:num>
                      <m:den>
                        <m:r>
                          <a:rPr lang="vi-VN" b="0" i="1" dirty="0" smtClean="0">
                            <a:latin typeface="Cambria Math" panose="02040503050406030204" pitchFamily="18" charset="0"/>
                          </a:rPr>
                          <m:t>6</m:t>
                        </m:r>
                      </m:den>
                    </m:f>
                    <m:r>
                      <a:rPr lang="vi-VN" b="0" i="1" dirty="0" smtClean="0">
                        <a:latin typeface="Cambria Math" panose="02040503050406030204" pitchFamily="18" charset="0"/>
                      </a:rPr>
                      <m:t>,</m:t>
                    </m:r>
                    <m:r>
                      <m:rPr>
                        <m:sty m:val="p"/>
                      </m:rPr>
                      <a:rPr lang="vi-VN" i="1" dirty="0">
                        <a:latin typeface="Cambria Math" panose="02040503050406030204" pitchFamily="18" charset="0"/>
                      </a:rPr>
                      <m:t>P</m:t>
                    </m:r>
                    <m:d>
                      <m:dPr>
                        <m:ctrlPr>
                          <a:rPr lang="vi-VN" b="0" i="1" dirty="0" smtClean="0">
                            <a:latin typeface="Cambria Math" panose="02040503050406030204" pitchFamily="18" charset="0"/>
                          </a:rPr>
                        </m:ctrlPr>
                      </m:dPr>
                      <m:e>
                        <m:r>
                          <a:rPr lang="vi-VN" b="0" i="1" dirty="0" smtClean="0">
                            <a:latin typeface="Cambria Math" panose="02040503050406030204" pitchFamily="18" charset="0"/>
                          </a:rPr>
                          <m:t>5</m:t>
                        </m:r>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1</m:t>
                        </m:r>
                      </m:num>
                      <m:den>
                        <m:r>
                          <a:rPr lang="vi-VN" b="0" i="1" dirty="0" smtClean="0">
                            <a:latin typeface="Cambria Math" panose="02040503050406030204" pitchFamily="18" charset="0"/>
                          </a:rPr>
                          <m:t>4</m:t>
                        </m:r>
                      </m:den>
                    </m:f>
                    <m:r>
                      <a:rPr lang="vi-VN" b="0" i="1" dirty="0" smtClean="0">
                        <a:latin typeface="Cambria Math" panose="02040503050406030204" pitchFamily="18" charset="0"/>
                      </a:rPr>
                      <m:t>, </m:t>
                    </m:r>
                    <m:r>
                      <m:rPr>
                        <m:sty m:val="p"/>
                      </m:rPr>
                      <a:rPr lang="vi-VN" i="1" dirty="0">
                        <a:latin typeface="Cambria Math" panose="02040503050406030204" pitchFamily="18" charset="0"/>
                      </a:rPr>
                      <m:t>P</m:t>
                    </m:r>
                    <m:d>
                      <m:dPr>
                        <m:ctrlPr>
                          <a:rPr lang="vi-VN" b="0" i="1" dirty="0" smtClean="0">
                            <a:latin typeface="Cambria Math" panose="02040503050406030204" pitchFamily="18" charset="0"/>
                          </a:rPr>
                        </m:ctrlPr>
                      </m:dPr>
                      <m:e>
                        <m:r>
                          <a:rPr lang="vi-VN" b="0" i="1" dirty="0" smtClean="0">
                            <a:latin typeface="Cambria Math" panose="02040503050406030204" pitchFamily="18" charset="0"/>
                          </a:rPr>
                          <m:t>6</m:t>
                        </m:r>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1</m:t>
                        </m:r>
                      </m:num>
                      <m:den>
                        <m:r>
                          <a:rPr lang="vi-VN" b="0" i="1" dirty="0" smtClean="0">
                            <a:latin typeface="Cambria Math" panose="02040503050406030204" pitchFamily="18" charset="0"/>
                          </a:rPr>
                          <m:t>6</m:t>
                        </m:r>
                      </m:den>
                    </m:f>
                  </m:oMath>
                </a14:m>
                <a:endParaRPr lang="vi-VN" b="0" dirty="0"/>
              </a:p>
              <a:p>
                <a:pPr marL="0" indent="0">
                  <a:buNone/>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b="0" i="1" smtClean="0">
                          <a:solidFill>
                            <a:srgbClr val="FF0000"/>
                          </a:solidFill>
                          <a:latin typeface="Cambria Math" panose="02040503050406030204" pitchFamily="18" charset="0"/>
                          <a:ea typeface="Cambria Math" panose="02040503050406030204" pitchFamily="18" charset="0"/>
                        </a:rPr>
                        <m:t>=1×</m:t>
                      </m:r>
                      <m:f>
                        <m:fPr>
                          <m:ctrlPr>
                            <a:rPr lang="vi-VN" b="0" i="1" smtClean="0">
                              <a:solidFill>
                                <a:srgbClr val="FF0000"/>
                              </a:solidFill>
                              <a:latin typeface="Cambria Math" panose="02040503050406030204" pitchFamily="18" charset="0"/>
                              <a:ea typeface="Cambria Math" panose="02040503050406030204" pitchFamily="18" charset="0"/>
                            </a:rPr>
                          </m:ctrlPr>
                        </m:fPr>
                        <m:num>
                          <m:r>
                            <a:rPr lang="vi-VN" b="0" i="1" smtClean="0">
                              <a:solidFill>
                                <a:srgbClr val="FF0000"/>
                              </a:solidFill>
                              <a:latin typeface="Cambria Math" panose="02040503050406030204" pitchFamily="18" charset="0"/>
                              <a:ea typeface="Cambria Math" panose="02040503050406030204" pitchFamily="18" charset="0"/>
                            </a:rPr>
                            <m:t>1</m:t>
                          </m:r>
                        </m:num>
                        <m:den>
                          <m:r>
                            <a:rPr lang="vi-VN" b="0" i="1" smtClean="0">
                              <a:solidFill>
                                <a:srgbClr val="FF0000"/>
                              </a:solidFill>
                              <a:latin typeface="Cambria Math" panose="02040503050406030204" pitchFamily="18" charset="0"/>
                              <a:ea typeface="Cambria Math" panose="02040503050406030204" pitchFamily="18" charset="0"/>
                            </a:rPr>
                            <m:t>12</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2</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i="1">
                              <a:solidFill>
                                <a:srgbClr val="FF0000"/>
                              </a:solidFill>
                              <a:latin typeface="Cambria Math" panose="02040503050406030204" pitchFamily="18" charset="0"/>
                              <a:ea typeface="Cambria Math" panose="02040503050406030204" pitchFamily="18" charset="0"/>
                            </a:rPr>
                            <m:t>6</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3</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i="1">
                              <a:solidFill>
                                <a:srgbClr val="FF0000"/>
                              </a:solidFill>
                              <a:latin typeface="Cambria Math" panose="02040503050406030204" pitchFamily="18" charset="0"/>
                              <a:ea typeface="Cambria Math" panose="02040503050406030204" pitchFamily="18" charset="0"/>
                            </a:rPr>
                            <m:t>6</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4</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i="1">
                              <a:solidFill>
                                <a:srgbClr val="FF0000"/>
                              </a:solidFill>
                              <a:latin typeface="Cambria Math" panose="02040503050406030204" pitchFamily="18" charset="0"/>
                              <a:ea typeface="Cambria Math" panose="02040503050406030204" pitchFamily="18" charset="0"/>
                            </a:rPr>
                            <m:t>6</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5</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b="0" i="1" smtClean="0">
                              <a:solidFill>
                                <a:srgbClr val="FF0000"/>
                              </a:solidFill>
                              <a:latin typeface="Cambria Math" panose="02040503050406030204" pitchFamily="18" charset="0"/>
                              <a:ea typeface="Cambria Math" panose="02040503050406030204" pitchFamily="18" charset="0"/>
                            </a:rPr>
                            <m:t>4</m:t>
                          </m:r>
                        </m:den>
                      </m:f>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6</m:t>
                      </m:r>
                      <m:r>
                        <a:rPr lang="vi-VN" i="1">
                          <a:solidFill>
                            <a:srgbClr val="FF0000"/>
                          </a:solidFill>
                          <a:latin typeface="Cambria Math" panose="02040503050406030204" pitchFamily="18" charset="0"/>
                          <a:ea typeface="Cambria Math" panose="02040503050406030204" pitchFamily="18" charset="0"/>
                        </a:rPr>
                        <m:t>×</m:t>
                      </m:r>
                      <m:f>
                        <m:fPr>
                          <m:ctrlPr>
                            <a:rPr lang="vi-VN" i="1">
                              <a:solidFill>
                                <a:srgbClr val="FF0000"/>
                              </a:solidFill>
                              <a:latin typeface="Cambria Math" panose="02040503050406030204" pitchFamily="18" charset="0"/>
                              <a:ea typeface="Cambria Math" panose="02040503050406030204" pitchFamily="18" charset="0"/>
                            </a:rPr>
                          </m:ctrlPr>
                        </m:fPr>
                        <m:num>
                          <m:r>
                            <a:rPr lang="vi-VN" i="1">
                              <a:solidFill>
                                <a:srgbClr val="FF0000"/>
                              </a:solidFill>
                              <a:latin typeface="Cambria Math" panose="02040503050406030204" pitchFamily="18" charset="0"/>
                              <a:ea typeface="Cambria Math" panose="02040503050406030204" pitchFamily="18" charset="0"/>
                            </a:rPr>
                            <m:t>1</m:t>
                          </m:r>
                        </m:num>
                        <m:den>
                          <m:r>
                            <a:rPr lang="vi-VN" i="1">
                              <a:solidFill>
                                <a:srgbClr val="FF0000"/>
                              </a:solidFill>
                              <a:latin typeface="Cambria Math" panose="02040503050406030204" pitchFamily="18" charset="0"/>
                              <a:ea typeface="Cambria Math" panose="02040503050406030204" pitchFamily="18" charset="0"/>
                            </a:rPr>
                            <m:t>6</m:t>
                          </m:r>
                        </m:den>
                      </m:f>
                      <m:r>
                        <a:rPr lang="vi-VN" b="0" i="1" smtClean="0">
                          <a:solidFill>
                            <a:srgbClr val="FF0000"/>
                          </a:solidFill>
                          <a:latin typeface="Cambria Math" panose="02040503050406030204" pitchFamily="18" charset="0"/>
                          <a:ea typeface="Cambria Math" panose="02040503050406030204" pitchFamily="18" charset="0"/>
                        </a:rPr>
                        <m:t>=3,833</m:t>
                      </m:r>
                    </m:oMath>
                  </m:oMathPara>
                </a14:m>
                <a:endParaRPr lang="vi-VN" b="0" dirty="0">
                  <a:solidFill>
                    <a:srgbClr val="FF0000"/>
                  </a:solidFill>
                  <a:ea typeface="Cambria Math" panose="02040503050406030204" pitchFamily="18" charset="0"/>
                </a:endParaRPr>
              </a:p>
              <a:p>
                <a:pPr marL="0" indent="0">
                  <a:buNone/>
                </a:pPr>
                <a:endParaRPr lang="vi-VN" dirty="0"/>
              </a:p>
            </p:txBody>
          </p:sp>
        </mc:Choice>
        <mc:Fallback xmlns="">
          <p:sp>
            <p:nvSpPr>
              <p:cNvPr id="3" name="Content Placeholder 2">
                <a:extLst>
                  <a:ext uri="{FF2B5EF4-FFF2-40B4-BE49-F238E27FC236}">
                    <a16:creationId xmlns:a16="http://schemas.microsoft.com/office/drawing/2014/main" id="{C7D53810-2955-8BFF-38F1-376F512F2D75}"/>
                  </a:ext>
                </a:extLst>
              </p:cNvPr>
              <p:cNvSpPr>
                <a:spLocks noGrp="1" noRot="1" noChangeAspect="1" noMove="1" noResize="1" noEditPoints="1" noAdjustHandles="1" noChangeArrowheads="1" noChangeShapeType="1" noTextEdit="1"/>
              </p:cNvSpPr>
              <p:nvPr>
                <p:ph idx="1"/>
              </p:nvPr>
            </p:nvSpPr>
            <p:spPr>
              <a:blipFill>
                <a:blip r:embed="rId2"/>
                <a:stretch>
                  <a:fillRect l="-1339" t="-1786"/>
                </a:stretch>
              </a:blipFill>
            </p:spPr>
            <p:txBody>
              <a:bodyPr/>
              <a:lstStyle/>
              <a:p>
                <a:r>
                  <a:rPr lang="vi-VN">
                    <a:noFill/>
                  </a:rPr>
                  <a:t> </a:t>
                </a:r>
              </a:p>
            </p:txBody>
          </p:sp>
        </mc:Fallback>
      </mc:AlternateContent>
    </p:spTree>
    <p:extLst>
      <p:ext uri="{BB962C8B-B14F-4D97-AF65-F5344CB8AC3E}">
        <p14:creationId xmlns:p14="http://schemas.microsoft.com/office/powerpoint/2010/main" val="234488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7A6AB-BED2-540C-863B-77F6FEEB21CA}"/>
              </a:ext>
            </a:extLst>
          </p:cNvPr>
          <p:cNvSpPr>
            <a:spLocks noGrp="1"/>
          </p:cNvSpPr>
          <p:nvPr>
            <p:ph type="title"/>
          </p:nvPr>
        </p:nvSpPr>
        <p:spPr/>
        <p:txBody>
          <a:bodyPr/>
          <a:lstStyle/>
          <a:p>
            <a:r>
              <a:rPr lang="vi-VN" dirty="0"/>
              <a:t>Kì vọng của hàm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1FD452-C494-931A-5BDA-90BD5494A9BA}"/>
                  </a:ext>
                </a:extLst>
              </p:cNvPr>
              <p:cNvSpPr>
                <a:spLocks noGrp="1"/>
              </p:cNvSpPr>
              <p:nvPr>
                <p:ph idx="1"/>
              </p:nvPr>
            </p:nvSpPr>
            <p:spPr/>
            <p:txBody>
              <a:bodyPr/>
              <a:lstStyle/>
              <a:p>
                <a:r>
                  <a:rPr lang="vi-VN" dirty="0"/>
                  <a:t>Xét biến </a:t>
                </a:r>
                <a14:m>
                  <m:oMath xmlns:m="http://schemas.openxmlformats.org/officeDocument/2006/math">
                    <m:r>
                      <m:rPr>
                        <m:sty m:val="p"/>
                      </m:rPr>
                      <a:rPr lang="vi-VN" i="1" dirty="0">
                        <a:latin typeface="Cambria Math" panose="02040503050406030204" pitchFamily="18" charset="0"/>
                      </a:rPr>
                      <m:t>Y</m:t>
                    </m:r>
                    <m:r>
                      <a:rPr lang="vi-VN" b="0" i="1" dirty="0" smtClean="0">
                        <a:latin typeface="Cambria Math" panose="02040503050406030204" pitchFamily="18" charset="0"/>
                      </a:rPr>
                      <m:t>=</m:t>
                    </m:r>
                    <m:r>
                      <m:rPr>
                        <m:sty m:val="p"/>
                      </m:rPr>
                      <a:rPr lang="vi-VN" i="1" dirty="0">
                        <a:latin typeface="Cambria Math" panose="02040503050406030204" pitchFamily="18" charset="0"/>
                      </a:rPr>
                      <m:t>g</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X</m:t>
                        </m:r>
                      </m:e>
                    </m:d>
                  </m:oMath>
                </a14:m>
                <a:r>
                  <a:rPr lang="vi-VN" b="0" dirty="0"/>
                  <a:t>, kì vọng của </a:t>
                </a:r>
                <a14:m>
                  <m:oMath xmlns:m="http://schemas.openxmlformats.org/officeDocument/2006/math">
                    <m:r>
                      <m:rPr>
                        <m:sty m:val="p"/>
                      </m:rPr>
                      <a:rPr lang="vi-VN" i="1" dirty="0">
                        <a:latin typeface="Cambria Math" panose="02040503050406030204" pitchFamily="18" charset="0"/>
                      </a:rPr>
                      <m:t>Y</m:t>
                    </m:r>
                  </m:oMath>
                </a14:m>
                <a:endParaRPr lang="vi-VN" b="0" dirty="0"/>
              </a:p>
              <a:p>
                <a:pPr marL="0" indent="0">
                  <a:buNone/>
                </a:pPr>
                <a14:m>
                  <m:oMathPara xmlns:m="http://schemas.openxmlformats.org/officeDocument/2006/math">
                    <m:oMathParaPr>
                      <m:jc m:val="centerGroup"/>
                    </m:oMathParaPr>
                    <m:oMath xmlns:m="http://schemas.openxmlformats.org/officeDocument/2006/math">
                      <m:r>
                        <a:rPr lang="vi-VN" i="1">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Y</m:t>
                          </m:r>
                        </m:e>
                      </m:d>
                      <m:r>
                        <a:rPr lang="vi-VN"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y</m:t>
                          </m:r>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𝒴</m:t>
                          </m:r>
                        </m:sub>
                        <m:sup/>
                        <m:e>
                          <m:sSub>
                            <m:sSubPr>
                              <m:ctrlPr>
                                <a:rPr lang="vi-VN" b="0" i="1" smtClean="0">
                                  <a:solidFill>
                                    <a:srgbClr val="00B0F0"/>
                                  </a:solidFill>
                                  <a:latin typeface="Cambria Math" panose="02040503050406030204" pitchFamily="18" charset="0"/>
                                  <a:ea typeface="Cambria Math" panose="02040503050406030204" pitchFamily="18" charset="0"/>
                                </a:rPr>
                              </m:ctrlPr>
                            </m:sSubPr>
                            <m:e>
                              <m:r>
                                <m:rPr>
                                  <m:sty m:val="p"/>
                                </m:rPr>
                                <a:rPr lang="vi-VN" i="0">
                                  <a:solidFill>
                                    <a:srgbClr val="00B0F0"/>
                                  </a:solidFill>
                                  <a:latin typeface="Cambria Math" panose="02040503050406030204" pitchFamily="18" charset="0"/>
                                  <a:ea typeface="Cambria Math" panose="02040503050406030204" pitchFamily="18" charset="0"/>
                                </a:rPr>
                                <m:t>y</m:t>
                              </m:r>
                              <m:r>
                                <m:rPr>
                                  <m:sty m:val="p"/>
                                </m:rPr>
                                <a:rPr lang="vi-VN" i="0" smtClean="0">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Y</m:t>
                              </m:r>
                            </m:sub>
                          </m:sSub>
                          <m:d>
                            <m:dPr>
                              <m:ctrlPr>
                                <a:rPr lang="vi-VN" b="0" i="1" smtClean="0">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y</m:t>
                              </m:r>
                            </m:e>
                          </m:d>
                        </m:e>
                      </m:nary>
                      <m:r>
                        <a:rPr lang="vi-VN" b="0" i="1" smtClean="0">
                          <a:solidFill>
                            <a:srgbClr val="00B0F0"/>
                          </a:solidFill>
                          <a:latin typeface="Cambria Math" panose="02040503050406030204" pitchFamily="18" charset="0"/>
                          <a:ea typeface="Cambria Math" panose="02040503050406030204" pitchFamily="18" charset="0"/>
                        </a:rPr>
                        <m:t>=</m:t>
                      </m:r>
                      <m:nary>
                        <m:naryPr>
                          <m:chr m:val="∑"/>
                          <m:supHide m:val="on"/>
                          <m:ctrlPr>
                            <a:rPr lang="vi-VN" i="1">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y</m:t>
                          </m:r>
                          <m:r>
                            <a:rPr lang="vi-VN" i="1">
                              <a:solidFill>
                                <a:srgbClr val="00B0F0"/>
                              </a:solidFill>
                              <a:latin typeface="Cambria Math" panose="02040503050406030204" pitchFamily="18" charset="0"/>
                              <a:ea typeface="Cambria Math" panose="02040503050406030204" pitchFamily="18" charset="0"/>
                            </a:rPr>
                            <m:t>∈</m:t>
                          </m:r>
                          <m:r>
                            <a:rPr lang="vi-VN" i="1">
                              <a:solidFill>
                                <a:srgbClr val="00B0F0"/>
                              </a:solidFill>
                              <a:latin typeface="Cambria Math" panose="02040503050406030204" pitchFamily="18" charset="0"/>
                              <a:ea typeface="Cambria Math" panose="02040503050406030204" pitchFamily="18" charset="0"/>
                            </a:rPr>
                            <m:t>𝒴</m:t>
                          </m:r>
                        </m:sub>
                        <m:sup/>
                        <m:e>
                          <m:r>
                            <m:rPr>
                              <m:sty m:val="p"/>
                            </m:rPr>
                            <a:rPr lang="vi-VN" i="1" smtClean="0">
                              <a:solidFill>
                                <a:srgbClr val="00B0F0"/>
                              </a:solidFill>
                              <a:latin typeface="Cambria Math" panose="02040503050406030204" pitchFamily="18" charset="0"/>
                              <a:ea typeface="Cambria Math" panose="02040503050406030204" pitchFamily="18" charset="0"/>
                            </a:rPr>
                            <m:t>y</m:t>
                          </m:r>
                        </m:e>
                      </m:nary>
                      <m:nary>
                        <m:naryPr>
                          <m:chr m:val="∑"/>
                          <m:supHide m:val="on"/>
                          <m:ctrlPr>
                            <a:rPr lang="vi-VN" i="1" smtClean="0">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g</m:t>
                          </m:r>
                          <m:d>
                            <m:dPr>
                              <m:ctrlPr>
                                <a:rPr lang="vi-VN" b="0" i="1" smtClean="0">
                                  <a:solidFill>
                                    <a:srgbClr val="00B0F0"/>
                                  </a:solidFill>
                                  <a:latin typeface="Cambria Math" panose="02040503050406030204" pitchFamily="18" charset="0"/>
                                  <a:ea typeface="Cambria Math" panose="02040503050406030204" pitchFamily="18" charset="0"/>
                                </a:rPr>
                              </m:ctrlPr>
                            </m:dPr>
                            <m:e>
                              <m:r>
                                <m:rPr>
                                  <m:sty m:val="p"/>
                                  <m:brk m:alnAt="7"/>
                                </m:rPr>
                                <a:rPr lang="vi-VN" i="1">
                                  <a:solidFill>
                                    <a:srgbClr val="00B0F0"/>
                                  </a:solidFill>
                                  <a:latin typeface="Cambria Math" panose="02040503050406030204" pitchFamily="18" charset="0"/>
                                  <a:ea typeface="Cambria Math" panose="02040503050406030204" pitchFamily="18" charset="0"/>
                                </a:rPr>
                                <m:t>x</m:t>
                              </m:r>
                            </m:e>
                          </m:d>
                          <m:r>
                            <m:rPr>
                              <m:brk m:alnAt="7"/>
                            </m:rP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y</m:t>
                          </m:r>
                        </m:sub>
                        <m:sup/>
                        <m:e>
                          <m:sSub>
                            <m:sSubPr>
                              <m:ctrlPr>
                                <a:rPr lang="vi-VN" b="0" i="1" smtClean="0">
                                  <a:solidFill>
                                    <a:srgbClr val="00B0F0"/>
                                  </a:solidFill>
                                  <a:latin typeface="Cambria Math" panose="02040503050406030204" pitchFamily="18" charset="0"/>
                                  <a:ea typeface="Cambria Math" panose="02040503050406030204" pitchFamily="18" charset="0"/>
                                </a:rPr>
                              </m:ctrlPr>
                            </m:sSubPr>
                            <m:e>
                              <m:r>
                                <m:rPr>
                                  <m:sty m:val="p"/>
                                </m:rPr>
                                <a:rPr lang="vi-VN" i="1">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X</m:t>
                              </m:r>
                            </m:sub>
                          </m:sSub>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e>
                      </m:nary>
                    </m:oMath>
                  </m:oMathPara>
                </a14:m>
                <a:endParaRPr lang="vi-VN" dirty="0">
                  <a:solidFill>
                    <a:srgbClr val="00B0F0"/>
                  </a:solidFill>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i="1">
                          <a:solidFill>
                            <a:srgbClr val="00B0F0"/>
                          </a:solidFill>
                          <a:latin typeface="Cambria Math" panose="02040503050406030204" pitchFamily="18" charset="0"/>
                          <a:ea typeface="Cambria Math" panose="02040503050406030204" pitchFamily="18" charset="0"/>
                        </a:rPr>
                        <m:t>=</m:t>
                      </m:r>
                      <m:nary>
                        <m:naryPr>
                          <m:chr m:val="∑"/>
                          <m:supHide m:val="on"/>
                          <m:ctrlPr>
                            <a:rPr lang="vi-VN" i="1">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y</m:t>
                          </m:r>
                          <m:r>
                            <a:rPr lang="vi-VN" i="1">
                              <a:solidFill>
                                <a:srgbClr val="00B0F0"/>
                              </a:solidFill>
                              <a:latin typeface="Cambria Math" panose="02040503050406030204" pitchFamily="18" charset="0"/>
                              <a:ea typeface="Cambria Math" panose="02040503050406030204" pitchFamily="18" charset="0"/>
                            </a:rPr>
                            <m:t>∈</m:t>
                          </m:r>
                          <m:r>
                            <a:rPr lang="vi-VN" i="1">
                              <a:solidFill>
                                <a:srgbClr val="00B0F0"/>
                              </a:solidFill>
                              <a:latin typeface="Cambria Math" panose="02040503050406030204" pitchFamily="18" charset="0"/>
                              <a:ea typeface="Cambria Math" panose="02040503050406030204" pitchFamily="18" charset="0"/>
                            </a:rPr>
                            <m:t>𝒴</m:t>
                          </m:r>
                        </m:sub>
                        <m:sup/>
                        <m:e>
                          <m:nary>
                            <m:naryPr>
                              <m:chr m:val="∑"/>
                              <m:supHide m:val="on"/>
                              <m:ctrlPr>
                                <a:rPr lang="vi-VN" i="1">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x</m:t>
                              </m:r>
                              <m: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g</m:t>
                              </m:r>
                              <m:d>
                                <m:dPr>
                                  <m:ctrlPr>
                                    <a:rPr lang="vi-VN" i="1">
                                      <a:solidFill>
                                        <a:srgbClr val="00B0F0"/>
                                      </a:solidFill>
                                      <a:latin typeface="Cambria Math" panose="02040503050406030204" pitchFamily="18" charset="0"/>
                                      <a:ea typeface="Cambria Math" panose="02040503050406030204" pitchFamily="18" charset="0"/>
                                    </a:rPr>
                                  </m:ctrlPr>
                                </m:dPr>
                                <m:e>
                                  <m:r>
                                    <m:rPr>
                                      <m:sty m:val="p"/>
                                      <m:brk m:alnAt="7"/>
                                    </m:rPr>
                                    <a:rPr lang="vi-VN" i="1">
                                      <a:solidFill>
                                        <a:srgbClr val="00B0F0"/>
                                      </a:solidFill>
                                      <a:latin typeface="Cambria Math" panose="02040503050406030204" pitchFamily="18" charset="0"/>
                                      <a:ea typeface="Cambria Math" panose="02040503050406030204" pitchFamily="18" charset="0"/>
                                    </a:rPr>
                                    <m:t>x</m:t>
                                  </m:r>
                                </m:e>
                              </m:d>
                              <m:r>
                                <m:rPr>
                                  <m:brk m:alnAt="7"/>
                                </m:rP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y</m:t>
                              </m:r>
                            </m:sub>
                            <m:sup/>
                            <m:e>
                              <m:r>
                                <m:rPr>
                                  <m:sty m:val="p"/>
                                </m:rPr>
                                <a:rPr lang="vi-VN" i="1">
                                  <a:solidFill>
                                    <a:srgbClr val="00B0F0"/>
                                  </a:solidFill>
                                  <a:latin typeface="Cambria Math" panose="02040503050406030204" pitchFamily="18" charset="0"/>
                                  <a:ea typeface="Cambria Math" panose="02040503050406030204" pitchFamily="18" charset="0"/>
                                </a:rPr>
                                <m:t>y</m:t>
                              </m:r>
                              <m:sSub>
                                <m:sSubPr>
                                  <m:ctrlPr>
                                    <a:rPr lang="vi-VN" i="1">
                                      <a:solidFill>
                                        <a:srgbClr val="00B0F0"/>
                                      </a:solidFill>
                                      <a:latin typeface="Cambria Math" panose="02040503050406030204" pitchFamily="18" charset="0"/>
                                      <a:ea typeface="Cambria Math" panose="02040503050406030204" pitchFamily="18" charset="0"/>
                                    </a:rPr>
                                  </m:ctrlPr>
                                </m:sSubPr>
                                <m:e>
                                  <m:r>
                                    <m:rPr>
                                      <m:sty m:val="p"/>
                                    </m:rPr>
                                    <a:rPr lang="vi-VN" i="1">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X</m:t>
                                  </m:r>
                                </m:sub>
                              </m:sSub>
                              <m: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x</m:t>
                              </m:r>
                              <m:r>
                                <a:rPr lang="vi-VN" i="1">
                                  <a:solidFill>
                                    <a:srgbClr val="00B0F0"/>
                                  </a:solidFill>
                                  <a:latin typeface="Cambria Math" panose="02040503050406030204" pitchFamily="18" charset="0"/>
                                  <a:ea typeface="Cambria Math" panose="02040503050406030204" pitchFamily="18" charset="0"/>
                                </a:rPr>
                                <m:t>)</m:t>
                              </m:r>
                            </m:e>
                          </m:nary>
                          <m:r>
                            <a:rPr lang="vi-VN" i="1">
                              <a:solidFill>
                                <a:srgbClr val="00B0F0"/>
                              </a:solidFill>
                              <a:latin typeface="Cambria Math" panose="02040503050406030204" pitchFamily="18" charset="0"/>
                              <a:ea typeface="Cambria Math" panose="02040503050406030204" pitchFamily="18" charset="0"/>
                            </a:rPr>
                            <m:t>=</m:t>
                          </m:r>
                        </m:e>
                      </m:nary>
                      <m:nary>
                        <m:naryPr>
                          <m:chr m:val="∑"/>
                          <m:supHide m:val="on"/>
                          <m:ctrlPr>
                            <a:rPr lang="vi-VN" i="1">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y</m:t>
                          </m:r>
                          <m:r>
                            <a:rPr lang="vi-VN" i="1">
                              <a:solidFill>
                                <a:srgbClr val="00B0F0"/>
                              </a:solidFill>
                              <a:latin typeface="Cambria Math" panose="02040503050406030204" pitchFamily="18" charset="0"/>
                              <a:ea typeface="Cambria Math" panose="02040503050406030204" pitchFamily="18" charset="0"/>
                            </a:rPr>
                            <m:t>∈</m:t>
                          </m:r>
                          <m:r>
                            <a:rPr lang="vi-VN" i="1">
                              <a:solidFill>
                                <a:srgbClr val="00B0F0"/>
                              </a:solidFill>
                              <a:latin typeface="Cambria Math" panose="02040503050406030204" pitchFamily="18" charset="0"/>
                              <a:ea typeface="Cambria Math" panose="02040503050406030204" pitchFamily="18" charset="0"/>
                            </a:rPr>
                            <m:t>𝒴</m:t>
                          </m:r>
                        </m:sub>
                        <m:sup/>
                        <m:e>
                          <m:nary>
                            <m:naryPr>
                              <m:chr m:val="∑"/>
                              <m:supHide m:val="on"/>
                              <m:ctrlPr>
                                <a:rPr lang="vi-VN" i="1">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x</m:t>
                              </m:r>
                              <m: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g</m:t>
                              </m:r>
                              <m:d>
                                <m:dPr>
                                  <m:ctrlPr>
                                    <a:rPr lang="vi-VN" i="1">
                                      <a:solidFill>
                                        <a:srgbClr val="00B0F0"/>
                                      </a:solidFill>
                                      <a:latin typeface="Cambria Math" panose="02040503050406030204" pitchFamily="18" charset="0"/>
                                      <a:ea typeface="Cambria Math" panose="02040503050406030204" pitchFamily="18" charset="0"/>
                                    </a:rPr>
                                  </m:ctrlPr>
                                </m:dPr>
                                <m:e>
                                  <m:r>
                                    <m:rPr>
                                      <m:sty m:val="p"/>
                                      <m:brk m:alnAt="7"/>
                                    </m:rPr>
                                    <a:rPr lang="vi-VN" i="1">
                                      <a:solidFill>
                                        <a:srgbClr val="00B0F0"/>
                                      </a:solidFill>
                                      <a:latin typeface="Cambria Math" panose="02040503050406030204" pitchFamily="18" charset="0"/>
                                      <a:ea typeface="Cambria Math" panose="02040503050406030204" pitchFamily="18" charset="0"/>
                                    </a:rPr>
                                    <m:t>x</m:t>
                                  </m:r>
                                </m:e>
                              </m:d>
                              <m:r>
                                <m:rPr>
                                  <m:brk m:alnAt="7"/>
                                </m:rP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y</m:t>
                              </m:r>
                            </m:sub>
                            <m:sup/>
                            <m:e>
                              <m:r>
                                <m:rPr>
                                  <m:sty m:val="p"/>
                                </m:rPr>
                                <a:rPr lang="vi-VN" i="1">
                                  <a:solidFill>
                                    <a:srgbClr val="00B0F0"/>
                                  </a:solidFill>
                                  <a:latin typeface="Cambria Math" panose="02040503050406030204" pitchFamily="18" charset="0"/>
                                  <a:ea typeface="Cambria Math" panose="02040503050406030204" pitchFamily="18" charset="0"/>
                                </a:rPr>
                                <m:t>g</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sSub>
                                <m:sSubPr>
                                  <m:ctrlPr>
                                    <a:rPr lang="vi-VN" i="1" smtClean="0">
                                      <a:solidFill>
                                        <a:srgbClr val="00B0F0"/>
                                      </a:solidFill>
                                      <a:latin typeface="Cambria Math" panose="02040503050406030204" pitchFamily="18" charset="0"/>
                                      <a:ea typeface="Cambria Math" panose="02040503050406030204" pitchFamily="18" charset="0"/>
                                    </a:rPr>
                                  </m:ctrlPr>
                                </m:sSubPr>
                                <m:e>
                                  <m:r>
                                    <m:rPr>
                                      <m:sty m:val="p"/>
                                    </m:rPr>
                                    <a:rPr lang="vi-VN" i="1">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X</m:t>
                                  </m:r>
                                </m:sub>
                              </m:sSub>
                              <m: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x</m:t>
                              </m:r>
                              <m:r>
                                <a:rPr lang="vi-VN" i="1">
                                  <a:solidFill>
                                    <a:srgbClr val="00B0F0"/>
                                  </a:solidFill>
                                  <a:latin typeface="Cambria Math" panose="02040503050406030204" pitchFamily="18" charset="0"/>
                                  <a:ea typeface="Cambria Math" panose="02040503050406030204" pitchFamily="18" charset="0"/>
                                </a:rPr>
                                <m:t>)</m:t>
                              </m:r>
                            </m:e>
                          </m:nary>
                        </m:e>
                      </m:nary>
                    </m:oMath>
                  </m:oMathPara>
                </a14:m>
                <a:endParaRPr lang="vi-VN" b="0" i="1" dirty="0">
                  <a:solidFill>
                    <a:srgbClr val="00B0F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vi-VN" b="0" i="1" smtClean="0">
                          <a:solidFill>
                            <a:srgbClr val="FF0000"/>
                          </a:solidFill>
                          <a:latin typeface="Cambria Math" panose="02040503050406030204" pitchFamily="18" charset="0"/>
                          <a:ea typeface="Cambria Math" panose="02040503050406030204" pitchFamily="18" charset="0"/>
                        </a:rPr>
                        <m:t>                     =</m:t>
                      </m:r>
                      <m:nary>
                        <m:naryPr>
                          <m:chr m:val="∑"/>
                          <m:supHide m:val="on"/>
                          <m:ctrlPr>
                            <a:rPr lang="vi-VN" i="1">
                              <a:solidFill>
                                <a:srgbClr val="FF0000"/>
                              </a:solidFill>
                              <a:latin typeface="Cambria Math" panose="02040503050406030204" pitchFamily="18" charset="0"/>
                              <a:ea typeface="Cambria Math" panose="02040503050406030204" pitchFamily="18" charset="0"/>
                            </a:rPr>
                          </m:ctrlPr>
                        </m:naryPr>
                        <m:sub>
                          <m:r>
                            <m:rPr>
                              <m:sty m:val="p"/>
                            </m:rPr>
                            <a:rPr lang="vi-VN" i="1">
                              <a:solidFill>
                                <a:srgbClr val="FF0000"/>
                              </a:solidFill>
                              <a:latin typeface="Cambria Math" panose="02040503050406030204" pitchFamily="18" charset="0"/>
                              <a:ea typeface="Cambria Math" panose="02040503050406030204" pitchFamily="18" charset="0"/>
                            </a:rPr>
                            <m:t>x</m:t>
                          </m:r>
                          <m:r>
                            <a:rPr lang="vi-VN" i="1">
                              <a:solidFill>
                                <a:srgbClr val="FF0000"/>
                              </a:solidFill>
                              <a:latin typeface="Cambria Math" panose="02040503050406030204" pitchFamily="18" charset="0"/>
                              <a:ea typeface="Cambria Math" panose="02040503050406030204" pitchFamily="18" charset="0"/>
                            </a:rPr>
                            <m:t>∈</m:t>
                          </m:r>
                          <m:r>
                            <a:rPr lang="vi-VN" i="1" smtClean="0">
                              <a:solidFill>
                                <a:srgbClr val="FF0000"/>
                              </a:solidFill>
                              <a:latin typeface="Cambria Math" panose="02040503050406030204" pitchFamily="18" charset="0"/>
                              <a:ea typeface="Cambria Math" panose="02040503050406030204" pitchFamily="18" charset="0"/>
                            </a:rPr>
                            <m:t>𝒳</m:t>
                          </m:r>
                        </m:sub>
                        <m:sup/>
                        <m:e>
                          <m:r>
                            <m:rPr>
                              <m:sty m:val="p"/>
                            </m:rPr>
                            <a:rPr lang="vi-VN" i="1">
                              <a:solidFill>
                                <a:srgbClr val="FF0000"/>
                              </a:solidFill>
                              <a:latin typeface="Cambria Math" panose="02040503050406030204" pitchFamily="18" charset="0"/>
                              <a:ea typeface="Cambria Math" panose="02040503050406030204" pitchFamily="18" charset="0"/>
                            </a:rPr>
                            <m:t>g</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sSub>
                            <m:sSubPr>
                              <m:ctrlPr>
                                <a:rPr lang="vi-VN" i="1">
                                  <a:solidFill>
                                    <a:srgbClr val="FF0000"/>
                                  </a:solidFill>
                                  <a:latin typeface="Cambria Math" panose="02040503050406030204" pitchFamily="18" charset="0"/>
                                  <a:ea typeface="Cambria Math" panose="02040503050406030204" pitchFamily="18" charset="0"/>
                                </a:rPr>
                              </m:ctrlPr>
                            </m:sSubPr>
                            <m:e>
                              <m:r>
                                <m:rPr>
                                  <m:sty m:val="p"/>
                                </m:rPr>
                                <a:rPr lang="vi-VN" i="1">
                                  <a:solidFill>
                                    <a:srgbClr val="FF0000"/>
                                  </a:solidFill>
                                  <a:latin typeface="Cambria Math" panose="02040503050406030204" pitchFamily="18" charset="0"/>
                                  <a:ea typeface="Cambria Math" panose="02040503050406030204" pitchFamily="18" charset="0"/>
                                </a:rPr>
                                <m:t>P</m:t>
                              </m:r>
                            </m:e>
                            <m:sub>
                              <m:r>
                                <m:rPr>
                                  <m:sty m:val="p"/>
                                </m:rPr>
                                <a:rPr lang="vi-VN" i="1">
                                  <a:solidFill>
                                    <a:srgbClr val="FF0000"/>
                                  </a:solidFill>
                                  <a:latin typeface="Cambria Math" panose="02040503050406030204" pitchFamily="18" charset="0"/>
                                  <a:ea typeface="Cambria Math" panose="02040503050406030204" pitchFamily="18" charset="0"/>
                                </a:rPr>
                                <m:t>X</m:t>
                              </m:r>
                            </m:sub>
                          </m:sSub>
                          <m:r>
                            <a:rPr lang="vi-VN" i="1">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i="1">
                              <a:solidFill>
                                <a:srgbClr val="FF0000"/>
                              </a:solidFill>
                              <a:latin typeface="Cambria Math" panose="02040503050406030204" pitchFamily="18" charset="0"/>
                              <a:ea typeface="Cambria Math" panose="02040503050406030204" pitchFamily="18" charset="0"/>
                            </a:rPr>
                            <m:t>)</m:t>
                          </m:r>
                        </m:e>
                      </m:nary>
                    </m:oMath>
                  </m:oMathPara>
                </a14:m>
                <a:endParaRPr lang="vi-VN" dirty="0"/>
              </a:p>
            </p:txBody>
          </p:sp>
        </mc:Choice>
        <mc:Fallback xmlns="">
          <p:sp>
            <p:nvSpPr>
              <p:cNvPr id="3" name="Content Placeholder 2">
                <a:extLst>
                  <a:ext uri="{FF2B5EF4-FFF2-40B4-BE49-F238E27FC236}">
                    <a16:creationId xmlns:a16="http://schemas.microsoft.com/office/drawing/2014/main" id="{091FD452-C494-931A-5BDA-90BD5494A9BA}"/>
                  </a:ext>
                </a:extLst>
              </p:cNvPr>
              <p:cNvSpPr>
                <a:spLocks noGrp="1" noRot="1" noChangeAspect="1" noMove="1" noResize="1" noEditPoints="1" noAdjustHandles="1" noChangeArrowheads="1" noChangeShapeType="1" noTextEdit="1"/>
              </p:cNvSpPr>
              <p:nvPr>
                <p:ph idx="1"/>
              </p:nvPr>
            </p:nvSpPr>
            <p:spPr>
              <a:blipFill>
                <a:blip r:embed="rId2"/>
                <a:stretch>
                  <a:fillRect l="-1339" t="-26429" b="-41429"/>
                </a:stretch>
              </a:blipFill>
            </p:spPr>
            <p:txBody>
              <a:bodyPr/>
              <a:lstStyle/>
              <a:p>
                <a:r>
                  <a:rPr lang="vi-VN">
                    <a:noFill/>
                  </a:rPr>
                  <a:t> </a:t>
                </a:r>
              </a:p>
            </p:txBody>
          </p:sp>
        </mc:Fallback>
      </mc:AlternateContent>
      <p:grpSp>
        <p:nvGrpSpPr>
          <p:cNvPr id="13" name="Group 12">
            <a:extLst>
              <a:ext uri="{FF2B5EF4-FFF2-40B4-BE49-F238E27FC236}">
                <a16:creationId xmlns:a16="http://schemas.microsoft.com/office/drawing/2014/main" id="{187E335A-F6FD-8365-0708-6D14572632EF}"/>
              </a:ext>
            </a:extLst>
          </p:cNvPr>
          <p:cNvGrpSpPr/>
          <p:nvPr/>
        </p:nvGrpSpPr>
        <p:grpSpPr>
          <a:xfrm>
            <a:off x="5105400" y="3401402"/>
            <a:ext cx="2794876" cy="1380148"/>
            <a:chOff x="5181600" y="3553802"/>
            <a:chExt cx="2794876" cy="1380148"/>
          </a:xfrm>
        </p:grpSpPr>
        <p:grpSp>
          <p:nvGrpSpPr>
            <p:cNvPr id="11" name="Group 10">
              <a:extLst>
                <a:ext uri="{FF2B5EF4-FFF2-40B4-BE49-F238E27FC236}">
                  <a16:creationId xmlns:a16="http://schemas.microsoft.com/office/drawing/2014/main" id="{9A5DD95B-E011-0F2F-1E05-E78B22553F6D}"/>
                </a:ext>
              </a:extLst>
            </p:cNvPr>
            <p:cNvGrpSpPr/>
            <p:nvPr/>
          </p:nvGrpSpPr>
          <p:grpSpPr>
            <a:xfrm>
              <a:off x="5181600" y="3638550"/>
              <a:ext cx="2794876" cy="1295400"/>
              <a:chOff x="5181600" y="3638550"/>
              <a:chExt cx="2794876" cy="1295400"/>
            </a:xfrm>
          </p:grpSpPr>
          <p:sp>
            <p:nvSpPr>
              <p:cNvPr id="4" name="Oval 3">
                <a:extLst>
                  <a:ext uri="{FF2B5EF4-FFF2-40B4-BE49-F238E27FC236}">
                    <a16:creationId xmlns:a16="http://schemas.microsoft.com/office/drawing/2014/main" id="{3FB6444A-B507-CD0E-B494-A438960A1B15}"/>
                  </a:ext>
                </a:extLst>
              </p:cNvPr>
              <p:cNvSpPr/>
              <p:nvPr/>
            </p:nvSpPr>
            <p:spPr>
              <a:xfrm>
                <a:off x="5181600" y="3638550"/>
                <a:ext cx="27432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Freeform 5">
                <a:extLst>
                  <a:ext uri="{FF2B5EF4-FFF2-40B4-BE49-F238E27FC236}">
                    <a16:creationId xmlns:a16="http://schemas.microsoft.com/office/drawing/2014/main" id="{3086902B-C8BF-C098-5C9C-EBBA6A260A54}"/>
                  </a:ext>
                </a:extLst>
              </p:cNvPr>
              <p:cNvSpPr/>
              <p:nvPr/>
            </p:nvSpPr>
            <p:spPr>
              <a:xfrm>
                <a:off x="6724073" y="3657600"/>
                <a:ext cx="751344" cy="1118558"/>
              </a:xfrm>
              <a:custGeom>
                <a:avLst/>
                <a:gdLst>
                  <a:gd name="connsiteX0" fmla="*/ 0 w 751344"/>
                  <a:gd name="connsiteY0" fmla="*/ 0 h 1118558"/>
                  <a:gd name="connsiteX1" fmla="*/ 748145 w 751344"/>
                  <a:gd name="connsiteY1" fmla="*/ 387927 h 1118558"/>
                  <a:gd name="connsiteX2" fmla="*/ 286327 w 751344"/>
                  <a:gd name="connsiteY2" fmla="*/ 563418 h 1118558"/>
                  <a:gd name="connsiteX3" fmla="*/ 701963 w 751344"/>
                  <a:gd name="connsiteY3" fmla="*/ 1117600 h 1118558"/>
                </a:gdLst>
                <a:ahLst/>
                <a:cxnLst>
                  <a:cxn ang="0">
                    <a:pos x="connsiteX0" y="connsiteY0"/>
                  </a:cxn>
                  <a:cxn ang="0">
                    <a:pos x="connsiteX1" y="connsiteY1"/>
                  </a:cxn>
                  <a:cxn ang="0">
                    <a:pos x="connsiteX2" y="connsiteY2"/>
                  </a:cxn>
                  <a:cxn ang="0">
                    <a:pos x="connsiteX3" y="connsiteY3"/>
                  </a:cxn>
                </a:cxnLst>
                <a:rect l="l" t="t" r="r" b="b"/>
                <a:pathLst>
                  <a:path w="751344" h="1118558">
                    <a:moveTo>
                      <a:pt x="0" y="0"/>
                    </a:moveTo>
                    <a:cubicBezTo>
                      <a:pt x="350212" y="147012"/>
                      <a:pt x="700424" y="294024"/>
                      <a:pt x="748145" y="387927"/>
                    </a:cubicBezTo>
                    <a:cubicBezTo>
                      <a:pt x="795866" y="481830"/>
                      <a:pt x="294024" y="441806"/>
                      <a:pt x="286327" y="563418"/>
                    </a:cubicBezTo>
                    <a:cubicBezTo>
                      <a:pt x="278630" y="685030"/>
                      <a:pt x="603442" y="1142230"/>
                      <a:pt x="701963" y="11176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Freeform 6">
                <a:extLst>
                  <a:ext uri="{FF2B5EF4-FFF2-40B4-BE49-F238E27FC236}">
                    <a16:creationId xmlns:a16="http://schemas.microsoft.com/office/drawing/2014/main" id="{8C2D9AEF-A444-4A30-53A1-A6CC3A5AEA6B}"/>
                  </a:ext>
                </a:extLst>
              </p:cNvPr>
              <p:cNvSpPr/>
              <p:nvPr/>
            </p:nvSpPr>
            <p:spPr>
              <a:xfrm>
                <a:off x="5874327" y="3731491"/>
                <a:ext cx="559676" cy="1173018"/>
              </a:xfrm>
              <a:custGeom>
                <a:avLst/>
                <a:gdLst>
                  <a:gd name="connsiteX0" fmla="*/ 0 w 559676"/>
                  <a:gd name="connsiteY0" fmla="*/ 0 h 1173018"/>
                  <a:gd name="connsiteX1" fmla="*/ 544946 w 559676"/>
                  <a:gd name="connsiteY1" fmla="*/ 600364 h 1173018"/>
                  <a:gd name="connsiteX2" fmla="*/ 350982 w 559676"/>
                  <a:gd name="connsiteY2" fmla="*/ 1173018 h 1173018"/>
                </a:gdLst>
                <a:ahLst/>
                <a:cxnLst>
                  <a:cxn ang="0">
                    <a:pos x="connsiteX0" y="connsiteY0"/>
                  </a:cxn>
                  <a:cxn ang="0">
                    <a:pos x="connsiteX1" y="connsiteY1"/>
                  </a:cxn>
                  <a:cxn ang="0">
                    <a:pos x="connsiteX2" y="connsiteY2"/>
                  </a:cxn>
                </a:cxnLst>
                <a:rect l="l" t="t" r="r" b="b"/>
                <a:pathLst>
                  <a:path w="559676" h="1173018">
                    <a:moveTo>
                      <a:pt x="0" y="0"/>
                    </a:moveTo>
                    <a:cubicBezTo>
                      <a:pt x="243224" y="202430"/>
                      <a:pt x="486449" y="404861"/>
                      <a:pt x="544946" y="600364"/>
                    </a:cubicBezTo>
                    <a:cubicBezTo>
                      <a:pt x="603443" y="795867"/>
                      <a:pt x="477212" y="984442"/>
                      <a:pt x="350982" y="117301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70C153-EF0C-2773-9A79-6D2CF564D26C}"/>
                      </a:ext>
                    </a:extLst>
                  </p:cNvPr>
                  <p:cNvSpPr txBox="1"/>
                  <p:nvPr/>
                </p:nvSpPr>
                <p:spPr>
                  <a:xfrm>
                    <a:off x="5264727" y="4131393"/>
                    <a:ext cx="1219200" cy="307777"/>
                  </a:xfrm>
                  <a:prstGeom prst="rect">
                    <a:avLst/>
                  </a:prstGeom>
                  <a:noFill/>
                </p:spPr>
                <p:txBody>
                  <a:bodyPr wrap="square" rtlCol="0">
                    <a:spAutoFit/>
                  </a:bodyPr>
                  <a:lstStyle/>
                  <a:p>
                    <a14:m>
                      <m:oMath xmlns:m="http://schemas.openxmlformats.org/officeDocument/2006/math">
                        <m:r>
                          <m:rPr>
                            <m:sty m:val="p"/>
                          </m:rPr>
                          <a:rPr lang="vi-VN" sz="1400" i="1" dirty="0">
                            <a:latin typeface="Cambria Math" panose="02040503050406030204" pitchFamily="18" charset="0"/>
                            <a:cs typeface="Calibri"/>
                          </a:rPr>
                          <m:t>g</m:t>
                        </m:r>
                        <m:r>
                          <a:rPr lang="vi-VN" sz="1400" i="0" dirty="0" smtClean="0">
                            <a:latin typeface="Cambria Math" panose="02040503050406030204" pitchFamily="18" charset="0"/>
                            <a:cs typeface="Calibri"/>
                          </a:rPr>
                          <m:t>(</m:t>
                        </m:r>
                        <m:r>
                          <m:rPr>
                            <m:sty m:val="p"/>
                          </m:rPr>
                          <a:rPr lang="vi-VN" sz="1400" i="0" dirty="0" smtClean="0">
                            <a:latin typeface="Cambria Math" panose="02040503050406030204" pitchFamily="18" charset="0"/>
                            <a:cs typeface="Calibri"/>
                          </a:rPr>
                          <m:t>x</m:t>
                        </m:r>
                        <m:r>
                          <a:rPr lang="vi-VN" sz="1400" i="0" dirty="0" smtClean="0">
                            <a:latin typeface="Cambria Math" panose="02040503050406030204" pitchFamily="18" charset="0"/>
                            <a:cs typeface="Calibri"/>
                          </a:rPr>
                          <m:t>)=</m:t>
                        </m:r>
                        <m:sSub>
                          <m:sSubPr>
                            <m:ctrlPr>
                              <a:rPr lang="vi-VN" sz="1400" i="1" dirty="0" smtClean="0">
                                <a:latin typeface="Cambria Math" panose="02040503050406030204" pitchFamily="18" charset="0"/>
                                <a:cs typeface="Calibri"/>
                              </a:rPr>
                            </m:ctrlPr>
                          </m:sSubPr>
                          <m:e>
                            <m:r>
                              <m:rPr>
                                <m:sty m:val="p"/>
                              </m:rPr>
                              <a:rPr lang="vi-VN" sz="1400" i="0" dirty="0" smtClean="0">
                                <a:latin typeface="Cambria Math" panose="02040503050406030204" pitchFamily="18" charset="0"/>
                                <a:cs typeface="Calibri"/>
                              </a:rPr>
                              <m:t>y</m:t>
                            </m:r>
                          </m:e>
                          <m:sub>
                            <m:r>
                              <a:rPr lang="vi-VN" sz="1400" i="0" dirty="0" smtClean="0">
                                <a:latin typeface="Cambria Math" panose="02040503050406030204" pitchFamily="18" charset="0"/>
                                <a:cs typeface="Calibri"/>
                              </a:rPr>
                              <m:t>1</m:t>
                            </m:r>
                          </m:sub>
                        </m:sSub>
                      </m:oMath>
                    </a14:m>
                    <a:r>
                      <a:rPr lang="vi-VN" sz="1400" dirty="0">
                        <a:latin typeface="Calibri"/>
                        <a:cs typeface="Calibri"/>
                      </a:rPr>
                      <a:t> </a:t>
                    </a:r>
                  </a:p>
                </p:txBody>
              </p:sp>
            </mc:Choice>
            <mc:Fallback xmlns="">
              <p:sp>
                <p:nvSpPr>
                  <p:cNvPr id="8" name="TextBox 7">
                    <a:extLst>
                      <a:ext uri="{FF2B5EF4-FFF2-40B4-BE49-F238E27FC236}">
                        <a16:creationId xmlns:a16="http://schemas.microsoft.com/office/drawing/2014/main" id="{3D70C153-EF0C-2773-9A79-6D2CF564D26C}"/>
                      </a:ext>
                    </a:extLst>
                  </p:cNvPr>
                  <p:cNvSpPr txBox="1">
                    <a:spLocks noRot="1" noChangeAspect="1" noMove="1" noResize="1" noEditPoints="1" noAdjustHandles="1" noChangeArrowheads="1" noChangeShapeType="1" noTextEdit="1"/>
                  </p:cNvSpPr>
                  <p:nvPr/>
                </p:nvSpPr>
                <p:spPr>
                  <a:xfrm>
                    <a:off x="5264727" y="4131393"/>
                    <a:ext cx="1219200" cy="307777"/>
                  </a:xfrm>
                  <a:prstGeom prst="rect">
                    <a:avLst/>
                  </a:prstGeom>
                  <a:blipFill>
                    <a:blip r:embed="rId3"/>
                    <a:stretch>
                      <a:fillRect b="-8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AE150B-9FAC-B657-BD94-CB5C334BCC34}"/>
                      </a:ext>
                    </a:extLst>
                  </p:cNvPr>
                  <p:cNvSpPr txBox="1"/>
                  <p:nvPr/>
                </p:nvSpPr>
                <p:spPr>
                  <a:xfrm>
                    <a:off x="6172637" y="3760740"/>
                    <a:ext cx="1219200" cy="307777"/>
                  </a:xfrm>
                  <a:prstGeom prst="rect">
                    <a:avLst/>
                  </a:prstGeom>
                  <a:noFill/>
                </p:spPr>
                <p:txBody>
                  <a:bodyPr wrap="square" rtlCol="0">
                    <a:spAutoFit/>
                  </a:bodyPr>
                  <a:lstStyle/>
                  <a:p>
                    <a14:m>
                      <m:oMath xmlns:m="http://schemas.openxmlformats.org/officeDocument/2006/math">
                        <m:r>
                          <m:rPr>
                            <m:sty m:val="p"/>
                          </m:rPr>
                          <a:rPr lang="vi-VN" sz="1400" i="1" dirty="0" smtClean="0">
                            <a:latin typeface="Cambria Math" panose="02040503050406030204" pitchFamily="18" charset="0"/>
                            <a:cs typeface="Calibri"/>
                          </a:rPr>
                          <m:t>g</m:t>
                        </m:r>
                        <m:r>
                          <a:rPr lang="vi-VN" sz="1400" i="0" dirty="0" smtClean="0">
                            <a:latin typeface="Cambria Math" panose="02040503050406030204" pitchFamily="18" charset="0"/>
                            <a:cs typeface="Calibri"/>
                          </a:rPr>
                          <m:t>(</m:t>
                        </m:r>
                        <m:r>
                          <m:rPr>
                            <m:sty m:val="p"/>
                          </m:rPr>
                          <a:rPr lang="vi-VN" sz="1400" i="0" dirty="0" smtClean="0">
                            <a:latin typeface="Cambria Math" panose="02040503050406030204" pitchFamily="18" charset="0"/>
                            <a:cs typeface="Calibri"/>
                          </a:rPr>
                          <m:t>x</m:t>
                        </m:r>
                        <m:r>
                          <a:rPr lang="vi-VN" sz="1400" i="0" dirty="0" smtClean="0">
                            <a:latin typeface="Cambria Math" panose="02040503050406030204" pitchFamily="18" charset="0"/>
                            <a:cs typeface="Calibri"/>
                          </a:rPr>
                          <m:t>)=</m:t>
                        </m:r>
                        <m:sSub>
                          <m:sSubPr>
                            <m:ctrlPr>
                              <a:rPr lang="vi-VN" sz="1400" i="1" dirty="0" smtClean="0">
                                <a:latin typeface="Cambria Math" panose="02040503050406030204" pitchFamily="18" charset="0"/>
                                <a:cs typeface="Calibri"/>
                              </a:rPr>
                            </m:ctrlPr>
                          </m:sSubPr>
                          <m:e>
                            <m:r>
                              <m:rPr>
                                <m:sty m:val="p"/>
                              </m:rPr>
                              <a:rPr lang="vi-VN" sz="1400" i="0" dirty="0" smtClean="0">
                                <a:latin typeface="Cambria Math" panose="02040503050406030204" pitchFamily="18" charset="0"/>
                                <a:cs typeface="Calibri"/>
                              </a:rPr>
                              <m:t>y</m:t>
                            </m:r>
                          </m:e>
                          <m:sub>
                            <m:r>
                              <a:rPr lang="vi-VN" sz="1400" b="0" i="0" dirty="0" smtClean="0">
                                <a:latin typeface="Cambria Math" panose="02040503050406030204" pitchFamily="18" charset="0"/>
                                <a:cs typeface="Calibri"/>
                              </a:rPr>
                              <m:t>2</m:t>
                            </m:r>
                          </m:sub>
                        </m:sSub>
                      </m:oMath>
                    </a14:m>
                    <a:r>
                      <a:rPr lang="vi-VN" sz="1400" dirty="0">
                        <a:latin typeface="Calibri"/>
                        <a:cs typeface="Calibri"/>
                      </a:rPr>
                      <a:t> </a:t>
                    </a:r>
                  </a:p>
                </p:txBody>
              </p:sp>
            </mc:Choice>
            <mc:Fallback xmlns="">
              <p:sp>
                <p:nvSpPr>
                  <p:cNvPr id="9" name="TextBox 8">
                    <a:extLst>
                      <a:ext uri="{FF2B5EF4-FFF2-40B4-BE49-F238E27FC236}">
                        <a16:creationId xmlns:a16="http://schemas.microsoft.com/office/drawing/2014/main" id="{C5AE150B-9FAC-B657-BD94-CB5C334BCC34}"/>
                      </a:ext>
                    </a:extLst>
                  </p:cNvPr>
                  <p:cNvSpPr txBox="1">
                    <a:spLocks noRot="1" noChangeAspect="1" noMove="1" noResize="1" noEditPoints="1" noAdjustHandles="1" noChangeArrowheads="1" noChangeShapeType="1" noTextEdit="1"/>
                  </p:cNvSpPr>
                  <p:nvPr/>
                </p:nvSpPr>
                <p:spPr>
                  <a:xfrm>
                    <a:off x="6172637" y="3760740"/>
                    <a:ext cx="1219200" cy="307777"/>
                  </a:xfrm>
                  <a:prstGeom prst="rect">
                    <a:avLst/>
                  </a:prstGeom>
                  <a:blipFill>
                    <a:blip r:embed="rId4"/>
                    <a:stretch>
                      <a:fillRect b="-8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8132F4-EF84-F9E0-FB09-9042C6EB98C2}"/>
                      </a:ext>
                    </a:extLst>
                  </p:cNvPr>
                  <p:cNvSpPr txBox="1"/>
                  <p:nvPr/>
                </p:nvSpPr>
                <p:spPr>
                  <a:xfrm>
                    <a:off x="7052839" y="4131393"/>
                    <a:ext cx="923637" cy="307777"/>
                  </a:xfrm>
                  <a:prstGeom prst="rect">
                    <a:avLst/>
                  </a:prstGeom>
                  <a:noFill/>
                </p:spPr>
                <p:txBody>
                  <a:bodyPr wrap="square" rtlCol="0">
                    <a:spAutoFit/>
                  </a:bodyPr>
                  <a:lstStyle/>
                  <a:p>
                    <a14:m>
                      <m:oMath xmlns:m="http://schemas.openxmlformats.org/officeDocument/2006/math">
                        <m:r>
                          <m:rPr>
                            <m:sty m:val="p"/>
                          </m:rPr>
                          <a:rPr lang="vi-VN" sz="1400" i="1" dirty="0" smtClean="0">
                            <a:latin typeface="Cambria Math" panose="02040503050406030204" pitchFamily="18" charset="0"/>
                            <a:cs typeface="Calibri"/>
                          </a:rPr>
                          <m:t>g</m:t>
                        </m:r>
                        <m:r>
                          <a:rPr lang="vi-VN" sz="1400" i="0" dirty="0" smtClean="0">
                            <a:latin typeface="Cambria Math" panose="02040503050406030204" pitchFamily="18" charset="0"/>
                            <a:cs typeface="Calibri"/>
                          </a:rPr>
                          <m:t>(</m:t>
                        </m:r>
                        <m:r>
                          <m:rPr>
                            <m:sty m:val="p"/>
                          </m:rPr>
                          <a:rPr lang="vi-VN" sz="1400" i="0" dirty="0" smtClean="0">
                            <a:latin typeface="Cambria Math" panose="02040503050406030204" pitchFamily="18" charset="0"/>
                            <a:cs typeface="Calibri"/>
                          </a:rPr>
                          <m:t>x</m:t>
                        </m:r>
                        <m:r>
                          <a:rPr lang="vi-VN" sz="1400" i="0" dirty="0" smtClean="0">
                            <a:latin typeface="Cambria Math" panose="02040503050406030204" pitchFamily="18" charset="0"/>
                            <a:cs typeface="Calibri"/>
                          </a:rPr>
                          <m:t>)=</m:t>
                        </m:r>
                        <m:sSub>
                          <m:sSubPr>
                            <m:ctrlPr>
                              <a:rPr lang="vi-VN" sz="1400" i="1" dirty="0" smtClean="0">
                                <a:latin typeface="Cambria Math" panose="02040503050406030204" pitchFamily="18" charset="0"/>
                                <a:cs typeface="Calibri"/>
                              </a:rPr>
                            </m:ctrlPr>
                          </m:sSubPr>
                          <m:e>
                            <m:r>
                              <m:rPr>
                                <m:sty m:val="p"/>
                              </m:rPr>
                              <a:rPr lang="vi-VN" sz="1400" i="0" dirty="0" smtClean="0">
                                <a:latin typeface="Cambria Math" panose="02040503050406030204" pitchFamily="18" charset="0"/>
                                <a:cs typeface="Calibri"/>
                              </a:rPr>
                              <m:t>y</m:t>
                            </m:r>
                          </m:e>
                          <m:sub>
                            <m:r>
                              <a:rPr lang="vi-VN" sz="1400" b="0" i="0" dirty="0" smtClean="0">
                                <a:latin typeface="Cambria Math" panose="02040503050406030204" pitchFamily="18" charset="0"/>
                                <a:cs typeface="Calibri"/>
                              </a:rPr>
                              <m:t>3</m:t>
                            </m:r>
                          </m:sub>
                        </m:sSub>
                      </m:oMath>
                    </a14:m>
                    <a:r>
                      <a:rPr lang="vi-VN" sz="1400" dirty="0">
                        <a:latin typeface="Calibri"/>
                        <a:cs typeface="Calibri"/>
                      </a:rPr>
                      <a:t> </a:t>
                    </a:r>
                  </a:p>
                </p:txBody>
              </p:sp>
            </mc:Choice>
            <mc:Fallback xmlns="">
              <p:sp>
                <p:nvSpPr>
                  <p:cNvPr id="10" name="TextBox 9">
                    <a:extLst>
                      <a:ext uri="{FF2B5EF4-FFF2-40B4-BE49-F238E27FC236}">
                        <a16:creationId xmlns:a16="http://schemas.microsoft.com/office/drawing/2014/main" id="{178132F4-EF84-F9E0-FB09-9042C6EB98C2}"/>
                      </a:ext>
                    </a:extLst>
                  </p:cNvPr>
                  <p:cNvSpPr txBox="1">
                    <a:spLocks noRot="1" noChangeAspect="1" noMove="1" noResize="1" noEditPoints="1" noAdjustHandles="1" noChangeArrowheads="1" noChangeShapeType="1" noTextEdit="1"/>
                  </p:cNvSpPr>
                  <p:nvPr/>
                </p:nvSpPr>
                <p:spPr>
                  <a:xfrm>
                    <a:off x="7052839" y="4131393"/>
                    <a:ext cx="923637" cy="307777"/>
                  </a:xfrm>
                  <a:prstGeom prst="rect">
                    <a:avLst/>
                  </a:prstGeom>
                  <a:blipFill>
                    <a:blip r:embed="rId5"/>
                    <a:stretch>
                      <a:fillRect b="-8000"/>
                    </a:stretch>
                  </a:blipFill>
                </p:spPr>
                <p:txBody>
                  <a:bodyPr/>
                  <a:lstStyle/>
                  <a:p>
                    <a:r>
                      <a:rPr lang="vi-VN">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7E9F2A-15BA-724D-90D4-3D0C72A583D6}"/>
                    </a:ext>
                  </a:extLst>
                </p:cNvPr>
                <p:cNvSpPr txBox="1"/>
                <p:nvPr/>
              </p:nvSpPr>
              <p:spPr>
                <a:xfrm>
                  <a:off x="7409586" y="3553802"/>
                  <a:ext cx="3486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sz="1400" i="1" dirty="0" smtClean="0">
                            <a:latin typeface="Cambria Math" panose="02040503050406030204" pitchFamily="18" charset="0"/>
                            <a:ea typeface="Cambria Math" panose="02040503050406030204" pitchFamily="18" charset="0"/>
                            <a:cs typeface="Calibri"/>
                          </a:rPr>
                          <m:t>𝒳</m:t>
                        </m:r>
                      </m:oMath>
                    </m:oMathPara>
                  </a14:m>
                  <a:endParaRPr lang="vi-VN" sz="1400" dirty="0">
                    <a:latin typeface="Calibri"/>
                    <a:cs typeface="Calibri"/>
                  </a:endParaRPr>
                </a:p>
              </p:txBody>
            </p:sp>
          </mc:Choice>
          <mc:Fallback xmlns="">
            <p:sp>
              <p:nvSpPr>
                <p:cNvPr id="12" name="TextBox 11">
                  <a:extLst>
                    <a:ext uri="{FF2B5EF4-FFF2-40B4-BE49-F238E27FC236}">
                      <a16:creationId xmlns:a16="http://schemas.microsoft.com/office/drawing/2014/main" id="{857E9F2A-15BA-724D-90D4-3D0C72A583D6}"/>
                    </a:ext>
                  </a:extLst>
                </p:cNvPr>
                <p:cNvSpPr txBox="1">
                  <a:spLocks noRot="1" noChangeAspect="1" noMove="1" noResize="1" noEditPoints="1" noAdjustHandles="1" noChangeArrowheads="1" noChangeShapeType="1" noTextEdit="1"/>
                </p:cNvSpPr>
                <p:nvPr/>
              </p:nvSpPr>
              <p:spPr>
                <a:xfrm>
                  <a:off x="7409586" y="3553802"/>
                  <a:ext cx="348687" cy="307777"/>
                </a:xfrm>
                <a:prstGeom prst="rect">
                  <a:avLst/>
                </a:prstGeom>
                <a:blipFill>
                  <a:blip r:embed="rId6"/>
                  <a:stretch>
                    <a:fillRect/>
                  </a:stretch>
                </a:blipFill>
              </p:spPr>
              <p:txBody>
                <a:bodyPr/>
                <a:lstStyle/>
                <a:p>
                  <a:r>
                    <a:rPr lang="vi-VN">
                      <a:noFill/>
                    </a:rPr>
                    <a:t> </a:t>
                  </a:r>
                </a:p>
              </p:txBody>
            </p:sp>
          </mc:Fallback>
        </mc:AlternateContent>
      </p:grpSp>
    </p:spTree>
    <p:extLst>
      <p:ext uri="{BB962C8B-B14F-4D97-AF65-F5344CB8AC3E}">
        <p14:creationId xmlns:p14="http://schemas.microsoft.com/office/powerpoint/2010/main" val="205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38A2-697E-63BD-1D95-C652384CC416}"/>
              </a:ext>
            </a:extLst>
          </p:cNvPr>
          <p:cNvSpPr>
            <a:spLocks noGrp="1"/>
          </p:cNvSpPr>
          <p:nvPr>
            <p:ph type="title"/>
          </p:nvPr>
        </p:nvSpPr>
        <p:spPr/>
        <p:txBody>
          <a:bodyPr/>
          <a:lstStyle/>
          <a:p>
            <a:r>
              <a:rPr lang="vi-VN" dirty="0"/>
              <a:t>Phương sai, moment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4514C2-A482-FD9D-8241-D10302766456}"/>
                  </a:ext>
                </a:extLst>
              </p:cNvPr>
              <p:cNvSpPr>
                <a:spLocks noGrp="1"/>
              </p:cNvSpPr>
              <p:nvPr>
                <p:ph idx="1"/>
              </p:nvPr>
            </p:nvSpPr>
            <p:spPr/>
            <p:txBody>
              <a:bodyPr/>
              <a:lstStyle/>
              <a:p>
                <a:r>
                  <a:rPr lang="vi-VN" dirty="0"/>
                  <a:t>Phương sai = Kì vọng của </a:t>
                </a:r>
                <a14:m>
                  <m:oMath xmlns:m="http://schemas.openxmlformats.org/officeDocument/2006/math">
                    <m:r>
                      <a:rPr lang="vi-VN" dirty="0" smtClean="0">
                        <a:solidFill>
                          <a:srgbClr val="FF0000"/>
                        </a:solidFill>
                        <a:latin typeface="Cambria Math" panose="02040503050406030204" pitchFamily="18" charset="0"/>
                      </a:rPr>
                      <m:t>(</m:t>
                    </m:r>
                    <m:r>
                      <m:rPr>
                        <m:sty m:val="p"/>
                      </m:rPr>
                      <a:rPr lang="vi-VN" dirty="0">
                        <a:solidFill>
                          <a:srgbClr val="FF0000"/>
                        </a:solidFill>
                        <a:latin typeface="Cambria Math" panose="02040503050406030204" pitchFamily="18" charset="0"/>
                      </a:rPr>
                      <m:t>X</m:t>
                    </m:r>
                    <m:r>
                      <a:rPr lang="vi-VN" dirty="0">
                        <a:solidFill>
                          <a:srgbClr val="FF0000"/>
                        </a:solidFill>
                        <a:latin typeface="Cambria Math" panose="02040503050406030204" pitchFamily="18" charset="0"/>
                      </a:rPr>
                      <m:t>−</m:t>
                    </m:r>
                    <m:r>
                      <a:rPr lang="vi-VN">
                        <a:solidFill>
                          <a:srgbClr val="FF0000"/>
                        </a:solidFill>
                        <a:latin typeface="Cambria Math" panose="02040503050406030204" pitchFamily="18" charset="0"/>
                      </a:rPr>
                      <m:t>𝔼</m:t>
                    </m:r>
                    <m:sSup>
                      <m:sSupPr>
                        <m:ctrlPr>
                          <a:rPr lang="vi-VN" i="1">
                            <a:solidFill>
                              <a:srgbClr val="FF0000"/>
                            </a:solidFill>
                            <a:latin typeface="Cambria Math" panose="02040503050406030204" pitchFamily="18" charset="0"/>
                          </a:rPr>
                        </m:ctrlPr>
                      </m:sSupPr>
                      <m:e>
                        <m:d>
                          <m:dPr>
                            <m:begChr m:val="["/>
                            <m:endChr m:val="]"/>
                            <m:ctrlPr>
                              <a:rPr lang="vi-VN" i="1">
                                <a:solidFill>
                                  <a:srgbClr val="FF0000"/>
                                </a:solidFill>
                                <a:latin typeface="Cambria Math" panose="02040503050406030204" pitchFamily="18" charset="0"/>
                              </a:rPr>
                            </m:ctrlPr>
                          </m:dPr>
                          <m:e>
                            <m:r>
                              <m:rPr>
                                <m:sty m:val="p"/>
                              </m:rPr>
                              <a:rPr lang="vi-VN">
                                <a:solidFill>
                                  <a:srgbClr val="FF0000"/>
                                </a:solidFill>
                                <a:latin typeface="Cambria Math" panose="02040503050406030204" pitchFamily="18" charset="0"/>
                              </a:rPr>
                              <m:t>X</m:t>
                            </m:r>
                          </m:e>
                        </m:d>
                        <m:r>
                          <a:rPr lang="vi-VN">
                            <a:solidFill>
                              <a:srgbClr val="FF0000"/>
                            </a:solidFill>
                            <a:latin typeface="Cambria Math" panose="02040503050406030204" pitchFamily="18" charset="0"/>
                          </a:rPr>
                          <m:t>)</m:t>
                        </m:r>
                      </m:e>
                      <m:sup>
                        <m:r>
                          <a:rPr lang="vi-VN">
                            <a:solidFill>
                              <a:srgbClr val="FF0000"/>
                            </a:solidFill>
                            <a:latin typeface="Cambria Math" panose="02040503050406030204" pitchFamily="18" charset="0"/>
                          </a:rPr>
                          <m:t>2</m:t>
                        </m:r>
                      </m:sup>
                    </m:sSup>
                  </m:oMath>
                </a14:m>
                <a:endParaRPr lang="vi-V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m:rPr>
                          <m:sty m:val="p"/>
                        </m:rPr>
                        <a:rPr lang="vi-VN" i="1" dirty="0">
                          <a:solidFill>
                            <a:srgbClr val="FF0000"/>
                          </a:solidFill>
                          <a:latin typeface="Cambria Math" panose="02040503050406030204" pitchFamily="18" charset="0"/>
                        </a:rPr>
                        <m:t>Var</m:t>
                      </m:r>
                      <m:d>
                        <m:dPr>
                          <m:begChr m:val="["/>
                          <m:endChr m:val="]"/>
                          <m:ctrlPr>
                            <a:rPr lang="vi-VN" i="1" dirty="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e>
                      </m:d>
                      <m:r>
                        <a:rPr lang="vi-VN" b="0" i="1" dirty="0" smtClean="0">
                          <a:solidFill>
                            <a:srgbClr val="FF0000"/>
                          </a:solidFill>
                          <a:latin typeface="Cambria Math" panose="02040503050406030204" pitchFamily="18" charset="0"/>
                        </a:rPr>
                        <m:t>=</m:t>
                      </m:r>
                      <m:r>
                        <a:rPr lang="vi-VN">
                          <a:solidFill>
                            <a:srgbClr val="FF0000"/>
                          </a:solidFill>
                          <a:latin typeface="Cambria Math" panose="02040503050406030204" pitchFamily="18" charset="0"/>
                        </a:rPr>
                        <m:t>𝔼</m:t>
                      </m:r>
                      <m:r>
                        <a:rPr lang="vi-VN" i="1" smtClean="0">
                          <a:solidFill>
                            <a:srgbClr val="FF0000"/>
                          </a:solidFill>
                          <a:latin typeface="Cambria Math" panose="02040503050406030204" pitchFamily="18" charset="0"/>
                        </a:rPr>
                        <m:t>[</m:t>
                      </m:r>
                      <m:d>
                        <m:dPr>
                          <m:endChr m:val="]"/>
                          <m:ctrlPr>
                            <a:rPr lang="vi-VN" i="1" dirty="0">
                              <a:solidFill>
                                <a:srgbClr val="FF0000"/>
                              </a:solidFill>
                              <a:latin typeface="Cambria Math" panose="02040503050406030204" pitchFamily="18" charset="0"/>
                            </a:rPr>
                          </m:ctrlPr>
                        </m:dPr>
                        <m:e>
                          <m:r>
                            <m:rPr>
                              <m:sty m:val="p"/>
                            </m:rPr>
                            <a:rPr lang="vi-VN" dirty="0">
                              <a:solidFill>
                                <a:srgbClr val="FF0000"/>
                              </a:solidFill>
                              <a:latin typeface="Cambria Math" panose="02040503050406030204" pitchFamily="18" charset="0"/>
                            </a:rPr>
                            <m:t>X</m:t>
                          </m:r>
                          <m:r>
                            <a:rPr lang="vi-VN" dirty="0">
                              <a:solidFill>
                                <a:srgbClr val="FF0000"/>
                              </a:solidFill>
                              <a:latin typeface="Cambria Math" panose="02040503050406030204" pitchFamily="18" charset="0"/>
                            </a:rPr>
                            <m:t>−</m:t>
                          </m:r>
                          <m:r>
                            <a:rPr lang="vi-VN">
                              <a:solidFill>
                                <a:srgbClr val="FF0000"/>
                              </a:solidFill>
                              <a:latin typeface="Cambria Math" panose="02040503050406030204" pitchFamily="18" charset="0"/>
                            </a:rPr>
                            <m:t>𝔼</m:t>
                          </m:r>
                          <m:sSup>
                            <m:sSupPr>
                              <m:ctrlPr>
                                <a:rPr lang="vi-VN" i="1">
                                  <a:solidFill>
                                    <a:srgbClr val="FF0000"/>
                                  </a:solidFill>
                                  <a:latin typeface="Cambria Math" panose="02040503050406030204" pitchFamily="18" charset="0"/>
                                </a:rPr>
                              </m:ctrlPr>
                            </m:sSupPr>
                            <m:e>
                              <m:d>
                                <m:dPr>
                                  <m:begChr m:val="["/>
                                  <m:endChr m:val="]"/>
                                  <m:ctrlPr>
                                    <a:rPr lang="vi-VN" i="1">
                                      <a:solidFill>
                                        <a:srgbClr val="FF0000"/>
                                      </a:solidFill>
                                      <a:latin typeface="Cambria Math" panose="02040503050406030204" pitchFamily="18" charset="0"/>
                                    </a:rPr>
                                  </m:ctrlPr>
                                </m:dPr>
                                <m:e>
                                  <m:r>
                                    <m:rPr>
                                      <m:sty m:val="p"/>
                                    </m:rPr>
                                    <a:rPr lang="vi-VN">
                                      <a:solidFill>
                                        <a:srgbClr val="FF0000"/>
                                      </a:solidFill>
                                      <a:latin typeface="Cambria Math" panose="02040503050406030204" pitchFamily="18" charset="0"/>
                                    </a:rPr>
                                    <m:t>X</m:t>
                                  </m:r>
                                </m:e>
                              </m:d>
                              <m:r>
                                <a:rPr lang="vi-VN">
                                  <a:solidFill>
                                    <a:srgbClr val="FF0000"/>
                                  </a:solidFill>
                                  <a:latin typeface="Cambria Math" panose="02040503050406030204" pitchFamily="18" charset="0"/>
                                </a:rPr>
                                <m:t>)</m:t>
                              </m:r>
                            </m:e>
                            <m:sup>
                              <m:r>
                                <a:rPr lang="vi-VN">
                                  <a:solidFill>
                                    <a:srgbClr val="FF0000"/>
                                  </a:solidFill>
                                  <a:latin typeface="Cambria Math" panose="02040503050406030204" pitchFamily="18" charset="0"/>
                                </a:rPr>
                                <m:t>2</m:t>
                              </m:r>
                            </m:sup>
                          </m:sSup>
                        </m:e>
                      </m:d>
                      <m:r>
                        <a:rPr lang="vi-VN" b="0" i="1" smtClean="0">
                          <a:solidFill>
                            <a:srgbClr val="FF0000"/>
                          </a:solidFill>
                          <a:latin typeface="Cambria Math" panose="02040503050406030204" pitchFamily="18" charset="0"/>
                        </a:rPr>
                        <m:t>=</m:t>
                      </m:r>
                      <m:nary>
                        <m:naryPr>
                          <m:chr m:val="∑"/>
                          <m:supHide m:val="on"/>
                          <m:ctrlPr>
                            <a:rPr lang="vi-VN" b="0" i="1" smtClean="0">
                              <a:solidFill>
                                <a:srgbClr val="FF0000"/>
                              </a:solidFill>
                              <a:latin typeface="Cambria Math" panose="02040503050406030204" pitchFamily="18" charset="0"/>
                            </a:rPr>
                          </m:ctrlPr>
                        </m:naryPr>
                        <m:sub>
                          <m:r>
                            <m:rPr>
                              <m:sty m:val="p"/>
                              <m:brk m:alnAt="7"/>
                            </m:rPr>
                            <a:rPr lang="vi-VN" i="1">
                              <a:solidFill>
                                <a:srgbClr val="FF0000"/>
                              </a:solidFill>
                              <a:latin typeface="Cambria Math" panose="02040503050406030204" pitchFamily="18" charset="0"/>
                            </a:rPr>
                            <m:t>x</m:t>
                          </m:r>
                          <m:r>
                            <a:rPr lang="vi-VN" b="0" i="1" smtClean="0">
                              <a:solidFill>
                                <a:srgbClr val="FF0000"/>
                              </a:solidFill>
                              <a:latin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𝒳</m:t>
                          </m:r>
                        </m:sub>
                        <m:sup/>
                        <m:e>
                          <m:r>
                            <a:rPr lang="vi-VN" b="0" i="1" smtClean="0">
                              <a:solidFill>
                                <a:srgbClr val="FF0000"/>
                              </a:solidFill>
                              <a:latin typeface="Cambria Math" panose="02040503050406030204" pitchFamily="18" charset="0"/>
                            </a:rPr>
                            <m:t>(</m:t>
                          </m:r>
                          <m:r>
                            <m:rPr>
                              <m:sty m:val="p"/>
                            </m:rPr>
                            <a:rPr lang="vi-VN" i="0">
                              <a:solidFill>
                                <a:srgbClr val="FF0000"/>
                              </a:solidFill>
                              <a:latin typeface="Cambria Math" panose="02040503050406030204" pitchFamily="18" charset="0"/>
                            </a:rPr>
                            <m:t>x</m:t>
                          </m:r>
                          <m:r>
                            <a:rPr lang="vi-VN" b="0" i="1" smtClean="0">
                              <a:solidFill>
                                <a:srgbClr val="FF0000"/>
                              </a:solidFill>
                              <a:latin typeface="Cambria Math" panose="02040503050406030204" pitchFamily="18" charset="0"/>
                            </a:rPr>
                            <m:t>−</m:t>
                          </m:r>
                          <m:r>
                            <a:rPr lang="vi-VN">
                              <a:solidFill>
                                <a:srgbClr val="FF0000"/>
                              </a:solidFill>
                              <a:latin typeface="Cambria Math" panose="02040503050406030204" pitchFamily="18" charset="0"/>
                            </a:rPr>
                            <m:t>𝔼</m:t>
                          </m:r>
                          <m:sSup>
                            <m:sSupPr>
                              <m:ctrlPr>
                                <a:rPr lang="vi-VN" i="1">
                                  <a:solidFill>
                                    <a:srgbClr val="FF0000"/>
                                  </a:solidFill>
                                  <a:latin typeface="Cambria Math" panose="02040503050406030204" pitchFamily="18" charset="0"/>
                                </a:rPr>
                              </m:ctrlPr>
                            </m:sSupPr>
                            <m:e>
                              <m:d>
                                <m:dPr>
                                  <m:begChr m:val="["/>
                                  <m:endChr m:val="]"/>
                                  <m:ctrlPr>
                                    <a:rPr lang="vi-VN" i="1">
                                      <a:solidFill>
                                        <a:srgbClr val="FF0000"/>
                                      </a:solidFill>
                                      <a:latin typeface="Cambria Math" panose="02040503050406030204" pitchFamily="18" charset="0"/>
                                    </a:rPr>
                                  </m:ctrlPr>
                                </m:dPr>
                                <m:e>
                                  <m:r>
                                    <m:rPr>
                                      <m:sty m:val="p"/>
                                    </m:rPr>
                                    <a:rPr lang="vi-VN">
                                      <a:solidFill>
                                        <a:srgbClr val="FF0000"/>
                                      </a:solidFill>
                                      <a:latin typeface="Cambria Math" panose="02040503050406030204" pitchFamily="18" charset="0"/>
                                    </a:rPr>
                                    <m:t>X</m:t>
                                  </m:r>
                                </m:e>
                              </m:d>
                              <m:r>
                                <a:rPr lang="vi-VN">
                                  <a:solidFill>
                                    <a:srgbClr val="FF0000"/>
                                  </a:solidFill>
                                  <a:latin typeface="Cambria Math" panose="02040503050406030204" pitchFamily="18" charset="0"/>
                                </a:rPr>
                                <m:t>)</m:t>
                              </m:r>
                            </m:e>
                            <m:sup>
                              <m:r>
                                <a:rPr lang="vi-VN">
                                  <a:solidFill>
                                    <a:srgbClr val="FF0000"/>
                                  </a:solidFill>
                                  <a:latin typeface="Cambria Math" panose="02040503050406030204" pitchFamily="18" charset="0"/>
                                </a:rPr>
                                <m:t>2</m:t>
                              </m:r>
                            </m:sup>
                          </m:sSup>
                        </m:e>
                      </m:nary>
                      <m:sSub>
                        <m:sSubPr>
                          <m:ctrlPr>
                            <a:rPr lang="vi-VN" b="0" i="1" smtClean="0">
                              <a:solidFill>
                                <a:srgbClr val="FF0000"/>
                              </a:solidFill>
                              <a:latin typeface="Cambria Math" panose="02040503050406030204" pitchFamily="18" charset="0"/>
                            </a:rPr>
                          </m:ctrlPr>
                        </m:sSubPr>
                        <m:e>
                          <m:r>
                            <m:rPr>
                              <m:sty m:val="p"/>
                            </m:rPr>
                            <a:rPr lang="vi-VN" i="1">
                              <a:solidFill>
                                <a:srgbClr val="FF0000"/>
                              </a:solidFill>
                              <a:latin typeface="Cambria Math" panose="02040503050406030204" pitchFamily="18" charset="0"/>
                            </a:rPr>
                            <m:t>P</m:t>
                          </m:r>
                        </m:e>
                        <m:sub>
                          <m:r>
                            <m:rPr>
                              <m:sty m:val="p"/>
                            </m:rPr>
                            <a:rPr lang="vi-VN" i="1">
                              <a:solidFill>
                                <a:srgbClr val="FF0000"/>
                              </a:solidFill>
                              <a:latin typeface="Cambria Math" panose="02040503050406030204" pitchFamily="18" charset="0"/>
                            </a:rPr>
                            <m:t>X</m:t>
                          </m:r>
                        </m:sub>
                      </m:sSub>
                      <m:r>
                        <a:rPr lang="vi-VN" b="0" i="1" smtClean="0">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x</m:t>
                      </m:r>
                      <m:r>
                        <a:rPr lang="vi-VN" b="0" i="1" smtClean="0">
                          <a:solidFill>
                            <a:srgbClr val="FF0000"/>
                          </a:solidFill>
                          <a:latin typeface="Cambria Math" panose="02040503050406030204" pitchFamily="18" charset="0"/>
                        </a:rPr>
                        <m:t>)</m:t>
                      </m:r>
                    </m:oMath>
                  </m:oMathPara>
                </a14:m>
                <a:endParaRPr lang="vi-VN" dirty="0">
                  <a:solidFill>
                    <a:srgbClr val="FF0000"/>
                  </a:solidFill>
                </a:endParaRPr>
              </a:p>
              <a:p>
                <a:pPr lvl="1"/>
                <a:r>
                  <a:rPr lang="vi-VN" dirty="0"/>
                  <a:t>Thể hiện sự phân tán (trung bình) của </a:t>
                </a:r>
                <a14:m>
                  <m:oMath xmlns:m="http://schemas.openxmlformats.org/officeDocument/2006/math">
                    <m:r>
                      <m:rPr>
                        <m:sty m:val="p"/>
                      </m:rPr>
                      <a:rPr lang="vi-VN" i="1" dirty="0">
                        <a:latin typeface="Cambria Math" panose="02040503050406030204" pitchFamily="18" charset="0"/>
                      </a:rPr>
                      <m:t>X</m:t>
                    </m:r>
                  </m:oMath>
                </a14:m>
                <a:r>
                  <a:rPr lang="vi-VN" dirty="0"/>
                  <a:t> quanh kì vọng của nó.</a:t>
                </a:r>
              </a:p>
              <a:p>
                <a:r>
                  <a:rPr lang="vi-VN" dirty="0">
                    <a:latin typeface="Cambria Math" panose="02040503050406030204" pitchFamily="18" charset="0"/>
                  </a:rPr>
                  <a:t>Moment thứ k = Kì vọng của </a:t>
                </a:r>
                <a14:m>
                  <m:oMath xmlns:m="http://schemas.openxmlformats.org/officeDocument/2006/math">
                    <m:sSup>
                      <m:sSupPr>
                        <m:ctrlPr>
                          <a:rPr lang="vi-VN" b="0" i="1" dirty="0" smtClean="0">
                            <a:solidFill>
                              <a:srgbClr val="FF0000"/>
                            </a:solidFill>
                            <a:latin typeface="Cambria Math" panose="02040503050406030204" pitchFamily="18" charset="0"/>
                          </a:rPr>
                        </m:ctrlPr>
                      </m:sSupPr>
                      <m:e>
                        <m:r>
                          <m:rPr>
                            <m:sty m:val="p"/>
                          </m:rPr>
                          <a:rPr lang="vi-VN" i="1" dirty="0">
                            <a:solidFill>
                              <a:srgbClr val="FF0000"/>
                            </a:solidFill>
                            <a:latin typeface="Cambria Math" panose="02040503050406030204" pitchFamily="18" charset="0"/>
                          </a:rPr>
                          <m:t>X</m:t>
                        </m:r>
                      </m:e>
                      <m:sup>
                        <m:r>
                          <m:rPr>
                            <m:sty m:val="p"/>
                          </m:rPr>
                          <a:rPr lang="vi-VN" i="1" dirty="0">
                            <a:solidFill>
                              <a:srgbClr val="FF0000"/>
                            </a:solidFill>
                            <a:latin typeface="Cambria Math" panose="02040503050406030204" pitchFamily="18" charset="0"/>
                          </a:rPr>
                          <m:t>k</m:t>
                        </m:r>
                      </m:sup>
                    </m:sSup>
                  </m:oMath>
                </a14:m>
                <a:r>
                  <a:rPr lang="vi-VN" dirty="0">
                    <a:latin typeface="Cambria Math" panose="02040503050406030204" pitchFamily="18" charset="0"/>
                  </a:rPr>
                  <a:t> = </a:t>
                </a:r>
                <a14:m>
                  <m:oMath xmlns:m="http://schemas.openxmlformats.org/officeDocument/2006/math">
                    <m:r>
                      <a:rPr lang="vi-VN">
                        <a:solidFill>
                          <a:srgbClr val="FF0000"/>
                        </a:solidFill>
                        <a:latin typeface="Cambria Math" panose="02040503050406030204" pitchFamily="18" charset="0"/>
                      </a:rPr>
                      <m:t>𝔼</m:t>
                    </m:r>
                    <m:r>
                      <a:rPr lang="vi-VN" i="1">
                        <a:solidFill>
                          <a:srgbClr val="FF0000"/>
                        </a:solidFill>
                        <a:latin typeface="Cambria Math" panose="02040503050406030204" pitchFamily="18" charset="0"/>
                      </a:rPr>
                      <m:t>[</m:t>
                    </m:r>
                    <m:sSup>
                      <m:sSupPr>
                        <m:ctrlPr>
                          <a:rPr lang="vi-VN" b="0" i="1" smtClean="0">
                            <a:solidFill>
                              <a:srgbClr val="FF0000"/>
                            </a:solidFill>
                            <a:latin typeface="Cambria Math" panose="02040503050406030204" pitchFamily="18" charset="0"/>
                          </a:rPr>
                        </m:ctrlPr>
                      </m:sSupPr>
                      <m:e>
                        <m:r>
                          <m:rPr>
                            <m:sty m:val="p"/>
                          </m:rPr>
                          <a:rPr lang="vi-VN" i="1" smtClean="0">
                            <a:solidFill>
                              <a:srgbClr val="FF0000"/>
                            </a:solidFill>
                            <a:latin typeface="Cambria Math" panose="02040503050406030204" pitchFamily="18" charset="0"/>
                          </a:rPr>
                          <m:t>X</m:t>
                        </m:r>
                      </m:e>
                      <m:sup>
                        <m:r>
                          <m:rPr>
                            <m:sty m:val="p"/>
                          </m:rPr>
                          <a:rPr lang="vi-VN" i="1">
                            <a:solidFill>
                              <a:srgbClr val="FF0000"/>
                            </a:solidFill>
                            <a:latin typeface="Cambria Math" panose="02040503050406030204" pitchFamily="18" charset="0"/>
                          </a:rPr>
                          <m:t>k</m:t>
                        </m:r>
                      </m:sup>
                    </m:sSup>
                    <m:r>
                      <a:rPr lang="vi-VN" i="1">
                        <a:solidFill>
                          <a:srgbClr val="FF0000"/>
                        </a:solidFill>
                        <a:latin typeface="Cambria Math" panose="02040503050406030204" pitchFamily="18" charset="0"/>
                      </a:rPr>
                      <m:t>]</m:t>
                    </m:r>
                  </m:oMath>
                </a14:m>
                <a:endParaRPr lang="vi-VN" dirty="0">
                  <a:latin typeface="Cambria Math" panose="02040503050406030204" pitchFamily="18" charset="0"/>
                </a:endParaRPr>
              </a:p>
              <a:p>
                <a:pPr lvl="1"/>
                <a:r>
                  <a:rPr lang="vi-VN" dirty="0">
                    <a:latin typeface="Cambria Math" panose="02040503050406030204" pitchFamily="18" charset="0"/>
                  </a:rPr>
                  <a:t>Phương sai là moment thứ 2 của biến </a:t>
                </a:r>
                <a14:m>
                  <m:oMath xmlns:m="http://schemas.openxmlformats.org/officeDocument/2006/math">
                    <m:r>
                      <m:rPr>
                        <m:sty m:val="p"/>
                      </m:rPr>
                      <a:rPr lang="vi-VN" i="1" dirty="0">
                        <a:latin typeface="Cambria Math" panose="02040503050406030204" pitchFamily="18" charset="0"/>
                      </a:rPr>
                      <m:t>Y</m:t>
                    </m:r>
                    <m:r>
                      <a:rPr lang="vi-VN" b="0" i="1" dirty="0" smtClean="0">
                        <a:latin typeface="Cambria Math" panose="02040503050406030204" pitchFamily="18" charset="0"/>
                      </a:rPr>
                      <m:t>=</m:t>
                    </m:r>
                    <m:r>
                      <m:rPr>
                        <m:sty m:val="p"/>
                      </m:rPr>
                      <a:rPr lang="vi-VN" i="1" dirty="0">
                        <a:latin typeface="Cambria Math" panose="02040503050406030204" pitchFamily="18" charset="0"/>
                      </a:rPr>
                      <m:t>X</m:t>
                    </m:r>
                    <m:r>
                      <a:rPr lang="vi-VN" b="0" i="1" dirty="0" smtClean="0">
                        <a:latin typeface="Cambria Math" panose="02040503050406030204" pitchFamily="18" charset="0"/>
                      </a:rPr>
                      <m:t>−</m:t>
                    </m:r>
                    <m:r>
                      <a:rPr lang="vi-VN" b="0" i="1" dirty="0" smtClean="0">
                        <a:latin typeface="Cambria Math" panose="02040503050406030204" pitchFamily="18" charset="0"/>
                        <a:ea typeface="Cambria Math" panose="02040503050406030204" pitchFamily="18" charset="0"/>
                      </a:rPr>
                      <m:t>𝔼</m:t>
                    </m:r>
                    <m:r>
                      <a:rPr lang="vi-VN" i="1" dirty="0">
                        <a:latin typeface="Cambria Math" panose="02040503050406030204" pitchFamily="18" charset="0"/>
                        <a:ea typeface="Cambria Math" panose="02040503050406030204" pitchFamily="18" charset="0"/>
                      </a:rPr>
                      <m:t>[</m:t>
                    </m:r>
                    <m:r>
                      <m:rPr>
                        <m:sty m:val="p"/>
                      </m:rPr>
                      <a:rPr lang="vi-VN" i="1" dirty="0">
                        <a:latin typeface="Cambria Math" panose="02040503050406030204" pitchFamily="18" charset="0"/>
                        <a:ea typeface="Cambria Math" panose="02040503050406030204" pitchFamily="18" charset="0"/>
                      </a:rPr>
                      <m:t>X</m:t>
                    </m:r>
                    <m:r>
                      <a:rPr lang="vi-VN" i="1" dirty="0">
                        <a:latin typeface="Cambria Math" panose="02040503050406030204" pitchFamily="18" charset="0"/>
                        <a:ea typeface="Cambria Math" panose="02040503050406030204" pitchFamily="18" charset="0"/>
                      </a:rPr>
                      <m:t>]</m:t>
                    </m:r>
                  </m:oMath>
                </a14:m>
                <a:endParaRPr lang="vi-VN" dirty="0">
                  <a:latin typeface="Cambria Math" panose="02040503050406030204" pitchFamily="18" charset="0"/>
                </a:endParaRPr>
              </a:p>
              <a:p>
                <a:pPr lvl="1"/>
                <a:r>
                  <a:rPr lang="vi-VN" dirty="0">
                    <a:latin typeface="Cambria Math" panose="02040503050406030204" pitchFamily="18" charset="0"/>
                  </a:rPr>
                  <a:t>Moment của </a:t>
                </a:r>
                <a14:m>
                  <m:oMath xmlns:m="http://schemas.openxmlformats.org/officeDocument/2006/math">
                    <m:r>
                      <m:rPr>
                        <m:sty m:val="p"/>
                      </m:rPr>
                      <a:rPr lang="vi-VN" i="1" dirty="0" smtClean="0">
                        <a:latin typeface="Cambria Math" panose="02040503050406030204" pitchFamily="18" charset="0"/>
                      </a:rPr>
                      <m:t>X</m:t>
                    </m:r>
                    <m:r>
                      <a:rPr lang="vi-VN" b="0" i="1" dirty="0" smtClean="0">
                        <a:latin typeface="Cambria Math" panose="02040503050406030204" pitchFamily="18" charset="0"/>
                      </a:rPr>
                      <m:t>−</m:t>
                    </m:r>
                    <m:r>
                      <a:rPr lang="vi-VN" b="0" i="1" dirty="0" smtClean="0">
                        <a:latin typeface="Cambria Math" panose="02040503050406030204" pitchFamily="18" charset="0"/>
                        <a:ea typeface="Cambria Math" panose="02040503050406030204" pitchFamily="18" charset="0"/>
                      </a:rPr>
                      <m:t>𝔼</m:t>
                    </m:r>
                    <m:r>
                      <a:rPr lang="vi-VN" i="1" dirty="0">
                        <a:latin typeface="Cambria Math" panose="02040503050406030204" pitchFamily="18" charset="0"/>
                        <a:ea typeface="Cambria Math" panose="02040503050406030204" pitchFamily="18" charset="0"/>
                      </a:rPr>
                      <m:t>[</m:t>
                    </m:r>
                    <m:r>
                      <m:rPr>
                        <m:sty m:val="p"/>
                      </m:rPr>
                      <a:rPr lang="vi-VN" i="1" dirty="0">
                        <a:latin typeface="Cambria Math" panose="02040503050406030204" pitchFamily="18" charset="0"/>
                        <a:ea typeface="Cambria Math" panose="02040503050406030204" pitchFamily="18" charset="0"/>
                      </a:rPr>
                      <m:t>X</m:t>
                    </m:r>
                    <m:r>
                      <a:rPr lang="vi-VN" i="1" dirty="0">
                        <a:latin typeface="Cambria Math" panose="02040503050406030204" pitchFamily="18" charset="0"/>
                        <a:ea typeface="Cambria Math" panose="02040503050406030204" pitchFamily="18" charset="0"/>
                      </a:rPr>
                      <m:t>]</m:t>
                    </m:r>
                  </m:oMath>
                </a14:m>
                <a:r>
                  <a:rPr lang="vi-VN" dirty="0">
                    <a:latin typeface="Cambria Math" panose="02040503050406030204" pitchFamily="18" charset="0"/>
                  </a:rPr>
                  <a:t> gọi là moment trung tâm (central moment)</a:t>
                </a:r>
              </a:p>
              <a:p>
                <a:pPr lvl="1"/>
                <a:r>
                  <a:rPr lang="vi-VN" dirty="0">
                    <a:latin typeface="Cambria Math" panose="02040503050406030204" pitchFamily="18" charset="0"/>
                  </a:rPr>
                  <a:t>Moment trung tâm thứ 3 gọi là độ lệch (skewness)</a:t>
                </a:r>
              </a:p>
              <a:p>
                <a:pPr lvl="1"/>
                <a:r>
                  <a:rPr lang="vi-VN" dirty="0">
                    <a:latin typeface="Cambria Math" panose="02040503050406030204" pitchFamily="18" charset="0"/>
                  </a:rPr>
                  <a:t>Moment trung tâm thứ 4 gọi là độ nhọn (kurtosis)</a:t>
                </a:r>
              </a:p>
            </p:txBody>
          </p:sp>
        </mc:Choice>
        <mc:Fallback xmlns="">
          <p:sp>
            <p:nvSpPr>
              <p:cNvPr id="3" name="Content Placeholder 2">
                <a:extLst>
                  <a:ext uri="{FF2B5EF4-FFF2-40B4-BE49-F238E27FC236}">
                    <a16:creationId xmlns:a16="http://schemas.microsoft.com/office/drawing/2014/main" id="{CD4514C2-A482-FD9D-8241-D10302766456}"/>
                  </a:ext>
                </a:extLst>
              </p:cNvPr>
              <p:cNvSpPr>
                <a:spLocks noGrp="1" noRot="1" noChangeAspect="1" noMove="1" noResize="1" noEditPoints="1" noAdjustHandles="1" noChangeArrowheads="1" noChangeShapeType="1" noTextEdit="1"/>
              </p:cNvSpPr>
              <p:nvPr>
                <p:ph idx="1"/>
              </p:nvPr>
            </p:nvSpPr>
            <p:spPr>
              <a:blipFill>
                <a:blip r:embed="rId2"/>
                <a:stretch>
                  <a:fillRect l="-1339" t="-26429" b="-7857"/>
                </a:stretch>
              </a:blipFill>
            </p:spPr>
            <p:txBody>
              <a:bodyPr/>
              <a:lstStyle/>
              <a:p>
                <a:r>
                  <a:rPr lang="vi-VN">
                    <a:noFill/>
                  </a:rPr>
                  <a:t> </a:t>
                </a:r>
              </a:p>
            </p:txBody>
          </p:sp>
        </mc:Fallback>
      </mc:AlternateContent>
    </p:spTree>
    <p:extLst>
      <p:ext uri="{BB962C8B-B14F-4D97-AF65-F5344CB8AC3E}">
        <p14:creationId xmlns:p14="http://schemas.microsoft.com/office/powerpoint/2010/main" val="926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dissolv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BF06-11F8-406D-9DBD-E6C480900459}"/>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A240DD-B878-7C30-DC28-0BE403FD5DC1}"/>
                  </a:ext>
                </a:extLst>
              </p:cNvPr>
              <p:cNvSpPr>
                <a:spLocks noGrp="1"/>
              </p:cNvSpPr>
              <p:nvPr>
                <p:ph idx="1"/>
              </p:nvPr>
            </p:nvSpPr>
            <p:spPr>
              <a:xfrm>
                <a:off x="304800" y="1861556"/>
                <a:ext cx="8534400" cy="2733067"/>
              </a:xfrm>
            </p:spPr>
            <p:txBody>
              <a:bodyPr/>
              <a:lstStyle/>
              <a:p>
                <a14:m>
                  <m:oMath xmlns:m="http://schemas.openxmlformats.org/officeDocument/2006/math">
                    <m:r>
                      <m:rPr>
                        <m:sty m:val="p"/>
                      </m:rPr>
                      <a:rPr lang="vi-VN" i="1" smtClean="0">
                        <a:latin typeface="Cambria Math" panose="02040503050406030204" pitchFamily="18" charset="0"/>
                      </a:rPr>
                      <m:t>C</m:t>
                    </m:r>
                    <m:r>
                      <a:rPr lang="vi-VN" b="0" i="1" smtClean="0">
                        <a:latin typeface="Cambria Math" panose="02040503050406030204" pitchFamily="18" charset="0"/>
                      </a:rPr>
                      <m:t>=</m:t>
                    </m:r>
                  </m:oMath>
                </a14:m>
                <a:r>
                  <a:rPr lang="vi-VN" dirty="0"/>
                  <a:t> nhiệt độ ở độ Celsius</a:t>
                </a:r>
              </a:p>
              <a:p>
                <a14:m>
                  <m:oMath xmlns:m="http://schemas.openxmlformats.org/officeDocument/2006/math">
                    <m:r>
                      <m:rPr>
                        <m:sty m:val="p"/>
                      </m:rPr>
                      <a:rPr lang="vi-VN" i="1" dirty="0">
                        <a:latin typeface="Cambria Math" panose="02040503050406030204" pitchFamily="18" charset="0"/>
                      </a:rPr>
                      <m:t>F</m:t>
                    </m:r>
                    <m:r>
                      <a:rPr lang="vi-VN" b="0" i="1" dirty="0" smtClean="0">
                        <a:latin typeface="Cambria Math" panose="02040503050406030204" pitchFamily="18" charset="0"/>
                      </a:rPr>
                      <m:t>=</m:t>
                    </m:r>
                  </m:oMath>
                </a14:m>
                <a:r>
                  <a:rPr lang="vi-VN" dirty="0"/>
                  <a:t> nhiệt độ ở độ Fahrenheit </a:t>
                </a:r>
                <a14:m>
                  <m:oMath xmlns:m="http://schemas.openxmlformats.org/officeDocument/2006/math">
                    <m:r>
                      <a:rPr lang="vi-VN" b="0" i="1" smtClean="0">
                        <a:latin typeface="Cambria Math" panose="02040503050406030204" pitchFamily="18" charset="0"/>
                      </a:rPr>
                      <m:t>=1,8</m:t>
                    </m:r>
                    <m:r>
                      <m:rPr>
                        <m:sty m:val="p"/>
                      </m:rPr>
                      <a:rPr lang="vi-VN" i="1">
                        <a:latin typeface="Cambria Math" panose="02040503050406030204" pitchFamily="18" charset="0"/>
                      </a:rPr>
                      <m:t>C</m:t>
                    </m:r>
                    <m:r>
                      <a:rPr lang="vi-VN" b="0" i="1" smtClean="0">
                        <a:latin typeface="Cambria Math" panose="02040503050406030204" pitchFamily="18" charset="0"/>
                      </a:rPr>
                      <m:t>+32</m:t>
                    </m:r>
                  </m:oMath>
                </a14:m>
                <a:endParaRPr lang="vi-VN" dirty="0"/>
              </a:p>
              <a:p>
                <a14:m>
                  <m:oMath xmlns:m="http://schemas.openxmlformats.org/officeDocument/2006/math">
                    <m:r>
                      <a:rPr lang="vi-VN" b="0" i="1" smtClean="0">
                        <a:latin typeface="Cambria Math" panose="02040503050406030204" pitchFamily="18" charset="0"/>
                      </a:rPr>
                      <m:t>“</m:t>
                    </m:r>
                    <m:r>
                      <m:rPr>
                        <m:sty m:val="p"/>
                      </m:rPr>
                      <a:rPr lang="vi-VN" i="1">
                        <a:latin typeface="Cambria Math" panose="02040503050406030204" pitchFamily="18" charset="0"/>
                      </a:rPr>
                      <m:t>B</m:t>
                    </m:r>
                    <m:r>
                      <a:rPr lang="vi-VN" i="1">
                        <a:latin typeface="Cambria Math" panose="02040503050406030204" pitchFamily="18" charset="0"/>
                      </a:rPr>
                      <m:t>ì</m:t>
                    </m:r>
                    <m:r>
                      <m:rPr>
                        <m:sty m:val="p"/>
                      </m:rPr>
                      <a:rPr lang="vi-VN" i="1">
                        <a:latin typeface="Cambria Math" panose="02040503050406030204" pitchFamily="18" charset="0"/>
                      </a:rPr>
                      <m:t>nh</m:t>
                    </m:r>
                    <m:r>
                      <a:rPr lang="vi-VN" b="0" i="1" smtClean="0">
                        <a:latin typeface="Cambria Math" panose="02040503050406030204" pitchFamily="18" charset="0"/>
                      </a:rPr>
                      <m:t> </m:t>
                    </m:r>
                    <m:r>
                      <m:rPr>
                        <m:sty m:val="p"/>
                      </m:rPr>
                      <a:rPr lang="vi-VN" i="1">
                        <a:latin typeface="Cambria Math" panose="02040503050406030204" pitchFamily="18" charset="0"/>
                      </a:rPr>
                      <m:t>th</m:t>
                    </m:r>
                    <m:r>
                      <a:rPr lang="vi-VN" i="1">
                        <a:latin typeface="Cambria Math" panose="02040503050406030204" pitchFamily="18" charset="0"/>
                      </a:rPr>
                      <m:t>ườ</m:t>
                    </m:r>
                    <m:r>
                      <m:rPr>
                        <m:sty m:val="p"/>
                      </m:rPr>
                      <a:rPr lang="vi-VN" i="1">
                        <a:latin typeface="Cambria Math" panose="02040503050406030204" pitchFamily="18" charset="0"/>
                      </a:rPr>
                      <m:t>ng</m:t>
                    </m:r>
                    <m:r>
                      <a:rPr lang="vi-VN" b="0" i="1" smtClean="0">
                        <a:latin typeface="Cambria Math" panose="02040503050406030204" pitchFamily="18" charset="0"/>
                      </a:rPr>
                      <m:t>”=</m:t>
                    </m:r>
                    <m:d>
                      <m:dPr>
                        <m:begChr m:val="{"/>
                        <m:endChr m:val="}"/>
                        <m:ctrlPr>
                          <a:rPr lang="vi-VN" b="0" i="1" smtClean="0">
                            <a:latin typeface="Cambria Math" panose="02040503050406030204" pitchFamily="18" charset="0"/>
                          </a:rPr>
                        </m:ctrlPr>
                      </m:dPr>
                      <m:e>
                        <m:r>
                          <a:rPr lang="vi-VN" b="0" i="1" smtClean="0">
                            <a:latin typeface="Cambria Math" panose="02040503050406030204" pitchFamily="18" charset="0"/>
                          </a:rPr>
                          <m:t>0≤</m:t>
                        </m:r>
                        <m:r>
                          <m:rPr>
                            <m:sty m:val="p"/>
                          </m:rPr>
                          <a:rPr lang="vi-VN" i="1">
                            <a:latin typeface="Cambria Math" panose="02040503050406030204" pitchFamily="18" charset="0"/>
                          </a:rPr>
                          <m:t>C</m:t>
                        </m:r>
                        <m:r>
                          <a:rPr lang="vi-VN" b="0" i="1" smtClean="0">
                            <a:latin typeface="Cambria Math" panose="02040503050406030204" pitchFamily="18" charset="0"/>
                          </a:rPr>
                          <m:t>≤20</m:t>
                        </m:r>
                      </m:e>
                    </m:d>
                    <m:r>
                      <a:rPr lang="vi-VN" b="0" i="1" smtClean="0">
                        <a:latin typeface="Cambria Math" panose="02040503050406030204" pitchFamily="18" charset="0"/>
                      </a:rPr>
                      <m:t>=</m:t>
                    </m:r>
                    <m:d>
                      <m:dPr>
                        <m:begChr m:val="{"/>
                        <m:endChr m:val="}"/>
                        <m:ctrlPr>
                          <a:rPr lang="vi-VN" b="0" i="1" smtClean="0">
                            <a:latin typeface="Cambria Math" panose="02040503050406030204" pitchFamily="18" charset="0"/>
                          </a:rPr>
                        </m:ctrlPr>
                      </m:dPr>
                      <m:e>
                        <m:r>
                          <a:rPr lang="vi-VN" b="0" i="1" smtClean="0">
                            <a:latin typeface="Cambria Math" panose="02040503050406030204" pitchFamily="18" charset="0"/>
                          </a:rPr>
                          <m:t>32≤</m:t>
                        </m:r>
                        <m:r>
                          <m:rPr>
                            <m:sty m:val="p"/>
                          </m:rPr>
                          <a:rPr lang="vi-VN" i="1">
                            <a:latin typeface="Cambria Math" panose="02040503050406030204" pitchFamily="18" charset="0"/>
                          </a:rPr>
                          <m:t>F</m:t>
                        </m:r>
                        <m:r>
                          <a:rPr lang="vi-VN" b="0" i="1" smtClean="0">
                            <a:latin typeface="Cambria Math" panose="02040503050406030204" pitchFamily="18" charset="0"/>
                          </a:rPr>
                          <m:t>≤68</m:t>
                        </m:r>
                      </m:e>
                    </m:d>
                  </m:oMath>
                </a14:m>
                <a:endParaRPr lang="vi-VN" dirty="0"/>
              </a:p>
            </p:txBody>
          </p:sp>
        </mc:Choice>
        <mc:Fallback xmlns="">
          <p:sp>
            <p:nvSpPr>
              <p:cNvPr id="3" name="Content Placeholder 2">
                <a:extLst>
                  <a:ext uri="{FF2B5EF4-FFF2-40B4-BE49-F238E27FC236}">
                    <a16:creationId xmlns:a16="http://schemas.microsoft.com/office/drawing/2014/main" id="{87A240DD-B878-7C30-DC28-0BE403FD5DC1}"/>
                  </a:ext>
                </a:extLst>
              </p:cNvPr>
              <p:cNvSpPr>
                <a:spLocks noGrp="1" noRot="1" noChangeAspect="1" noMove="1" noResize="1" noEditPoints="1" noAdjustHandles="1" noChangeArrowheads="1" noChangeShapeType="1" noTextEdit="1"/>
              </p:cNvSpPr>
              <p:nvPr>
                <p:ph idx="1"/>
              </p:nvPr>
            </p:nvSpPr>
            <p:spPr>
              <a:xfrm>
                <a:off x="304800" y="1861556"/>
                <a:ext cx="8534400" cy="2733067"/>
              </a:xfrm>
              <a:blipFill>
                <a:blip r:embed="rId2"/>
                <a:stretch>
                  <a:fillRect l="-1339" t="-1852"/>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5E374DAD-941A-BDE2-F36E-AF5D68E1A20A}"/>
              </a:ext>
            </a:extLst>
          </p:cNvPr>
          <p:cNvPicPr>
            <a:picLocks noChangeAspect="1"/>
          </p:cNvPicPr>
          <p:nvPr/>
        </p:nvPicPr>
        <p:blipFill>
          <a:blip r:embed="rId3"/>
          <a:stretch>
            <a:fillRect/>
          </a:stretch>
        </p:blipFill>
        <p:spPr>
          <a:xfrm>
            <a:off x="685800" y="590550"/>
            <a:ext cx="7772400" cy="1271006"/>
          </a:xfrm>
          <a:prstGeom prst="rect">
            <a:avLst/>
          </a:prstGeom>
        </p:spPr>
      </p:pic>
    </p:spTree>
    <p:extLst>
      <p:ext uri="{BB962C8B-B14F-4D97-AF65-F5344CB8AC3E}">
        <p14:creationId xmlns:p14="http://schemas.microsoft.com/office/powerpoint/2010/main" val="241937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vi-VN">
                <a:solidFill>
                  <a:schemeClr val="tx1"/>
                </a:solidFill>
              </a:rPr>
              <a:t>Nội dung</a:t>
            </a:r>
          </a:p>
        </p:txBody>
      </p:sp>
      <p:sp>
        <p:nvSpPr>
          <p:cNvPr id="9219" name="Rectangle 3"/>
          <p:cNvSpPr>
            <a:spLocks noGrp="1" noChangeArrowheads="1"/>
          </p:cNvSpPr>
          <p:nvPr>
            <p:ph type="body" idx="1"/>
          </p:nvPr>
        </p:nvSpPr>
        <p:spPr>
          <a:xfrm>
            <a:off x="838200" y="971550"/>
            <a:ext cx="4419600" cy="3394472"/>
          </a:xfrm>
        </p:spPr>
        <p:txBody>
          <a:bodyPr/>
          <a:lstStyle/>
          <a:p>
            <a:pPr eaLnBrk="1" hangingPunct="1">
              <a:lnSpc>
                <a:spcPct val="120000"/>
              </a:lnSpc>
            </a:pPr>
            <a:endParaRPr lang="vi-VN" sz="600" dirty="0"/>
          </a:p>
          <a:p>
            <a:pPr eaLnBrk="1" hangingPunct="1">
              <a:lnSpc>
                <a:spcPct val="120000"/>
              </a:lnSpc>
            </a:pPr>
            <a:r>
              <a:rPr lang="vi-VN" dirty="0"/>
              <a:t>Khái niệm biến ngẫu nhiên</a:t>
            </a:r>
          </a:p>
          <a:p>
            <a:pPr eaLnBrk="1" hangingPunct="1">
              <a:lnSpc>
                <a:spcPct val="120000"/>
              </a:lnSpc>
            </a:pPr>
            <a:r>
              <a:rPr lang="vi-VN" dirty="0"/>
              <a:t>Hàm khối xác suất</a:t>
            </a:r>
          </a:p>
          <a:p>
            <a:pPr eaLnBrk="1" hangingPunct="1">
              <a:lnSpc>
                <a:spcPct val="120000"/>
              </a:lnSpc>
            </a:pPr>
            <a:r>
              <a:rPr lang="vi-VN" dirty="0"/>
              <a:t>Biến Bernoulli, nhị thức, hình học, Poisson</a:t>
            </a:r>
          </a:p>
          <a:p>
            <a:pPr eaLnBrk="1" hangingPunct="1">
              <a:lnSpc>
                <a:spcPct val="120000"/>
              </a:lnSpc>
            </a:pPr>
            <a:r>
              <a:rPr lang="vi-VN" dirty="0"/>
              <a:t>Hàm của biến ngẫu nhiên</a:t>
            </a:r>
          </a:p>
          <a:p>
            <a:pPr eaLnBrk="1" hangingPunct="1">
              <a:lnSpc>
                <a:spcPct val="120000"/>
              </a:lnSpc>
            </a:pPr>
            <a:r>
              <a:rPr lang="vi-VN" dirty="0"/>
              <a:t>Kì vọng, phương sai</a:t>
            </a:r>
          </a:p>
          <a:p>
            <a:pPr eaLnBrk="1" hangingPunct="1">
              <a:lnSpc>
                <a:spcPct val="120000"/>
              </a:lnSpc>
            </a:pPr>
            <a:r>
              <a:rPr lang="vi-VN" dirty="0"/>
              <a:t>Bài toán ra quyết định</a:t>
            </a:r>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7764-79DE-02EF-6C04-BD6A5F3C7C8E}"/>
              </a:ext>
            </a:extLst>
          </p:cNvPr>
          <p:cNvSpPr>
            <a:spLocks noGrp="1"/>
          </p:cNvSpPr>
          <p:nvPr>
            <p:ph type="title"/>
          </p:nvPr>
        </p:nvSpPr>
        <p:spPr/>
        <p:txBody>
          <a:bodyPr/>
          <a:lstStyle/>
          <a:p>
            <a:r>
              <a:rPr lang="vi-VN" dirty="0"/>
              <a:t>Tính chất của kì vọng, phương sai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462981-9DB5-7FFE-9EF8-9038D3371AB5}"/>
                  </a:ext>
                </a:extLst>
              </p:cNvPr>
              <p:cNvSpPr>
                <a:spLocks noGrp="1"/>
              </p:cNvSpPr>
              <p:nvPr>
                <p:ph idx="1"/>
              </p:nvPr>
            </p:nvSpPr>
            <p:spPr/>
            <p:txBody>
              <a:bodyPr/>
              <a:lstStyle/>
              <a:p>
                <a:r>
                  <a:rPr lang="vi-VN" dirty="0"/>
                  <a:t>Nếu </a:t>
                </a:r>
                <a14:m>
                  <m:oMath xmlns:m="http://schemas.openxmlformats.org/officeDocument/2006/math">
                    <m:r>
                      <m:rPr>
                        <m:sty m:val="p"/>
                      </m:rPr>
                      <a:rPr lang="vi-VN" i="1" smtClean="0">
                        <a:latin typeface="Cambria Math" panose="02040503050406030204" pitchFamily="18" charset="0"/>
                      </a:rPr>
                      <m:t>Y</m:t>
                    </m:r>
                    <m:r>
                      <a:rPr lang="vi-VN" b="0" i="1" smtClean="0">
                        <a:latin typeface="Cambria Math" panose="02040503050406030204" pitchFamily="18" charset="0"/>
                      </a:rPr>
                      <m:t>=</m:t>
                    </m:r>
                    <m:r>
                      <m:rPr>
                        <m:sty m:val="p"/>
                      </m:rPr>
                      <a:rPr lang="vi-VN" i="1">
                        <a:latin typeface="Cambria Math" panose="02040503050406030204" pitchFamily="18" charset="0"/>
                      </a:rPr>
                      <m:t>aX</m:t>
                    </m:r>
                    <m:r>
                      <a:rPr lang="vi-VN" b="0" i="1" smtClean="0">
                        <a:latin typeface="Cambria Math" panose="02040503050406030204" pitchFamily="18" charset="0"/>
                      </a:rPr>
                      <m:t>+ </m:t>
                    </m:r>
                    <m:r>
                      <m:rPr>
                        <m:sty m:val="p"/>
                      </m:rPr>
                      <a:rPr lang="vi-VN" i="1">
                        <a:latin typeface="Cambria Math" panose="02040503050406030204" pitchFamily="18" charset="0"/>
                      </a:rPr>
                      <m:t>b</m:t>
                    </m:r>
                  </m:oMath>
                </a14:m>
                <a:r>
                  <a:rPr lang="vi-VN" i="1" dirty="0">
                    <a:latin typeface="Cambria Math" panose="02040503050406030204" pitchFamily="18" charset="0"/>
                  </a:rPr>
                  <a:t> </a:t>
                </a:r>
                <a:r>
                  <a:rPr lang="vi-VN" dirty="0">
                    <a:latin typeface="Cambria Math" panose="02040503050406030204" pitchFamily="18" charset="0"/>
                  </a:rPr>
                  <a:t>thì</a:t>
                </a:r>
              </a:p>
              <a:p>
                <a:pPr lvl="1"/>
                <a14:m>
                  <m:oMath xmlns:m="http://schemas.openxmlformats.org/officeDocument/2006/math">
                    <m:r>
                      <a:rPr lang="vi-VN" b="0" i="1" smtClean="0">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Y</m:t>
                        </m:r>
                      </m:e>
                    </m:d>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b</m:t>
                    </m:r>
                  </m:oMath>
                </a14:m>
                <a:endParaRPr lang="vi-VN" dirty="0"/>
              </a:p>
              <a:p>
                <a:pPr lvl="1"/>
                <a14:m>
                  <m:oMath xmlns:m="http://schemas.openxmlformats.org/officeDocument/2006/math">
                    <m:r>
                      <m:rPr>
                        <m:sty m:val="p"/>
                      </m:rPr>
                      <a:rPr lang="vi-VN" i="1" dirty="0">
                        <a:latin typeface="Cambria Math" panose="02040503050406030204" pitchFamily="18" charset="0"/>
                      </a:rPr>
                      <m:t>Var</m:t>
                    </m:r>
                    <m:d>
                      <m:dPr>
                        <m:begChr m:val="["/>
                        <m:endChr m:val="]"/>
                        <m:ctrlPr>
                          <a:rPr lang="vi-VN" i="1" dirty="0">
                            <a:latin typeface="Cambria Math" panose="02040503050406030204" pitchFamily="18" charset="0"/>
                          </a:rPr>
                        </m:ctrlPr>
                      </m:dPr>
                      <m:e>
                        <m:r>
                          <m:rPr>
                            <m:sty m:val="p"/>
                          </m:rPr>
                          <a:rPr lang="vi-VN" i="1" dirty="0">
                            <a:latin typeface="Cambria Math" panose="02040503050406030204" pitchFamily="18" charset="0"/>
                          </a:rPr>
                          <m:t>Y</m:t>
                        </m:r>
                      </m:e>
                    </m:d>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r>
                          <m:rPr>
                            <m:sty m:val="p"/>
                          </m:rPr>
                          <a:rPr lang="vi-VN" i="1" dirty="0">
                            <a:latin typeface="Cambria Math" panose="02040503050406030204" pitchFamily="18" charset="0"/>
                          </a:rPr>
                          <m:t>a</m:t>
                        </m:r>
                      </m:e>
                      <m:sup>
                        <m:r>
                          <a:rPr lang="vi-VN" b="0" i="1" dirty="0" smtClean="0">
                            <a:latin typeface="Cambria Math" panose="02040503050406030204" pitchFamily="18" charset="0"/>
                          </a:rPr>
                          <m:t>2</m:t>
                        </m:r>
                      </m:sup>
                    </m:sSup>
                    <m:r>
                      <m:rPr>
                        <m:sty m:val="p"/>
                      </m:rPr>
                      <a:rPr lang="vi-VN" i="1" dirty="0">
                        <a:latin typeface="Cambria Math" panose="02040503050406030204" pitchFamily="18" charset="0"/>
                      </a:rPr>
                      <m:t>Var</m:t>
                    </m:r>
                    <m:r>
                      <a:rPr lang="vi-VN" i="1" dirty="0">
                        <a:latin typeface="Cambria Math" panose="02040503050406030204" pitchFamily="18" charset="0"/>
                      </a:rPr>
                      <m:t>[</m:t>
                    </m:r>
                    <m:r>
                      <m:rPr>
                        <m:sty m:val="p"/>
                      </m:rPr>
                      <a:rPr lang="vi-VN" i="1" dirty="0">
                        <a:latin typeface="Cambria Math" panose="02040503050406030204" pitchFamily="18" charset="0"/>
                      </a:rPr>
                      <m:t>X</m:t>
                    </m:r>
                    <m:r>
                      <a:rPr lang="vi-VN" i="1" dirty="0">
                        <a:latin typeface="Cambria Math" panose="02040503050406030204" pitchFamily="18" charset="0"/>
                      </a:rPr>
                      <m:t>]</m:t>
                    </m:r>
                  </m:oMath>
                </a14:m>
                <a:endParaRPr lang="vi-VN" dirty="0"/>
              </a:p>
              <a:p>
                <a14:m>
                  <m:oMath xmlns:m="http://schemas.openxmlformats.org/officeDocument/2006/math">
                    <m:r>
                      <a:rPr lang="vi-VN" b="0" i="1" smtClean="0">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f</m:t>
                        </m:r>
                        <m:d>
                          <m:dPr>
                            <m:ctrlPr>
                              <a:rPr lang="vi-VN" b="0" i="1" smtClean="0">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g</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b="0" i="1" smtClean="0">
                            <a:latin typeface="Cambria Math" panose="02040503050406030204" pitchFamily="18" charset="0"/>
                            <a:ea typeface="Cambria Math" panose="02040503050406030204" pitchFamily="18" charset="0"/>
                          </a:rPr>
                          <m:t>)</m:t>
                        </m:r>
                      </m:e>
                    </m:d>
                    <m:r>
                      <a:rPr lang="vi-VN" b="0" i="0" smtClean="0">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f</m:t>
                        </m:r>
                        <m:d>
                          <m:dPr>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𝔼</m:t>
                        </m:r>
                        <m:r>
                          <a:rPr lang="vi-VN"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g</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i="1">
                            <a:latin typeface="Cambria Math" panose="02040503050406030204" pitchFamily="18" charset="0"/>
                            <a:ea typeface="Cambria Math" panose="02040503050406030204" pitchFamily="18" charset="0"/>
                          </a:rPr>
                          <m:t>)</m:t>
                        </m:r>
                      </m:e>
                    </m:d>
                  </m:oMath>
                </a14:m>
                <a:endParaRPr lang="vi-VN" dirty="0"/>
              </a:p>
              <a:p>
                <a14:m>
                  <m:oMath xmlns:m="http://schemas.openxmlformats.org/officeDocument/2006/math">
                    <m:r>
                      <m:rPr>
                        <m:sty m:val="p"/>
                      </m:rPr>
                      <a:rPr lang="vi-VN" i="1" dirty="0">
                        <a:latin typeface="Cambria Math" panose="02040503050406030204" pitchFamily="18" charset="0"/>
                      </a:rPr>
                      <m:t>Var</m:t>
                    </m:r>
                    <m:d>
                      <m:dPr>
                        <m:begChr m:val="["/>
                        <m:endChr m:val="]"/>
                        <m:ctrlPr>
                          <a:rPr lang="vi-VN" i="1" dirty="0">
                            <a:latin typeface="Cambria Math" panose="02040503050406030204" pitchFamily="18" charset="0"/>
                          </a:rPr>
                        </m:ctrlPr>
                      </m:dPr>
                      <m:e>
                        <m:r>
                          <m:rPr>
                            <m:sty m:val="p"/>
                          </m:rPr>
                          <a:rPr lang="vi-VN" i="1" dirty="0">
                            <a:latin typeface="Cambria Math" panose="02040503050406030204" pitchFamily="18" charset="0"/>
                          </a:rPr>
                          <m:t>X</m:t>
                        </m:r>
                      </m:e>
                    </m:d>
                    <m:r>
                      <a:rPr lang="vi-VN" b="0" i="1" dirty="0" smtClean="0">
                        <a:latin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sSup>
                          <m:sSupPr>
                            <m:ctrlPr>
                              <a:rPr lang="vi-VN" b="0" i="1" smtClean="0">
                                <a:latin typeface="Cambria Math" panose="02040503050406030204" pitchFamily="18" charset="0"/>
                                <a:ea typeface="Cambria Math" panose="02040503050406030204" pitchFamily="18" charset="0"/>
                              </a:rPr>
                            </m:ctrlPr>
                          </m:sSupPr>
                          <m:e>
                            <m:r>
                              <m:rPr>
                                <m:sty m:val="p"/>
                              </m:rPr>
                              <a:rPr lang="vi-VN" i="1">
                                <a:latin typeface="Cambria Math" panose="02040503050406030204" pitchFamily="18" charset="0"/>
                                <a:ea typeface="Cambria Math" panose="02040503050406030204" pitchFamily="18" charset="0"/>
                              </a:rPr>
                              <m:t>X</m:t>
                            </m:r>
                          </m:e>
                          <m:sup>
                            <m:r>
                              <a:rPr lang="vi-VN" b="0" i="1" smtClean="0">
                                <a:latin typeface="Cambria Math" panose="02040503050406030204" pitchFamily="18" charset="0"/>
                                <a:ea typeface="Cambria Math" panose="02040503050406030204" pitchFamily="18" charset="0"/>
                              </a:rPr>
                              <m:t>2</m:t>
                            </m:r>
                          </m:sup>
                        </m:sSup>
                      </m:e>
                    </m:d>
                    <m:r>
                      <a:rPr lang="vi-VN" b="0" i="1" smtClean="0">
                        <a:latin typeface="Cambria Math" panose="02040503050406030204" pitchFamily="18" charset="0"/>
                        <a:ea typeface="Cambria Math" panose="02040503050406030204" pitchFamily="18" charset="0"/>
                      </a:rPr>
                      <m:t>−</m:t>
                    </m:r>
                    <m:sSup>
                      <m:sSupPr>
                        <m:ctrlPr>
                          <a:rPr lang="vi-VN" b="0" i="1" smtClean="0">
                            <a:latin typeface="Cambria Math" panose="02040503050406030204" pitchFamily="18" charset="0"/>
                            <a:ea typeface="Cambria Math" panose="02040503050406030204" pitchFamily="18" charset="0"/>
                          </a:rPr>
                        </m:ctrlPr>
                      </m:sSupPr>
                      <m:e>
                        <m:d>
                          <m:dPr>
                            <m:ctrlPr>
                              <a:rPr lang="vi-VN" b="0" i="1" smtClean="0">
                                <a:latin typeface="Cambria Math" panose="02040503050406030204" pitchFamily="18" charset="0"/>
                                <a:ea typeface="Cambria Math" panose="02040503050406030204" pitchFamily="18" charset="0"/>
                              </a:rPr>
                            </m:ctrlPr>
                          </m:dPr>
                          <m:e>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e>
                        </m:d>
                      </m:e>
                      <m:sup>
                        <m:r>
                          <a:rPr lang="vi-VN" b="0" i="1" smtClean="0">
                            <a:latin typeface="Cambria Math" panose="02040503050406030204" pitchFamily="18" charset="0"/>
                            <a:ea typeface="Cambria Math" panose="02040503050406030204" pitchFamily="18" charset="0"/>
                          </a:rPr>
                          <m:t>2</m:t>
                        </m:r>
                      </m:sup>
                    </m:sSup>
                  </m:oMath>
                </a14:m>
                <a:endParaRPr lang="vi-VN" dirty="0"/>
              </a:p>
              <a:p>
                <a:pPr marL="342891" lvl="1" indent="0">
                  <a:buNone/>
                </a:pPr>
                <a14:m>
                  <m:oMathPara xmlns:m="http://schemas.openxmlformats.org/officeDocument/2006/math">
                    <m:oMathParaPr>
                      <m:jc m:val="centerGroup"/>
                    </m:oMathParaPr>
                    <m:oMath xmlns:m="http://schemas.openxmlformats.org/officeDocument/2006/math">
                      <m:r>
                        <m:rPr>
                          <m:sty m:val="p"/>
                        </m:rPr>
                        <a:rPr lang="vi-VN" i="0" dirty="0">
                          <a:latin typeface="Cambria Math" panose="02040503050406030204" pitchFamily="18" charset="0"/>
                        </a:rPr>
                        <m:t>Var</m:t>
                      </m:r>
                      <m:d>
                        <m:dPr>
                          <m:begChr m:val="["/>
                          <m:endChr m:val="]"/>
                          <m:ctrlPr>
                            <a:rPr lang="vi-VN" i="1" dirty="0">
                              <a:latin typeface="Cambria Math" panose="02040503050406030204" pitchFamily="18" charset="0"/>
                            </a:rPr>
                          </m:ctrlPr>
                        </m:dPr>
                        <m:e>
                          <m:r>
                            <m:rPr>
                              <m:sty m:val="p"/>
                            </m:rPr>
                            <a:rPr lang="vi-VN" i="0" dirty="0">
                              <a:latin typeface="Cambria Math" panose="02040503050406030204" pitchFamily="18" charset="0"/>
                            </a:rPr>
                            <m:t>X</m:t>
                          </m:r>
                        </m:e>
                      </m:d>
                      <m:r>
                        <a:rPr lang="vi-VN" b="0" i="0" dirty="0" smtClean="0">
                          <a:latin typeface="Cambria Math" panose="02040503050406030204" pitchFamily="18" charset="0"/>
                        </a:rPr>
                        <m:t>=</m:t>
                      </m:r>
                      <m:r>
                        <a:rPr lang="vi-VN" i="0">
                          <a:latin typeface="Cambria Math" panose="02040503050406030204" pitchFamily="18" charset="0"/>
                          <a:ea typeface="Cambria Math" panose="02040503050406030204" pitchFamily="18" charset="0"/>
                        </a:rPr>
                        <m:t>𝔼</m:t>
                      </m:r>
                      <m:sSup>
                        <m:sSupPr>
                          <m:ctrlPr>
                            <a:rPr lang="vi-VN" b="0" i="1" smtClean="0">
                              <a:latin typeface="Cambria Math" panose="02040503050406030204" pitchFamily="18" charset="0"/>
                              <a:ea typeface="Cambria Math" panose="02040503050406030204" pitchFamily="18" charset="0"/>
                            </a:rPr>
                          </m:ctrlPr>
                        </m:sSupPr>
                        <m:e>
                          <m:d>
                            <m:dPr>
                              <m:begChr m:val="["/>
                              <m:ctrlPr>
                                <a:rPr lang="vi-VN" i="1">
                                  <a:latin typeface="Cambria Math" panose="02040503050406030204" pitchFamily="18" charset="0"/>
                                  <a:ea typeface="Cambria Math" panose="02040503050406030204" pitchFamily="18" charset="0"/>
                                </a:rPr>
                              </m:ctrlPr>
                            </m:dPr>
                            <m:e>
                              <m:r>
                                <a:rPr lang="vi-VN" b="0" i="0" smtClean="0">
                                  <a:latin typeface="Cambria Math" panose="02040503050406030204" pitchFamily="18" charset="0"/>
                                  <a:ea typeface="Cambria Math" panose="02040503050406030204" pitchFamily="18" charset="0"/>
                                </a:rPr>
                                <m:t>(</m:t>
                              </m:r>
                              <m:r>
                                <m:rPr>
                                  <m:sty m:val="p"/>
                                </m:rPr>
                                <a:rPr lang="vi-VN" i="0">
                                  <a:latin typeface="Cambria Math" panose="02040503050406030204" pitchFamily="18" charset="0"/>
                                  <a:ea typeface="Cambria Math" panose="02040503050406030204" pitchFamily="18" charset="0"/>
                                </a:rPr>
                                <m:t>X</m:t>
                              </m:r>
                              <m:r>
                                <a:rPr lang="vi-VN" b="0" i="0" smtClean="0">
                                  <a:latin typeface="Cambria Math" panose="02040503050406030204" pitchFamily="18" charset="0"/>
                                  <a:ea typeface="Cambria Math" panose="02040503050406030204" pitchFamily="18" charset="0"/>
                                </a:rPr>
                                <m:t>−</m:t>
                              </m:r>
                              <m:r>
                                <a:rPr lang="vi-VN" i="0">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0">
                                      <a:latin typeface="Cambria Math" panose="02040503050406030204" pitchFamily="18" charset="0"/>
                                      <a:ea typeface="Cambria Math" panose="02040503050406030204" pitchFamily="18" charset="0"/>
                                    </a:rPr>
                                    <m:t>X</m:t>
                                  </m:r>
                                </m:e>
                              </m:d>
                            </m:e>
                          </m:d>
                        </m:e>
                        <m:sup>
                          <m:r>
                            <a:rPr lang="vi-VN" b="0" i="0" smtClean="0">
                              <a:latin typeface="Cambria Math" panose="02040503050406030204" pitchFamily="18" charset="0"/>
                              <a:ea typeface="Cambria Math" panose="02040503050406030204" pitchFamily="18" charset="0"/>
                            </a:rPr>
                            <m:t>2</m:t>
                          </m:r>
                        </m:sup>
                      </m:sSup>
                      <m:r>
                        <a:rPr lang="vi-VN" i="0">
                          <a:latin typeface="Cambria Math" panose="02040503050406030204" pitchFamily="18" charset="0"/>
                          <a:ea typeface="Cambria Math" panose="02040503050406030204" pitchFamily="18" charset="0"/>
                        </a:rPr>
                        <m:t>]</m:t>
                      </m:r>
                      <m:r>
                        <a:rPr lang="vi-VN" b="0" i="0" smtClean="0">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sSup>
                            <m:sSupPr>
                              <m:ctrlPr>
                                <a:rPr lang="vi-VN" i="1">
                                  <a:latin typeface="Cambria Math" panose="02040503050406030204" pitchFamily="18" charset="0"/>
                                  <a:ea typeface="Cambria Math" panose="02040503050406030204" pitchFamily="18" charset="0"/>
                                </a:rPr>
                              </m:ctrlPr>
                            </m:sSupPr>
                            <m:e>
                              <m:r>
                                <m:rPr>
                                  <m:sty m:val="p"/>
                                </m:rPr>
                                <a:rPr lang="vi-VN" i="1">
                                  <a:latin typeface="Cambria Math" panose="02040503050406030204" pitchFamily="18" charset="0"/>
                                  <a:ea typeface="Cambria Math" panose="02040503050406030204" pitchFamily="18" charset="0"/>
                                </a:rPr>
                                <m:t>X</m:t>
                              </m:r>
                            </m:e>
                            <m:sup>
                              <m:r>
                                <a:rPr lang="vi-VN" i="1">
                                  <a:latin typeface="Cambria Math" panose="02040503050406030204" pitchFamily="18" charset="0"/>
                                  <a:ea typeface="Cambria Math" panose="02040503050406030204" pitchFamily="18" charset="0"/>
                                </a:rPr>
                                <m:t>2</m:t>
                              </m:r>
                            </m:sup>
                          </m:sSup>
                        </m:e>
                      </m:d>
                      <m:r>
                        <a:rPr lang="vi-VN" b="0" i="1" smtClean="0">
                          <a:latin typeface="Cambria Math" panose="02040503050406030204" pitchFamily="18" charset="0"/>
                          <a:ea typeface="Cambria Math" panose="02040503050406030204" pitchFamily="18" charset="0"/>
                        </a:rPr>
                        <m:t>−2</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e>
                      </m:d>
                      <m:r>
                        <a:rPr lang="vi-VN" b="0" i="1" smtClean="0">
                          <a:latin typeface="Cambria Math" panose="02040503050406030204" pitchFamily="18" charset="0"/>
                          <a:ea typeface="Cambria Math" panose="02040503050406030204" pitchFamily="18" charset="0"/>
                        </a:rPr>
                        <m:t>+</m:t>
                      </m:r>
                      <m:sSup>
                        <m:sSupPr>
                          <m:ctrlPr>
                            <a:rPr lang="vi-VN" i="1">
                              <a:latin typeface="Cambria Math" panose="02040503050406030204" pitchFamily="18" charset="0"/>
                              <a:ea typeface="Cambria Math" panose="02040503050406030204" pitchFamily="18" charset="0"/>
                            </a:rPr>
                          </m:ctrlPr>
                        </m:sSupPr>
                        <m:e>
                          <m:d>
                            <m:dPr>
                              <m:ctrlPr>
                                <a:rPr lang="vi-VN" i="1">
                                  <a:latin typeface="Cambria Math" panose="02040503050406030204" pitchFamily="18" charset="0"/>
                                  <a:ea typeface="Cambria Math" panose="02040503050406030204" pitchFamily="18" charset="0"/>
                                </a:rPr>
                              </m:ctrlPr>
                            </m:dPr>
                            <m:e>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e>
                          </m:d>
                        </m:e>
                        <m:sup>
                          <m:r>
                            <a:rPr lang="vi-VN" i="1">
                              <a:latin typeface="Cambria Math" panose="02040503050406030204" pitchFamily="18" charset="0"/>
                              <a:ea typeface="Cambria Math" panose="02040503050406030204" pitchFamily="18" charset="0"/>
                            </a:rPr>
                            <m:t>2</m:t>
                          </m:r>
                        </m:sup>
                      </m:sSup>
                    </m:oMath>
                  </m:oMathPara>
                </a14:m>
                <a:endParaRPr lang="vi-VN" dirty="0"/>
              </a:p>
              <a:p>
                <a:r>
                  <a:rPr lang="vi-VN" dirty="0"/>
                  <a:t>Nói chung </a:t>
                </a:r>
                <a14:m>
                  <m:oMath xmlns:m="http://schemas.openxmlformats.org/officeDocument/2006/math">
                    <m:r>
                      <m:rPr>
                        <m:sty m:val="p"/>
                      </m:rPr>
                      <a:rPr lang="vi-VN" i="1" dirty="0">
                        <a:latin typeface="Cambria Math" panose="02040503050406030204" pitchFamily="18" charset="0"/>
                      </a:rPr>
                      <m:t>g</m:t>
                    </m:r>
                    <m:d>
                      <m:dPr>
                        <m:ctrlPr>
                          <a:rPr lang="vi-VN" b="0" i="1" dirty="0" smtClean="0">
                            <a:latin typeface="Cambria Math" panose="02040503050406030204" pitchFamily="18" charset="0"/>
                          </a:rPr>
                        </m:ctrlPr>
                      </m:dPr>
                      <m:e>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e>
                    </m:d>
                    <m:r>
                      <a:rPr lang="vi-VN" b="0" i="1" dirty="0" smtClean="0">
                        <a:latin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g</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b="0" i="1" smtClean="0">
                            <a:latin typeface="Cambria Math" panose="02040503050406030204" pitchFamily="18" charset="0"/>
                            <a:ea typeface="Cambria Math" panose="02040503050406030204" pitchFamily="18" charset="0"/>
                          </a:rPr>
                          <m:t>)</m:t>
                        </m:r>
                      </m:e>
                    </m:d>
                  </m:oMath>
                </a14:m>
                <a:endParaRPr lang="vi-VN" dirty="0"/>
              </a:p>
              <a:p>
                <a:pPr lvl="1"/>
                <a:r>
                  <a:rPr lang="vi-VN" dirty="0"/>
                  <a:t>Nếu </a:t>
                </a:r>
                <a14:m>
                  <m:oMath xmlns:m="http://schemas.openxmlformats.org/officeDocument/2006/math">
                    <m:r>
                      <m:rPr>
                        <m:sty m:val="p"/>
                      </m:rPr>
                      <a:rPr lang="vi-VN" i="1" dirty="0">
                        <a:latin typeface="Cambria Math" panose="02040503050406030204" pitchFamily="18" charset="0"/>
                      </a:rPr>
                      <m:t>g</m:t>
                    </m:r>
                  </m:oMath>
                </a14:m>
                <a:r>
                  <a:rPr lang="vi-VN" dirty="0"/>
                  <a:t> là hàm lồi thì </a:t>
                </a:r>
                <a14:m>
                  <m:oMath xmlns:m="http://schemas.openxmlformats.org/officeDocument/2006/math">
                    <m:r>
                      <m:rPr>
                        <m:sty m:val="p"/>
                      </m:rPr>
                      <a:rPr lang="vi-VN" i="1" dirty="0">
                        <a:latin typeface="Cambria Math" panose="02040503050406030204" pitchFamily="18" charset="0"/>
                      </a:rPr>
                      <m:t>g</m:t>
                    </m:r>
                    <m:d>
                      <m:dPr>
                        <m:ctrlPr>
                          <a:rPr lang="vi-VN" i="1" dirty="0">
                            <a:latin typeface="Cambria Math" panose="02040503050406030204" pitchFamily="18" charset="0"/>
                          </a:rPr>
                        </m:ctrlPr>
                      </m:dPr>
                      <m:e>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e>
                    </m:d>
                    <m:r>
                      <a:rPr lang="vi-VN" b="0" i="1" smtClean="0">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g</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i="1">
                            <a:latin typeface="Cambria Math" panose="02040503050406030204" pitchFamily="18" charset="0"/>
                            <a:ea typeface="Cambria Math" panose="02040503050406030204" pitchFamily="18" charset="0"/>
                          </a:rPr>
                          <m:t>)</m:t>
                        </m:r>
                      </m:e>
                    </m:d>
                  </m:oMath>
                </a14:m>
                <a:r>
                  <a:rPr lang="vi-VN" dirty="0"/>
                  <a:t>. Ví dụ </a:t>
                </a:r>
                <a14:m>
                  <m:oMath xmlns:m="http://schemas.openxmlformats.org/officeDocument/2006/math">
                    <m:r>
                      <m:rPr>
                        <m:sty m:val="p"/>
                      </m:rPr>
                      <a:rPr lang="vi-VN" i="1" dirty="0">
                        <a:latin typeface="Cambria Math" panose="02040503050406030204" pitchFamily="18" charset="0"/>
                      </a:rPr>
                      <m:t>g</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x</m:t>
                        </m:r>
                      </m:e>
                    </m:d>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r>
                          <m:rPr>
                            <m:sty m:val="p"/>
                          </m:rPr>
                          <a:rPr lang="vi-VN" i="1" dirty="0">
                            <a:latin typeface="Cambria Math" panose="02040503050406030204" pitchFamily="18" charset="0"/>
                          </a:rPr>
                          <m:t>x</m:t>
                        </m:r>
                      </m:e>
                      <m:sup>
                        <m:r>
                          <a:rPr lang="vi-VN" b="0" i="1" dirty="0" smtClean="0">
                            <a:latin typeface="Cambria Math" panose="02040503050406030204" pitchFamily="18" charset="0"/>
                          </a:rPr>
                          <m:t>2</m:t>
                        </m:r>
                      </m:sup>
                    </m:sSup>
                  </m:oMath>
                </a14:m>
                <a:endParaRPr lang="vi-VN" dirty="0"/>
              </a:p>
              <a:p>
                <a:pPr lvl="1"/>
                <a:r>
                  <a:rPr lang="vi-VN" dirty="0"/>
                  <a:t>Nếu </a:t>
                </a:r>
                <a14:m>
                  <m:oMath xmlns:m="http://schemas.openxmlformats.org/officeDocument/2006/math">
                    <m:r>
                      <m:rPr>
                        <m:sty m:val="p"/>
                      </m:rPr>
                      <a:rPr lang="vi-VN" i="1" dirty="0" smtClean="0">
                        <a:latin typeface="Cambria Math" panose="02040503050406030204" pitchFamily="18" charset="0"/>
                      </a:rPr>
                      <m:t>g</m:t>
                    </m:r>
                  </m:oMath>
                </a14:m>
                <a:r>
                  <a:rPr lang="vi-VN" dirty="0"/>
                  <a:t> là hàm lõm thì </a:t>
                </a:r>
                <a14:m>
                  <m:oMath xmlns:m="http://schemas.openxmlformats.org/officeDocument/2006/math">
                    <m:r>
                      <m:rPr>
                        <m:sty m:val="p"/>
                      </m:rPr>
                      <a:rPr lang="vi-VN" i="1" dirty="0">
                        <a:latin typeface="Cambria Math" panose="02040503050406030204" pitchFamily="18" charset="0"/>
                      </a:rPr>
                      <m:t>g</m:t>
                    </m:r>
                    <m:d>
                      <m:dPr>
                        <m:ctrlPr>
                          <a:rPr lang="vi-VN" i="1" dirty="0">
                            <a:latin typeface="Cambria Math" panose="02040503050406030204" pitchFamily="18" charset="0"/>
                          </a:rPr>
                        </m:ctrlPr>
                      </m:dPr>
                      <m:e>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e>
                    </m:d>
                    <m:r>
                      <a:rPr lang="vi-VN" b="0" i="1" smtClean="0">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g</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i="1">
                            <a:latin typeface="Cambria Math" panose="02040503050406030204" pitchFamily="18" charset="0"/>
                            <a:ea typeface="Cambria Math" panose="02040503050406030204" pitchFamily="18" charset="0"/>
                          </a:rPr>
                          <m:t>)</m:t>
                        </m:r>
                      </m:e>
                    </m:d>
                  </m:oMath>
                </a14:m>
                <a:r>
                  <a:rPr lang="vi-VN" dirty="0"/>
                  <a:t>. Ví dụ </a:t>
                </a:r>
                <a14:m>
                  <m:oMath xmlns:m="http://schemas.openxmlformats.org/officeDocument/2006/math">
                    <m:r>
                      <m:rPr>
                        <m:sty m:val="p"/>
                      </m:rPr>
                      <a:rPr lang="vi-VN" i="1" dirty="0">
                        <a:latin typeface="Cambria Math" panose="02040503050406030204" pitchFamily="18" charset="0"/>
                      </a:rPr>
                      <m:t>g</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x</m:t>
                        </m:r>
                      </m:e>
                    </m:d>
                    <m:r>
                      <a:rPr lang="vi-VN" b="0" i="1" dirty="0" smtClean="0">
                        <a:latin typeface="Cambria Math" panose="02040503050406030204" pitchFamily="18" charset="0"/>
                      </a:rPr>
                      <m:t>=</m:t>
                    </m:r>
                    <m:r>
                      <m:rPr>
                        <m:sty m:val="p"/>
                      </m:rPr>
                      <a:rPr lang="vi-VN" i="1" dirty="0">
                        <a:latin typeface="Cambria Math" panose="02040503050406030204" pitchFamily="18" charset="0"/>
                      </a:rPr>
                      <m:t>log</m:t>
                    </m:r>
                    <m:r>
                      <a:rPr lang="vi-VN" b="0" i="1" dirty="0" smtClean="0">
                        <a:latin typeface="Cambria Math" panose="02040503050406030204" pitchFamily="18" charset="0"/>
                      </a:rPr>
                      <m:t>(</m:t>
                    </m:r>
                    <m:r>
                      <m:rPr>
                        <m:sty m:val="p"/>
                      </m:rPr>
                      <a:rPr lang="vi-VN" i="1" dirty="0">
                        <a:latin typeface="Cambria Math" panose="02040503050406030204" pitchFamily="18" charset="0"/>
                      </a:rPr>
                      <m:t>x</m:t>
                    </m:r>
                    <m:r>
                      <a:rPr lang="vi-VN" b="0" i="1" dirty="0" smtClean="0">
                        <a:latin typeface="Cambria Math" panose="02040503050406030204" pitchFamily="18" charset="0"/>
                      </a:rPr>
                      <m:t>)</m:t>
                    </m:r>
                  </m:oMath>
                </a14:m>
                <a:endParaRPr lang="vi-VN" dirty="0"/>
              </a:p>
            </p:txBody>
          </p:sp>
        </mc:Choice>
        <mc:Fallback xmlns="">
          <p:sp>
            <p:nvSpPr>
              <p:cNvPr id="3" name="Content Placeholder 2">
                <a:extLst>
                  <a:ext uri="{FF2B5EF4-FFF2-40B4-BE49-F238E27FC236}">
                    <a16:creationId xmlns:a16="http://schemas.microsoft.com/office/drawing/2014/main" id="{E1462981-9DB5-7FFE-9EF8-9038D3371AB5}"/>
                  </a:ext>
                </a:extLst>
              </p:cNvPr>
              <p:cNvSpPr>
                <a:spLocks noGrp="1" noRot="1" noChangeAspect="1" noMove="1" noResize="1" noEditPoints="1" noAdjustHandles="1" noChangeArrowheads="1" noChangeShapeType="1" noTextEdit="1"/>
              </p:cNvSpPr>
              <p:nvPr>
                <p:ph idx="1"/>
              </p:nvPr>
            </p:nvSpPr>
            <p:spPr>
              <a:blipFill>
                <a:blip r:embed="rId2"/>
                <a:stretch>
                  <a:fillRect l="-1339" t="-1786" b="-6786"/>
                </a:stretch>
              </a:blipFill>
            </p:spPr>
            <p:txBody>
              <a:bodyPr/>
              <a:lstStyle/>
              <a:p>
                <a:r>
                  <a:rPr lang="vi-VN">
                    <a:noFill/>
                  </a:rPr>
                  <a:t> </a:t>
                </a:r>
              </a:p>
            </p:txBody>
          </p:sp>
        </mc:Fallback>
      </mc:AlternateContent>
    </p:spTree>
    <p:extLst>
      <p:ext uri="{BB962C8B-B14F-4D97-AF65-F5344CB8AC3E}">
        <p14:creationId xmlns:p14="http://schemas.microsoft.com/office/powerpoint/2010/main" val="96230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7764-79DE-02EF-6C04-BD6A5F3C7C8E}"/>
              </a:ext>
            </a:extLst>
          </p:cNvPr>
          <p:cNvSpPr>
            <a:spLocks noGrp="1"/>
          </p:cNvSpPr>
          <p:nvPr>
            <p:ph type="title"/>
          </p:nvPr>
        </p:nvSpPr>
        <p:spPr/>
        <p:txBody>
          <a:bodyPr/>
          <a:lstStyle/>
          <a:p>
            <a:r>
              <a:rPr lang="vi-VN" dirty="0"/>
              <a:t>Tính chất của kì vọng, phương sai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462981-9DB5-7FFE-9EF8-9038D3371AB5}"/>
                  </a:ext>
                </a:extLst>
              </p:cNvPr>
              <p:cNvSpPr>
                <a:spLocks noGrp="1"/>
              </p:cNvSpPr>
              <p:nvPr>
                <p:ph idx="1"/>
              </p:nvPr>
            </p:nvSpPr>
            <p:spPr/>
            <p:txBody>
              <a:bodyPr/>
              <a:lstStyle/>
              <a:p>
                <a:r>
                  <a:rPr lang="vi-VN" dirty="0"/>
                  <a:t>Nếu </a:t>
                </a:r>
                <a14:m>
                  <m:oMath xmlns:m="http://schemas.openxmlformats.org/officeDocument/2006/math">
                    <m:r>
                      <m:rPr>
                        <m:sty m:val="p"/>
                      </m:rPr>
                      <a:rPr lang="vi-VN" i="1" smtClean="0">
                        <a:latin typeface="Cambria Math" panose="02040503050406030204" pitchFamily="18" charset="0"/>
                      </a:rPr>
                      <m:t>Y</m:t>
                    </m:r>
                    <m:r>
                      <a:rPr lang="vi-VN" b="0" i="1" smtClean="0">
                        <a:latin typeface="Cambria Math" panose="02040503050406030204" pitchFamily="18" charset="0"/>
                      </a:rPr>
                      <m:t>=</m:t>
                    </m:r>
                    <m:r>
                      <m:rPr>
                        <m:sty m:val="p"/>
                      </m:rPr>
                      <a:rPr lang="vi-VN" i="1">
                        <a:latin typeface="Cambria Math" panose="02040503050406030204" pitchFamily="18" charset="0"/>
                      </a:rPr>
                      <m:t>aX</m:t>
                    </m:r>
                    <m:r>
                      <a:rPr lang="vi-VN" b="0" i="1" smtClean="0">
                        <a:latin typeface="Cambria Math" panose="02040503050406030204" pitchFamily="18" charset="0"/>
                      </a:rPr>
                      <m:t>+</m:t>
                    </m:r>
                    <m:r>
                      <m:rPr>
                        <m:sty m:val="p"/>
                      </m:rPr>
                      <a:rPr lang="vi-VN" i="1">
                        <a:latin typeface="Cambria Math" panose="02040503050406030204" pitchFamily="18" charset="0"/>
                      </a:rPr>
                      <m:t>b</m:t>
                    </m:r>
                  </m:oMath>
                </a14:m>
                <a:r>
                  <a:rPr lang="vi-VN" i="1" dirty="0">
                    <a:latin typeface="Cambria Math" panose="02040503050406030204" pitchFamily="18" charset="0"/>
                  </a:rPr>
                  <a:t> </a:t>
                </a:r>
                <a:r>
                  <a:rPr lang="vi-VN" dirty="0">
                    <a:latin typeface="Cambria Math" panose="02040503050406030204" pitchFamily="18" charset="0"/>
                  </a:rPr>
                  <a:t>thì</a:t>
                </a:r>
              </a:p>
              <a:p>
                <a:pPr lvl="1"/>
                <a14:m>
                  <m:oMath xmlns:m="http://schemas.openxmlformats.org/officeDocument/2006/math">
                    <m:r>
                      <a:rPr lang="vi-VN" b="0" i="1" smtClean="0">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Y</m:t>
                        </m:r>
                      </m:e>
                    </m:d>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b</m:t>
                    </m:r>
                  </m:oMath>
                </a14:m>
                <a:endParaRPr lang="vi-VN" dirty="0"/>
              </a:p>
              <a:p>
                <a:pPr lvl="1"/>
                <a14:m>
                  <m:oMath xmlns:m="http://schemas.openxmlformats.org/officeDocument/2006/math">
                    <m:r>
                      <m:rPr>
                        <m:sty m:val="p"/>
                      </m:rPr>
                      <a:rPr lang="vi-VN" i="1" dirty="0">
                        <a:latin typeface="Cambria Math" panose="02040503050406030204" pitchFamily="18" charset="0"/>
                      </a:rPr>
                      <m:t>Var</m:t>
                    </m:r>
                    <m:d>
                      <m:dPr>
                        <m:begChr m:val="["/>
                        <m:endChr m:val="]"/>
                        <m:ctrlPr>
                          <a:rPr lang="vi-VN" i="1" dirty="0">
                            <a:latin typeface="Cambria Math" panose="02040503050406030204" pitchFamily="18" charset="0"/>
                          </a:rPr>
                        </m:ctrlPr>
                      </m:dPr>
                      <m:e>
                        <m:r>
                          <m:rPr>
                            <m:sty m:val="p"/>
                          </m:rPr>
                          <a:rPr lang="vi-VN" i="1" dirty="0">
                            <a:latin typeface="Cambria Math" panose="02040503050406030204" pitchFamily="18" charset="0"/>
                          </a:rPr>
                          <m:t>Y</m:t>
                        </m:r>
                      </m:e>
                    </m:d>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r>
                          <m:rPr>
                            <m:sty m:val="p"/>
                          </m:rPr>
                          <a:rPr lang="vi-VN" i="1" dirty="0">
                            <a:latin typeface="Cambria Math" panose="02040503050406030204" pitchFamily="18" charset="0"/>
                          </a:rPr>
                          <m:t>a</m:t>
                        </m:r>
                      </m:e>
                      <m:sup>
                        <m:r>
                          <a:rPr lang="vi-VN" b="0" i="1" dirty="0" smtClean="0">
                            <a:latin typeface="Cambria Math" panose="02040503050406030204" pitchFamily="18" charset="0"/>
                          </a:rPr>
                          <m:t>2</m:t>
                        </m:r>
                      </m:sup>
                    </m:sSup>
                    <m:r>
                      <m:rPr>
                        <m:sty m:val="p"/>
                      </m:rPr>
                      <a:rPr lang="vi-VN" i="1" dirty="0">
                        <a:latin typeface="Cambria Math" panose="02040503050406030204" pitchFamily="18" charset="0"/>
                      </a:rPr>
                      <m:t>Var</m:t>
                    </m:r>
                    <m:r>
                      <a:rPr lang="vi-VN" i="1" dirty="0">
                        <a:latin typeface="Cambria Math" panose="02040503050406030204" pitchFamily="18" charset="0"/>
                      </a:rPr>
                      <m:t>[</m:t>
                    </m:r>
                    <m:r>
                      <m:rPr>
                        <m:sty m:val="p"/>
                      </m:rPr>
                      <a:rPr lang="vi-VN" i="1" dirty="0">
                        <a:latin typeface="Cambria Math" panose="02040503050406030204" pitchFamily="18" charset="0"/>
                      </a:rPr>
                      <m:t>X</m:t>
                    </m:r>
                    <m:r>
                      <a:rPr lang="vi-VN" i="1" dirty="0">
                        <a:latin typeface="Cambria Math" panose="02040503050406030204" pitchFamily="18" charset="0"/>
                      </a:rPr>
                      <m:t>]</m:t>
                    </m:r>
                  </m:oMath>
                </a14:m>
                <a:endParaRPr lang="vi-VN" dirty="0"/>
              </a:p>
              <a:p>
                <a:pPr marL="0" indent="0">
                  <a:buNone/>
                </a:pPr>
                <a:r>
                  <a:rPr lang="vi-VN" dirty="0"/>
                  <a:t>Chứng minh:</a:t>
                </a:r>
              </a:p>
              <a:p>
                <a:pPr marL="0" indent="0">
                  <a:buNone/>
                </a:pPr>
                <a14:m>
                  <m:oMathPara xmlns:m="http://schemas.openxmlformats.org/officeDocument/2006/math">
                    <m:oMathParaPr>
                      <m:jc m:val="centerGroup"/>
                    </m:oMathParaPr>
                    <m:oMath xmlns:m="http://schemas.openxmlformats.org/officeDocument/2006/math">
                      <m:r>
                        <a:rPr lang="vi-VN" sz="2300" i="1">
                          <a:latin typeface="Cambria Math" panose="02040503050406030204" pitchFamily="18" charset="0"/>
                          <a:ea typeface="Cambria Math" panose="02040503050406030204" pitchFamily="18" charset="0"/>
                        </a:rPr>
                        <m:t>𝔼</m:t>
                      </m:r>
                      <m:d>
                        <m:dPr>
                          <m:begChr m:val="["/>
                          <m:endChr m:val="]"/>
                          <m:ctrlPr>
                            <a:rPr lang="vi-VN" sz="2300" i="1" smtClean="0">
                              <a:latin typeface="Cambria Math" panose="02040503050406030204" pitchFamily="18" charset="0"/>
                              <a:ea typeface="Cambria Math" panose="02040503050406030204" pitchFamily="18" charset="0"/>
                            </a:rPr>
                          </m:ctrlPr>
                        </m:dPr>
                        <m:e>
                          <m:r>
                            <m:rPr>
                              <m:sty m:val="p"/>
                            </m:rPr>
                            <a:rPr lang="vi-VN" sz="2300" i="1" smtClean="0">
                              <a:latin typeface="Cambria Math" panose="02040503050406030204" pitchFamily="18" charset="0"/>
                              <a:ea typeface="Cambria Math" panose="02040503050406030204" pitchFamily="18" charset="0"/>
                            </a:rPr>
                            <m:t>Y</m:t>
                          </m:r>
                        </m:e>
                      </m:d>
                      <m:r>
                        <a:rPr lang="vi-VN" sz="2300" b="0" i="1" smtClean="0">
                          <a:latin typeface="Cambria Math" panose="02040503050406030204" pitchFamily="18" charset="0"/>
                          <a:ea typeface="Cambria Math" panose="02040503050406030204" pitchFamily="18" charset="0"/>
                        </a:rPr>
                        <m:t>=</m:t>
                      </m:r>
                      <m:nary>
                        <m:naryPr>
                          <m:chr m:val="∑"/>
                          <m:supHide m:val="on"/>
                          <m:ctrlPr>
                            <a:rPr lang="vi-VN" sz="2300" b="0" i="1" smtClean="0">
                              <a:latin typeface="Cambria Math" panose="02040503050406030204" pitchFamily="18" charset="0"/>
                              <a:ea typeface="Cambria Math" panose="02040503050406030204" pitchFamily="18" charset="0"/>
                            </a:rPr>
                          </m:ctrlPr>
                        </m:naryPr>
                        <m:sub>
                          <m:r>
                            <m:rPr>
                              <m:sty m:val="p"/>
                            </m:rPr>
                            <a:rPr lang="vi-VN" sz="2300" i="1">
                              <a:latin typeface="Cambria Math" panose="02040503050406030204" pitchFamily="18" charset="0"/>
                              <a:ea typeface="Cambria Math" panose="02040503050406030204" pitchFamily="18" charset="0"/>
                            </a:rPr>
                            <m:t>x</m:t>
                          </m:r>
                        </m:sub>
                        <m:sup/>
                        <m:e>
                          <m:d>
                            <m:dPr>
                              <m:ctrlPr>
                                <a:rPr lang="vi-VN" sz="2300" b="0" i="1" smtClean="0">
                                  <a:latin typeface="Cambria Math" panose="02040503050406030204" pitchFamily="18" charset="0"/>
                                  <a:ea typeface="Cambria Math" panose="02040503050406030204" pitchFamily="18" charset="0"/>
                                </a:rPr>
                              </m:ctrlPr>
                            </m:dPr>
                            <m:e>
                              <m:r>
                                <m:rPr>
                                  <m:sty m:val="p"/>
                                </m:rPr>
                                <a:rPr lang="vi-VN" sz="2300" i="1" smtClean="0">
                                  <a:latin typeface="Cambria Math" panose="02040503050406030204" pitchFamily="18" charset="0"/>
                                  <a:ea typeface="Cambria Math" panose="02040503050406030204" pitchFamily="18" charset="0"/>
                                </a:rPr>
                                <m:t>ax</m:t>
                              </m:r>
                              <m:r>
                                <a:rPr lang="vi-VN" sz="2300" b="0" i="1" smtClean="0">
                                  <a:latin typeface="Cambria Math" panose="02040503050406030204" pitchFamily="18" charset="0"/>
                                  <a:ea typeface="Cambria Math" panose="02040503050406030204" pitchFamily="18" charset="0"/>
                                </a:rPr>
                                <m:t>+</m:t>
                              </m:r>
                              <m:r>
                                <m:rPr>
                                  <m:sty m:val="p"/>
                                </m:rPr>
                                <a:rPr lang="vi-VN" sz="2300" i="1">
                                  <a:latin typeface="Cambria Math" panose="02040503050406030204" pitchFamily="18" charset="0"/>
                                  <a:ea typeface="Cambria Math" panose="02040503050406030204" pitchFamily="18" charset="0"/>
                                </a:rPr>
                                <m:t>b</m:t>
                              </m:r>
                            </m:e>
                          </m:d>
                          <m:sSub>
                            <m:sSubPr>
                              <m:ctrlPr>
                                <a:rPr lang="vi-VN" sz="2300" b="0" i="1" smtClean="0">
                                  <a:latin typeface="Cambria Math" panose="02040503050406030204" pitchFamily="18" charset="0"/>
                                  <a:ea typeface="Cambria Math" panose="02040503050406030204" pitchFamily="18" charset="0"/>
                                </a:rPr>
                              </m:ctrlPr>
                            </m:sSubPr>
                            <m:e>
                              <m:r>
                                <m:rPr>
                                  <m:sty m:val="p"/>
                                </m:rPr>
                                <a:rPr lang="vi-VN" sz="2300" i="1">
                                  <a:latin typeface="Cambria Math" panose="02040503050406030204" pitchFamily="18" charset="0"/>
                                  <a:ea typeface="Cambria Math" panose="02040503050406030204" pitchFamily="18" charset="0"/>
                                </a:rPr>
                                <m:t>P</m:t>
                              </m:r>
                            </m:e>
                            <m:sub>
                              <m:r>
                                <m:rPr>
                                  <m:sty m:val="p"/>
                                </m:rPr>
                                <a:rPr lang="vi-VN" sz="2300" i="1">
                                  <a:latin typeface="Cambria Math" panose="02040503050406030204" pitchFamily="18" charset="0"/>
                                  <a:ea typeface="Cambria Math" panose="02040503050406030204" pitchFamily="18" charset="0"/>
                                </a:rPr>
                                <m:t>X</m:t>
                              </m:r>
                            </m:sub>
                          </m:sSub>
                          <m:d>
                            <m:dPr>
                              <m:ctrlPr>
                                <a:rPr lang="vi-VN" sz="2300" b="0" i="1" smtClean="0">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e>
                          </m:d>
                          <m:r>
                            <a:rPr lang="vi-VN" sz="2300" b="0" i="1" smtClean="0">
                              <a:latin typeface="Cambria Math" panose="02040503050406030204" pitchFamily="18" charset="0"/>
                              <a:ea typeface="Cambria Math" panose="02040503050406030204" pitchFamily="18" charset="0"/>
                            </a:rPr>
                            <m:t>=</m:t>
                          </m:r>
                          <m:r>
                            <m:rPr>
                              <m:sty m:val="p"/>
                            </m:rPr>
                            <a:rPr lang="vi-VN" sz="2300" i="1">
                              <a:latin typeface="Cambria Math" panose="02040503050406030204" pitchFamily="18" charset="0"/>
                              <a:ea typeface="Cambria Math" panose="02040503050406030204" pitchFamily="18" charset="0"/>
                            </a:rPr>
                            <m:t>a</m:t>
                          </m:r>
                          <m:nary>
                            <m:naryPr>
                              <m:chr m:val="∑"/>
                              <m:supHide m:val="on"/>
                              <m:ctrlPr>
                                <a:rPr lang="vi-VN" sz="2300" b="0" i="1" smtClean="0">
                                  <a:latin typeface="Cambria Math" panose="02040503050406030204" pitchFamily="18" charset="0"/>
                                  <a:ea typeface="Cambria Math" panose="02040503050406030204" pitchFamily="18" charset="0"/>
                                </a:rPr>
                              </m:ctrlPr>
                            </m:naryPr>
                            <m:sub>
                              <m:r>
                                <m:rPr>
                                  <m:sty m:val="p"/>
                                </m:rPr>
                                <a:rPr lang="vi-VN" sz="2300" i="1">
                                  <a:latin typeface="Cambria Math" panose="02040503050406030204" pitchFamily="18" charset="0"/>
                                  <a:ea typeface="Cambria Math" panose="02040503050406030204" pitchFamily="18" charset="0"/>
                                </a:rPr>
                                <m:t>x</m:t>
                              </m:r>
                            </m:sub>
                            <m:sup/>
                            <m:e>
                              <m:sSub>
                                <m:sSubPr>
                                  <m:ctrlPr>
                                    <a:rPr lang="vi-VN" sz="2300" b="0" i="1" smtClean="0">
                                      <a:latin typeface="Cambria Math" panose="02040503050406030204" pitchFamily="18" charset="0"/>
                                      <a:ea typeface="Cambria Math" panose="02040503050406030204" pitchFamily="18" charset="0"/>
                                    </a:rPr>
                                  </m:ctrlPr>
                                </m:sSubPr>
                                <m:e>
                                  <m:r>
                                    <m:rPr>
                                      <m:sty m:val="p"/>
                                    </m:rPr>
                                    <a:rPr lang="vi-VN" sz="2300" i="0" smtClean="0">
                                      <a:latin typeface="Cambria Math" panose="02040503050406030204" pitchFamily="18" charset="0"/>
                                      <a:ea typeface="Cambria Math" panose="02040503050406030204" pitchFamily="18" charset="0"/>
                                    </a:rPr>
                                    <m:t>xP</m:t>
                                  </m:r>
                                </m:e>
                                <m:sub>
                                  <m:r>
                                    <m:rPr>
                                      <m:sty m:val="p"/>
                                    </m:rPr>
                                    <a:rPr lang="vi-VN" sz="2300" i="1">
                                      <a:latin typeface="Cambria Math" panose="02040503050406030204" pitchFamily="18" charset="0"/>
                                      <a:ea typeface="Cambria Math" panose="02040503050406030204" pitchFamily="18" charset="0"/>
                                    </a:rPr>
                                    <m:t>X</m:t>
                                  </m:r>
                                </m:sub>
                              </m:sSub>
                              <m:d>
                                <m:dPr>
                                  <m:ctrlPr>
                                    <a:rPr lang="vi-VN" sz="2300" b="0" i="1" smtClean="0">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e>
                              </m:d>
                            </m:e>
                          </m:nary>
                          <m:r>
                            <a:rPr lang="vi-VN" sz="2300" b="0" i="1" smtClean="0">
                              <a:latin typeface="Cambria Math" panose="02040503050406030204" pitchFamily="18" charset="0"/>
                              <a:ea typeface="Cambria Math" panose="02040503050406030204" pitchFamily="18" charset="0"/>
                            </a:rPr>
                            <m:t>+</m:t>
                          </m:r>
                          <m:r>
                            <m:rPr>
                              <m:sty m:val="p"/>
                            </m:rPr>
                            <a:rPr lang="vi-VN" sz="2300" i="1">
                              <a:latin typeface="Cambria Math" panose="02040503050406030204" pitchFamily="18" charset="0"/>
                              <a:ea typeface="Cambria Math" panose="02040503050406030204" pitchFamily="18" charset="0"/>
                            </a:rPr>
                            <m:t>b</m:t>
                          </m:r>
                          <m:nary>
                            <m:naryPr>
                              <m:chr m:val="∑"/>
                              <m:supHide m:val="on"/>
                              <m:ctrlPr>
                                <a:rPr lang="vi-VN" sz="2300" i="1">
                                  <a:latin typeface="Cambria Math" panose="02040503050406030204" pitchFamily="18" charset="0"/>
                                  <a:ea typeface="Cambria Math" panose="02040503050406030204" pitchFamily="18" charset="0"/>
                                </a:rPr>
                              </m:ctrlPr>
                            </m:naryPr>
                            <m:sub>
                              <m:r>
                                <m:rPr>
                                  <m:sty m:val="p"/>
                                </m:rPr>
                                <a:rPr lang="vi-VN" sz="2300" i="1">
                                  <a:latin typeface="Cambria Math" panose="02040503050406030204" pitchFamily="18" charset="0"/>
                                  <a:ea typeface="Cambria Math" panose="02040503050406030204" pitchFamily="18" charset="0"/>
                                </a:rPr>
                                <m:t>x</m:t>
                              </m:r>
                            </m:sub>
                            <m:sup/>
                            <m:e>
                              <m:sSub>
                                <m:sSubPr>
                                  <m:ctrlPr>
                                    <a:rPr lang="vi-VN" sz="2300" i="1">
                                      <a:latin typeface="Cambria Math" panose="02040503050406030204" pitchFamily="18" charset="0"/>
                                      <a:ea typeface="Cambria Math" panose="02040503050406030204" pitchFamily="18" charset="0"/>
                                    </a:rPr>
                                  </m:ctrlPr>
                                </m:sSubPr>
                                <m:e>
                                  <m:r>
                                    <m:rPr>
                                      <m:sty m:val="p"/>
                                    </m:rPr>
                                    <a:rPr lang="vi-VN" sz="2300">
                                      <a:latin typeface="Cambria Math" panose="02040503050406030204" pitchFamily="18" charset="0"/>
                                      <a:ea typeface="Cambria Math" panose="02040503050406030204" pitchFamily="18" charset="0"/>
                                    </a:rPr>
                                    <m:t>P</m:t>
                                  </m:r>
                                </m:e>
                                <m:sub>
                                  <m:r>
                                    <m:rPr>
                                      <m:sty m:val="p"/>
                                    </m:rPr>
                                    <a:rPr lang="vi-VN" sz="2300" i="1">
                                      <a:latin typeface="Cambria Math" panose="02040503050406030204" pitchFamily="18" charset="0"/>
                                      <a:ea typeface="Cambria Math" panose="02040503050406030204" pitchFamily="18" charset="0"/>
                                    </a:rPr>
                                    <m:t>X</m:t>
                                  </m:r>
                                </m:sub>
                              </m:sSub>
                              <m:d>
                                <m:dPr>
                                  <m:ctrlPr>
                                    <a:rPr lang="vi-VN" sz="2300" i="1">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e>
                              </m:d>
                            </m:e>
                          </m:nary>
                        </m:e>
                      </m:nary>
                      <m:r>
                        <a:rPr lang="vi-VN" sz="2300" b="0" i="1" smtClean="0">
                          <a:latin typeface="Cambria Math" panose="02040503050406030204" pitchFamily="18" charset="0"/>
                          <a:ea typeface="Cambria Math" panose="02040503050406030204" pitchFamily="18" charset="0"/>
                        </a:rPr>
                        <m:t>=</m:t>
                      </m:r>
                      <m:r>
                        <m:rPr>
                          <m:sty m:val="p"/>
                        </m:rPr>
                        <a:rPr lang="vi-VN" sz="2300" i="1">
                          <a:latin typeface="Cambria Math" panose="02040503050406030204" pitchFamily="18" charset="0"/>
                          <a:ea typeface="Cambria Math" panose="02040503050406030204" pitchFamily="18" charset="0"/>
                        </a:rPr>
                        <m:t>a</m:t>
                      </m:r>
                      <m:r>
                        <a:rPr lang="vi-VN" sz="2300" i="1">
                          <a:latin typeface="Cambria Math" panose="02040503050406030204" pitchFamily="18" charset="0"/>
                          <a:ea typeface="Cambria Math" panose="02040503050406030204" pitchFamily="18" charset="0"/>
                        </a:rPr>
                        <m:t>𝔼</m:t>
                      </m:r>
                      <m:d>
                        <m:dPr>
                          <m:begChr m:val="["/>
                          <m:endChr m:val="]"/>
                          <m:ctrlPr>
                            <a:rPr lang="vi-VN" sz="2300" i="1">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e>
                      </m:d>
                      <m:r>
                        <a:rPr lang="vi-VN" sz="2300" i="1">
                          <a:latin typeface="Cambria Math" panose="02040503050406030204" pitchFamily="18" charset="0"/>
                          <a:ea typeface="Cambria Math" panose="02040503050406030204" pitchFamily="18" charset="0"/>
                        </a:rPr>
                        <m:t>+</m:t>
                      </m:r>
                      <m:r>
                        <m:rPr>
                          <m:sty m:val="p"/>
                        </m:rPr>
                        <a:rPr lang="vi-VN" sz="2300" i="1">
                          <a:latin typeface="Cambria Math" panose="02040503050406030204" pitchFamily="18" charset="0"/>
                          <a:ea typeface="Cambria Math" panose="02040503050406030204" pitchFamily="18" charset="0"/>
                        </a:rPr>
                        <m:t>b</m:t>
                      </m:r>
                    </m:oMath>
                  </m:oMathPara>
                </a14:m>
                <a:endParaRPr lang="vi-VN" sz="2300" dirty="0"/>
              </a:p>
              <a:p>
                <a:pPr marL="0" indent="0">
                  <a:buNone/>
                </a:pPr>
                <a14:m>
                  <m:oMathPara xmlns:m="http://schemas.openxmlformats.org/officeDocument/2006/math">
                    <m:oMathParaPr>
                      <m:jc m:val="centerGroup"/>
                    </m:oMathParaPr>
                    <m:oMath xmlns:m="http://schemas.openxmlformats.org/officeDocument/2006/math">
                      <m:r>
                        <m:rPr>
                          <m:sty m:val="p"/>
                        </m:rPr>
                        <a:rPr lang="vi-VN" sz="2300" i="1" dirty="0" smtClean="0">
                          <a:latin typeface="Cambria Math" panose="02040503050406030204" pitchFamily="18" charset="0"/>
                        </a:rPr>
                        <m:t>Var</m:t>
                      </m:r>
                      <m:d>
                        <m:dPr>
                          <m:begChr m:val="["/>
                          <m:endChr m:val="]"/>
                          <m:ctrlPr>
                            <a:rPr lang="vi-VN" sz="2300" i="1" dirty="0">
                              <a:latin typeface="Cambria Math" panose="02040503050406030204" pitchFamily="18" charset="0"/>
                            </a:rPr>
                          </m:ctrlPr>
                        </m:dPr>
                        <m:e>
                          <m:r>
                            <m:rPr>
                              <m:sty m:val="p"/>
                            </m:rPr>
                            <a:rPr lang="vi-VN" sz="2300" i="1" dirty="0">
                              <a:latin typeface="Cambria Math" panose="02040503050406030204" pitchFamily="18" charset="0"/>
                            </a:rPr>
                            <m:t>Y</m:t>
                          </m:r>
                        </m:e>
                      </m:d>
                      <m:r>
                        <a:rPr lang="vi-VN" sz="2300" b="0" i="1" dirty="0" smtClean="0">
                          <a:latin typeface="Cambria Math" panose="02040503050406030204" pitchFamily="18" charset="0"/>
                        </a:rPr>
                        <m:t>=</m:t>
                      </m:r>
                      <m:r>
                        <a:rPr lang="vi-VN" sz="2300" i="1">
                          <a:latin typeface="Cambria Math" panose="02040503050406030204" pitchFamily="18" charset="0"/>
                          <a:ea typeface="Cambria Math" panose="02040503050406030204" pitchFamily="18" charset="0"/>
                        </a:rPr>
                        <m:t>𝔼</m:t>
                      </m:r>
                      <m:d>
                        <m:dPr>
                          <m:begChr m:val="["/>
                          <m:endChr m:val="]"/>
                          <m:ctrlPr>
                            <a:rPr lang="vi-VN" sz="2300" b="0" i="1" smtClean="0">
                              <a:latin typeface="Cambria Math" panose="02040503050406030204" pitchFamily="18" charset="0"/>
                              <a:ea typeface="Cambria Math" panose="02040503050406030204" pitchFamily="18" charset="0"/>
                            </a:rPr>
                          </m:ctrlPr>
                        </m:dPr>
                        <m:e>
                          <m:sSup>
                            <m:sSupPr>
                              <m:ctrlPr>
                                <a:rPr lang="vi-VN" sz="2300" b="0" i="1" smtClean="0">
                                  <a:latin typeface="Cambria Math" panose="02040503050406030204" pitchFamily="18" charset="0"/>
                                  <a:ea typeface="Cambria Math" panose="02040503050406030204" pitchFamily="18" charset="0"/>
                                </a:rPr>
                              </m:ctrlPr>
                            </m:sSupPr>
                            <m:e>
                              <m:d>
                                <m:dPr>
                                  <m:ctrlPr>
                                    <a:rPr lang="vi-VN" sz="2300" b="0" i="1" smtClean="0">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aX</m:t>
                                  </m:r>
                                  <m:r>
                                    <a:rPr lang="vi-VN" sz="2300" b="0" i="1" smtClean="0">
                                      <a:latin typeface="Cambria Math" panose="02040503050406030204" pitchFamily="18" charset="0"/>
                                      <a:ea typeface="Cambria Math" panose="02040503050406030204" pitchFamily="18" charset="0"/>
                                    </a:rPr>
                                    <m:t>+</m:t>
                                  </m:r>
                                  <m:r>
                                    <m:rPr>
                                      <m:sty m:val="p"/>
                                    </m:rPr>
                                    <a:rPr lang="vi-VN" sz="2300" i="1">
                                      <a:latin typeface="Cambria Math" panose="02040503050406030204" pitchFamily="18" charset="0"/>
                                      <a:ea typeface="Cambria Math" panose="02040503050406030204" pitchFamily="18" charset="0"/>
                                    </a:rPr>
                                    <m:t>b</m:t>
                                  </m:r>
                                  <m:r>
                                    <a:rPr lang="vi-VN" sz="2300" b="0" i="1" smtClean="0">
                                      <a:latin typeface="Cambria Math" panose="02040503050406030204" pitchFamily="18" charset="0"/>
                                      <a:ea typeface="Cambria Math" panose="02040503050406030204" pitchFamily="18" charset="0"/>
                                    </a:rPr>
                                    <m:t>−</m:t>
                                  </m:r>
                                  <m:d>
                                    <m:dPr>
                                      <m:ctrlPr>
                                        <a:rPr lang="vi-VN" sz="2300" b="0" i="1" smtClean="0">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a</m:t>
                                      </m:r>
                                      <m:r>
                                        <a:rPr lang="vi-VN" sz="2300" i="1">
                                          <a:latin typeface="Cambria Math" panose="02040503050406030204" pitchFamily="18" charset="0"/>
                                          <a:ea typeface="Cambria Math" panose="02040503050406030204" pitchFamily="18" charset="0"/>
                                        </a:rPr>
                                        <m:t>𝔼</m:t>
                                      </m:r>
                                      <m:d>
                                        <m:dPr>
                                          <m:begChr m:val="["/>
                                          <m:endChr m:val="]"/>
                                          <m:ctrlPr>
                                            <a:rPr lang="vi-VN" sz="2300" i="1">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e>
                                      </m:d>
                                      <m:r>
                                        <a:rPr lang="vi-VN" sz="2300" i="1">
                                          <a:latin typeface="Cambria Math" panose="02040503050406030204" pitchFamily="18" charset="0"/>
                                          <a:ea typeface="Cambria Math" panose="02040503050406030204" pitchFamily="18" charset="0"/>
                                        </a:rPr>
                                        <m:t>+</m:t>
                                      </m:r>
                                      <m:r>
                                        <m:rPr>
                                          <m:sty m:val="p"/>
                                        </m:rPr>
                                        <a:rPr lang="vi-VN" sz="2300" i="1">
                                          <a:latin typeface="Cambria Math" panose="02040503050406030204" pitchFamily="18" charset="0"/>
                                          <a:ea typeface="Cambria Math" panose="02040503050406030204" pitchFamily="18" charset="0"/>
                                        </a:rPr>
                                        <m:t>b</m:t>
                                      </m:r>
                                    </m:e>
                                  </m:d>
                                </m:e>
                              </m:d>
                            </m:e>
                            <m:sup>
                              <m:r>
                                <a:rPr lang="vi-VN" sz="2300" b="0" i="0" smtClean="0">
                                  <a:latin typeface="Cambria Math" panose="02040503050406030204" pitchFamily="18" charset="0"/>
                                  <a:ea typeface="Cambria Math" panose="02040503050406030204" pitchFamily="18" charset="0"/>
                                </a:rPr>
                                <m:t>2</m:t>
                              </m:r>
                            </m:sup>
                          </m:sSup>
                        </m:e>
                      </m:d>
                      <m:r>
                        <a:rPr lang="vi-VN" sz="2300" b="0" i="1" smtClean="0">
                          <a:latin typeface="Cambria Math" panose="02040503050406030204" pitchFamily="18" charset="0"/>
                          <a:ea typeface="Cambria Math" panose="02040503050406030204" pitchFamily="18" charset="0"/>
                        </a:rPr>
                        <m:t>=</m:t>
                      </m:r>
                      <m:r>
                        <a:rPr lang="vi-VN" sz="2300" i="1">
                          <a:latin typeface="Cambria Math" panose="02040503050406030204" pitchFamily="18" charset="0"/>
                          <a:ea typeface="Cambria Math" panose="02040503050406030204" pitchFamily="18" charset="0"/>
                        </a:rPr>
                        <m:t>𝔼</m:t>
                      </m:r>
                      <m:d>
                        <m:dPr>
                          <m:begChr m:val="["/>
                          <m:endChr m:val="]"/>
                          <m:ctrlPr>
                            <a:rPr lang="vi-VN" sz="2300" i="1">
                              <a:latin typeface="Cambria Math" panose="02040503050406030204" pitchFamily="18" charset="0"/>
                              <a:ea typeface="Cambria Math" panose="02040503050406030204" pitchFamily="18" charset="0"/>
                            </a:rPr>
                          </m:ctrlPr>
                        </m:dPr>
                        <m:e>
                          <m:sSup>
                            <m:sSupPr>
                              <m:ctrlPr>
                                <a:rPr lang="vi-VN" sz="2300" b="0" i="1" smtClean="0">
                                  <a:latin typeface="Cambria Math" panose="02040503050406030204" pitchFamily="18" charset="0"/>
                                  <a:ea typeface="Cambria Math" panose="02040503050406030204" pitchFamily="18" charset="0"/>
                                </a:rPr>
                              </m:ctrlPr>
                            </m:sSupPr>
                            <m:e>
                              <m:r>
                                <m:rPr>
                                  <m:sty m:val="p"/>
                                </m:rPr>
                                <a:rPr lang="vi-VN" sz="2300" i="1" smtClean="0">
                                  <a:latin typeface="Cambria Math" panose="02040503050406030204" pitchFamily="18" charset="0"/>
                                  <a:ea typeface="Cambria Math" panose="02040503050406030204" pitchFamily="18" charset="0"/>
                                </a:rPr>
                                <m:t>a</m:t>
                              </m:r>
                            </m:e>
                            <m:sup>
                              <m:r>
                                <a:rPr lang="vi-VN" sz="2300" b="0" i="1" smtClean="0">
                                  <a:latin typeface="Cambria Math" panose="02040503050406030204" pitchFamily="18" charset="0"/>
                                  <a:ea typeface="Cambria Math" panose="02040503050406030204" pitchFamily="18" charset="0"/>
                                </a:rPr>
                                <m:t>2</m:t>
                              </m:r>
                            </m:sup>
                          </m:sSup>
                          <m:sSup>
                            <m:sSupPr>
                              <m:ctrlPr>
                                <a:rPr lang="vi-VN" sz="2300" i="1">
                                  <a:latin typeface="Cambria Math" panose="02040503050406030204" pitchFamily="18" charset="0"/>
                                  <a:ea typeface="Cambria Math" panose="02040503050406030204" pitchFamily="18" charset="0"/>
                                </a:rPr>
                              </m:ctrlPr>
                            </m:sSupPr>
                            <m:e>
                              <m:d>
                                <m:dPr>
                                  <m:ctrlPr>
                                    <a:rPr lang="vi-VN" sz="2300" i="1">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r>
                                    <a:rPr lang="vi-VN" sz="2300" b="0" i="1" smtClean="0">
                                      <a:latin typeface="Cambria Math" panose="02040503050406030204" pitchFamily="18" charset="0"/>
                                      <a:ea typeface="Cambria Math" panose="02040503050406030204" pitchFamily="18" charset="0"/>
                                    </a:rPr>
                                    <m:t>−</m:t>
                                  </m:r>
                                  <m:r>
                                    <a:rPr lang="vi-VN" sz="2300" i="1">
                                      <a:latin typeface="Cambria Math" panose="02040503050406030204" pitchFamily="18" charset="0"/>
                                      <a:ea typeface="Cambria Math" panose="02040503050406030204" pitchFamily="18" charset="0"/>
                                    </a:rPr>
                                    <m:t>𝔼</m:t>
                                  </m:r>
                                  <m:d>
                                    <m:dPr>
                                      <m:begChr m:val="["/>
                                      <m:endChr m:val="]"/>
                                      <m:ctrlPr>
                                        <a:rPr lang="vi-VN" sz="2300" i="1">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e>
                                  </m:d>
                                </m:e>
                              </m:d>
                            </m:e>
                            <m:sup>
                              <m:r>
                                <a:rPr lang="vi-VN" sz="2300">
                                  <a:latin typeface="Cambria Math" panose="02040503050406030204" pitchFamily="18" charset="0"/>
                                  <a:ea typeface="Cambria Math" panose="02040503050406030204" pitchFamily="18" charset="0"/>
                                </a:rPr>
                                <m:t>2</m:t>
                              </m:r>
                            </m:sup>
                          </m:sSup>
                        </m:e>
                      </m:d>
                    </m:oMath>
                  </m:oMathPara>
                </a14:m>
                <a:endParaRPr lang="vi-VN" sz="23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sz="2300" b="0" i="1" smtClean="0">
                          <a:latin typeface="Cambria Math" panose="02040503050406030204" pitchFamily="18" charset="0"/>
                          <a:ea typeface="Cambria Math" panose="02040503050406030204" pitchFamily="18" charset="0"/>
                        </a:rPr>
                        <m:t>=</m:t>
                      </m:r>
                      <m:sSup>
                        <m:sSupPr>
                          <m:ctrlPr>
                            <a:rPr lang="vi-VN" sz="2300" b="0" i="1" smtClean="0">
                              <a:latin typeface="Cambria Math" panose="02040503050406030204" pitchFamily="18" charset="0"/>
                              <a:ea typeface="Cambria Math" panose="02040503050406030204" pitchFamily="18" charset="0"/>
                            </a:rPr>
                          </m:ctrlPr>
                        </m:sSupPr>
                        <m:e>
                          <m:r>
                            <m:rPr>
                              <m:sty m:val="p"/>
                            </m:rPr>
                            <a:rPr lang="vi-VN" sz="2300" i="1">
                              <a:latin typeface="Cambria Math" panose="02040503050406030204" pitchFamily="18" charset="0"/>
                              <a:ea typeface="Cambria Math" panose="02040503050406030204" pitchFamily="18" charset="0"/>
                            </a:rPr>
                            <m:t>a</m:t>
                          </m:r>
                        </m:e>
                        <m:sup>
                          <m:r>
                            <a:rPr lang="vi-VN" sz="2300" b="0" i="1" smtClean="0">
                              <a:latin typeface="Cambria Math" panose="02040503050406030204" pitchFamily="18" charset="0"/>
                              <a:ea typeface="Cambria Math" panose="02040503050406030204" pitchFamily="18" charset="0"/>
                            </a:rPr>
                            <m:t>2</m:t>
                          </m:r>
                        </m:sup>
                      </m:sSup>
                      <m:r>
                        <a:rPr lang="vi-VN" sz="2300" i="1">
                          <a:latin typeface="Cambria Math" panose="02040503050406030204" pitchFamily="18" charset="0"/>
                          <a:ea typeface="Cambria Math" panose="02040503050406030204" pitchFamily="18" charset="0"/>
                        </a:rPr>
                        <m:t>𝔼</m:t>
                      </m:r>
                      <m:d>
                        <m:dPr>
                          <m:begChr m:val="["/>
                          <m:endChr m:val="]"/>
                          <m:ctrlPr>
                            <a:rPr lang="vi-VN" sz="2300" i="1">
                              <a:latin typeface="Cambria Math" panose="02040503050406030204" pitchFamily="18" charset="0"/>
                              <a:ea typeface="Cambria Math" panose="02040503050406030204" pitchFamily="18" charset="0"/>
                            </a:rPr>
                          </m:ctrlPr>
                        </m:dPr>
                        <m:e>
                          <m:sSup>
                            <m:sSupPr>
                              <m:ctrlPr>
                                <a:rPr lang="vi-VN" sz="2300" i="1">
                                  <a:latin typeface="Cambria Math" panose="02040503050406030204" pitchFamily="18" charset="0"/>
                                  <a:ea typeface="Cambria Math" panose="02040503050406030204" pitchFamily="18" charset="0"/>
                                </a:rPr>
                              </m:ctrlPr>
                            </m:sSupPr>
                            <m:e>
                              <m:d>
                                <m:dPr>
                                  <m:ctrlPr>
                                    <a:rPr lang="vi-VN" sz="2300" i="1">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r>
                                    <a:rPr lang="vi-VN" sz="2300" i="1">
                                      <a:latin typeface="Cambria Math" panose="02040503050406030204" pitchFamily="18" charset="0"/>
                                      <a:ea typeface="Cambria Math" panose="02040503050406030204" pitchFamily="18" charset="0"/>
                                    </a:rPr>
                                    <m:t>−</m:t>
                                  </m:r>
                                  <m:r>
                                    <a:rPr lang="vi-VN" sz="2300" i="1">
                                      <a:latin typeface="Cambria Math" panose="02040503050406030204" pitchFamily="18" charset="0"/>
                                      <a:ea typeface="Cambria Math" panose="02040503050406030204" pitchFamily="18" charset="0"/>
                                    </a:rPr>
                                    <m:t>𝔼</m:t>
                                  </m:r>
                                  <m:d>
                                    <m:dPr>
                                      <m:begChr m:val="["/>
                                      <m:endChr m:val="]"/>
                                      <m:ctrlPr>
                                        <a:rPr lang="vi-VN" sz="2300" i="1">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e>
                                  </m:d>
                                </m:e>
                              </m:d>
                            </m:e>
                            <m:sup>
                              <m:r>
                                <a:rPr lang="vi-VN" sz="2300">
                                  <a:latin typeface="Cambria Math" panose="02040503050406030204" pitchFamily="18" charset="0"/>
                                  <a:ea typeface="Cambria Math" panose="02040503050406030204" pitchFamily="18" charset="0"/>
                                </a:rPr>
                                <m:t>2</m:t>
                              </m:r>
                            </m:sup>
                          </m:sSup>
                        </m:e>
                      </m:d>
                      <m:r>
                        <a:rPr lang="vi-VN" sz="2300" b="0" i="1" smtClean="0">
                          <a:latin typeface="Cambria Math" panose="02040503050406030204" pitchFamily="18" charset="0"/>
                          <a:ea typeface="Cambria Math" panose="02040503050406030204" pitchFamily="18" charset="0"/>
                        </a:rPr>
                        <m:t>=</m:t>
                      </m:r>
                      <m:sSup>
                        <m:sSupPr>
                          <m:ctrlPr>
                            <a:rPr lang="vi-VN" sz="2300" b="0" i="1" smtClean="0">
                              <a:latin typeface="Cambria Math" panose="02040503050406030204" pitchFamily="18" charset="0"/>
                              <a:ea typeface="Cambria Math" panose="02040503050406030204" pitchFamily="18" charset="0"/>
                            </a:rPr>
                          </m:ctrlPr>
                        </m:sSupPr>
                        <m:e>
                          <m:r>
                            <m:rPr>
                              <m:sty m:val="p"/>
                            </m:rPr>
                            <a:rPr lang="vi-VN" sz="2300" i="1">
                              <a:latin typeface="Cambria Math" panose="02040503050406030204" pitchFamily="18" charset="0"/>
                              <a:ea typeface="Cambria Math" panose="02040503050406030204" pitchFamily="18" charset="0"/>
                            </a:rPr>
                            <m:t>a</m:t>
                          </m:r>
                        </m:e>
                        <m:sup>
                          <m:r>
                            <a:rPr lang="vi-VN" sz="2300" b="0" i="1" smtClean="0">
                              <a:latin typeface="Cambria Math" panose="02040503050406030204" pitchFamily="18" charset="0"/>
                              <a:ea typeface="Cambria Math" panose="02040503050406030204" pitchFamily="18" charset="0"/>
                            </a:rPr>
                            <m:t>2</m:t>
                          </m:r>
                        </m:sup>
                      </m:sSup>
                      <m:r>
                        <m:rPr>
                          <m:sty m:val="p"/>
                        </m:rPr>
                        <a:rPr lang="vi-VN" sz="2300" i="1">
                          <a:latin typeface="Cambria Math" panose="02040503050406030204" pitchFamily="18" charset="0"/>
                          <a:ea typeface="Cambria Math" panose="02040503050406030204" pitchFamily="18" charset="0"/>
                        </a:rPr>
                        <m:t>Var</m:t>
                      </m:r>
                      <m:d>
                        <m:dPr>
                          <m:begChr m:val="["/>
                          <m:endChr m:val="]"/>
                          <m:ctrlPr>
                            <a:rPr lang="vi-VN" sz="2300" i="1">
                              <a:latin typeface="Cambria Math" panose="02040503050406030204" pitchFamily="18" charset="0"/>
                              <a:ea typeface="Cambria Math" panose="02040503050406030204" pitchFamily="18" charset="0"/>
                            </a:rPr>
                          </m:ctrlPr>
                        </m:dPr>
                        <m:e>
                          <m:r>
                            <m:rPr>
                              <m:sty m:val="p"/>
                            </m:rPr>
                            <a:rPr lang="vi-VN" sz="2300" i="1">
                              <a:latin typeface="Cambria Math" panose="02040503050406030204" pitchFamily="18" charset="0"/>
                              <a:ea typeface="Cambria Math" panose="02040503050406030204" pitchFamily="18" charset="0"/>
                            </a:rPr>
                            <m:t>X</m:t>
                          </m:r>
                        </m:e>
                      </m:d>
                    </m:oMath>
                  </m:oMathPara>
                </a14:m>
                <a:endParaRPr lang="vi-VN" sz="2300" dirty="0"/>
              </a:p>
            </p:txBody>
          </p:sp>
        </mc:Choice>
        <mc:Fallback xmlns="">
          <p:sp>
            <p:nvSpPr>
              <p:cNvPr id="3" name="Content Placeholder 2">
                <a:extLst>
                  <a:ext uri="{FF2B5EF4-FFF2-40B4-BE49-F238E27FC236}">
                    <a16:creationId xmlns:a16="http://schemas.microsoft.com/office/drawing/2014/main" id="{E1462981-9DB5-7FFE-9EF8-9038D3371AB5}"/>
                  </a:ext>
                </a:extLst>
              </p:cNvPr>
              <p:cNvSpPr>
                <a:spLocks noGrp="1" noRot="1" noChangeAspect="1" noMove="1" noResize="1" noEditPoints="1" noAdjustHandles="1" noChangeArrowheads="1" noChangeShapeType="1" noTextEdit="1"/>
              </p:cNvSpPr>
              <p:nvPr>
                <p:ph idx="1"/>
              </p:nvPr>
            </p:nvSpPr>
            <p:spPr>
              <a:blipFill>
                <a:blip r:embed="rId2"/>
                <a:stretch>
                  <a:fillRect l="-1488" t="-1786" b="-19286"/>
                </a:stretch>
              </a:blipFill>
            </p:spPr>
            <p:txBody>
              <a:bodyPr/>
              <a:lstStyle/>
              <a:p>
                <a:r>
                  <a:rPr lang="vi-VN">
                    <a:noFill/>
                  </a:rPr>
                  <a:t> </a:t>
                </a:r>
              </a:p>
            </p:txBody>
          </p:sp>
        </mc:Fallback>
      </mc:AlternateContent>
    </p:spTree>
    <p:extLst>
      <p:ext uri="{BB962C8B-B14F-4D97-AF65-F5344CB8AC3E}">
        <p14:creationId xmlns:p14="http://schemas.microsoft.com/office/powerpoint/2010/main" val="29794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7764-79DE-02EF-6C04-BD6A5F3C7C8E}"/>
              </a:ext>
            </a:extLst>
          </p:cNvPr>
          <p:cNvSpPr>
            <a:spLocks noGrp="1"/>
          </p:cNvSpPr>
          <p:nvPr>
            <p:ph type="title"/>
          </p:nvPr>
        </p:nvSpPr>
        <p:spPr/>
        <p:txBody>
          <a:bodyPr/>
          <a:lstStyle/>
          <a:p>
            <a:r>
              <a:rPr lang="vi-VN" dirty="0"/>
              <a:t>Tính chất của kì vọng, phương sai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462981-9DB5-7FFE-9EF8-9038D3371AB5}"/>
                  </a:ext>
                </a:extLst>
              </p:cNvPr>
              <p:cNvSpPr>
                <a:spLocks noGrp="1"/>
              </p:cNvSpPr>
              <p:nvPr>
                <p:ph idx="1"/>
              </p:nvPr>
            </p:nvSpPr>
            <p:spPr/>
            <p:txBody>
              <a:bodyPr/>
              <a:lstStyle/>
              <a:p>
                <a14:m>
                  <m:oMath xmlns:m="http://schemas.openxmlformats.org/officeDocument/2006/math">
                    <m:r>
                      <a:rPr lang="vi-VN" b="0" i="1" smtClean="0">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f</m:t>
                        </m:r>
                        <m:d>
                          <m:dPr>
                            <m:ctrlPr>
                              <a:rPr lang="vi-VN" b="0" i="1" smtClean="0">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g</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b="0" i="1" smtClean="0">
                            <a:latin typeface="Cambria Math" panose="02040503050406030204" pitchFamily="18" charset="0"/>
                            <a:ea typeface="Cambria Math" panose="02040503050406030204" pitchFamily="18" charset="0"/>
                          </a:rPr>
                          <m:t>)</m:t>
                        </m:r>
                      </m:e>
                    </m:d>
                    <m:r>
                      <a:rPr lang="vi-VN" b="0" i="0" smtClean="0">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f</m:t>
                        </m:r>
                        <m:d>
                          <m:dPr>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𝔼</m:t>
                        </m:r>
                        <m:r>
                          <a:rPr lang="vi-VN"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g</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i="1">
                            <a:latin typeface="Cambria Math" panose="02040503050406030204" pitchFamily="18" charset="0"/>
                            <a:ea typeface="Cambria Math" panose="02040503050406030204" pitchFamily="18" charset="0"/>
                          </a:rPr>
                          <m:t>)</m:t>
                        </m:r>
                      </m:e>
                    </m:d>
                  </m:oMath>
                </a14:m>
                <a:endParaRPr lang="vi-VN" dirty="0">
                  <a:ea typeface="Cambria Math" panose="02040503050406030204" pitchFamily="18" charset="0"/>
                </a:endParaRPr>
              </a:p>
              <a:p>
                <a:pPr marL="0" indent="0">
                  <a:buNone/>
                </a:pPr>
                <a:r>
                  <a:rPr lang="vi-VN" dirty="0"/>
                  <a:t>Chứng minh:</a:t>
                </a:r>
              </a:p>
              <a:p>
                <a:pPr marL="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f</m:t>
                          </m:r>
                          <m:d>
                            <m:dPr>
                              <m:ctrlPr>
                                <a:rPr lang="vi-VN" b="0" i="1" smtClean="0">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g</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b="0" i="1" smtClean="0">
                              <a:latin typeface="Cambria Math" panose="02040503050406030204" pitchFamily="18" charset="0"/>
                              <a:ea typeface="Cambria Math" panose="02040503050406030204" pitchFamily="18" charset="0"/>
                            </a:rPr>
                            <m:t>)</m:t>
                          </m:r>
                        </m:e>
                      </m:d>
                      <m:r>
                        <a:rPr lang="vi-VN" b="0" i="1" smtClean="0">
                          <a:latin typeface="Cambria Math" panose="02040503050406030204" pitchFamily="18" charset="0"/>
                          <a:ea typeface="Cambria Math" panose="02040503050406030204" pitchFamily="18" charset="0"/>
                        </a:rPr>
                        <m:t>=</m:t>
                      </m:r>
                      <m:nary>
                        <m:naryPr>
                          <m:chr m:val="∑"/>
                          <m:supHide m:val="on"/>
                          <m:ctrlPr>
                            <a:rPr lang="vi-VN" b="0" i="1" smtClean="0">
                              <a:latin typeface="Cambria Math" panose="02040503050406030204" pitchFamily="18" charset="0"/>
                              <a:ea typeface="Cambria Math" panose="02040503050406030204" pitchFamily="18" charset="0"/>
                            </a:rPr>
                          </m:ctrlPr>
                        </m:naryPr>
                        <m:sub>
                          <m:r>
                            <m:rPr>
                              <m:sty m:val="p"/>
                            </m:rPr>
                            <a:rPr lang="vi-VN" i="1">
                              <a:latin typeface="Cambria Math" panose="02040503050406030204" pitchFamily="18" charset="0"/>
                              <a:ea typeface="Cambria Math" panose="02040503050406030204" pitchFamily="18" charset="0"/>
                            </a:rPr>
                            <m:t>x</m:t>
                          </m:r>
                        </m:sub>
                        <m:sup/>
                        <m:e>
                          <m:d>
                            <m:dPr>
                              <m:begChr m:val="["/>
                              <m:endChr m:val="]"/>
                              <m:ctrlPr>
                                <a:rPr lang="vi-VN" i="1" smtClean="0">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f</m:t>
                              </m:r>
                              <m:d>
                                <m:dPr>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g</m:t>
                              </m:r>
                              <m:d>
                                <m:dPr>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e>
                          </m:d>
                          <m:sSub>
                            <m:sSubPr>
                              <m:ctrlPr>
                                <a:rPr lang="vi-VN" b="0" i="1" smtClean="0">
                                  <a:latin typeface="Cambria Math" panose="02040503050406030204" pitchFamily="18" charset="0"/>
                                  <a:ea typeface="Cambria Math" panose="02040503050406030204" pitchFamily="18" charset="0"/>
                                </a:rPr>
                              </m:ctrlPr>
                            </m:sSubPr>
                            <m:e>
                              <m:r>
                                <m:rPr>
                                  <m:sty m:val="p"/>
                                </m:rPr>
                                <a:rPr lang="vi-VN" i="1">
                                  <a:latin typeface="Cambria Math" panose="02040503050406030204" pitchFamily="18" charset="0"/>
                                  <a:ea typeface="Cambria Math" panose="02040503050406030204" pitchFamily="18" charset="0"/>
                                </a:rPr>
                                <m:t>P</m:t>
                              </m:r>
                            </m:e>
                            <m:sub>
                              <m:r>
                                <m:rPr>
                                  <m:sty m:val="p"/>
                                </m:rPr>
                                <a:rPr lang="vi-VN" i="1">
                                  <a:latin typeface="Cambria Math" panose="02040503050406030204" pitchFamily="18" charset="0"/>
                                  <a:ea typeface="Cambria Math" panose="02040503050406030204" pitchFamily="18" charset="0"/>
                                </a:rPr>
                                <m:t>X</m:t>
                              </m:r>
                            </m:sub>
                          </m:sSub>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b="0" i="1" smtClean="0">
                              <a:latin typeface="Cambria Math" panose="02040503050406030204" pitchFamily="18" charset="0"/>
                              <a:ea typeface="Cambria Math" panose="02040503050406030204" pitchFamily="18" charset="0"/>
                            </a:rPr>
                            <m:t>)</m:t>
                          </m:r>
                        </m:e>
                      </m:nary>
                    </m:oMath>
                  </m:oMathPara>
                </a14:m>
                <a:endParaRPr lang="vi-VN"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ea typeface="Cambria Math" panose="02040503050406030204" pitchFamily="18" charset="0"/>
                        </a:rPr>
                        <m:t>=</m:t>
                      </m:r>
                      <m:nary>
                        <m:naryPr>
                          <m:chr m:val="∑"/>
                          <m:supHide m:val="on"/>
                          <m:ctrlPr>
                            <a:rPr lang="vi-VN" i="1">
                              <a:latin typeface="Cambria Math" panose="02040503050406030204" pitchFamily="18" charset="0"/>
                              <a:ea typeface="Cambria Math" panose="02040503050406030204" pitchFamily="18" charset="0"/>
                            </a:rPr>
                          </m:ctrlPr>
                        </m:naryPr>
                        <m:sub>
                          <m:r>
                            <m:rPr>
                              <m:sty m:val="p"/>
                            </m:rPr>
                            <a:rPr lang="vi-VN" i="1">
                              <a:latin typeface="Cambria Math" panose="02040503050406030204" pitchFamily="18" charset="0"/>
                              <a:ea typeface="Cambria Math" panose="02040503050406030204" pitchFamily="18" charset="0"/>
                            </a:rPr>
                            <m:t>x</m:t>
                          </m:r>
                        </m:sub>
                        <m:sup/>
                        <m:e>
                          <m:r>
                            <m:rPr>
                              <m:sty m:val="p"/>
                            </m:rPr>
                            <a:rPr lang="vi-VN" i="1">
                              <a:latin typeface="Cambria Math" panose="02040503050406030204" pitchFamily="18" charset="0"/>
                              <a:ea typeface="Cambria Math" panose="02040503050406030204" pitchFamily="18" charset="0"/>
                            </a:rPr>
                            <m:t>f</m:t>
                          </m:r>
                          <m:d>
                            <m:dPr>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sSub>
                            <m:sSubPr>
                              <m:ctrlPr>
                                <a:rPr lang="vi-VN" i="1">
                                  <a:latin typeface="Cambria Math" panose="02040503050406030204" pitchFamily="18" charset="0"/>
                                  <a:ea typeface="Cambria Math" panose="02040503050406030204" pitchFamily="18" charset="0"/>
                                </a:rPr>
                              </m:ctrlPr>
                            </m:sSubPr>
                            <m:e>
                              <m:r>
                                <m:rPr>
                                  <m:sty m:val="p"/>
                                </m:rPr>
                                <a:rPr lang="vi-VN" i="1">
                                  <a:latin typeface="Cambria Math" panose="02040503050406030204" pitchFamily="18" charset="0"/>
                                  <a:ea typeface="Cambria Math" panose="02040503050406030204" pitchFamily="18" charset="0"/>
                                </a:rPr>
                                <m:t>P</m:t>
                              </m:r>
                            </m:e>
                            <m:sub>
                              <m:r>
                                <m:rPr>
                                  <m:sty m:val="p"/>
                                </m:rPr>
                                <a:rPr lang="vi-VN" i="1">
                                  <a:latin typeface="Cambria Math" panose="02040503050406030204" pitchFamily="18" charset="0"/>
                                  <a:ea typeface="Cambria Math" panose="02040503050406030204" pitchFamily="18" charset="0"/>
                                </a:rPr>
                                <m:t>X</m:t>
                              </m:r>
                            </m:sub>
                          </m:sSub>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i="1">
                              <a:latin typeface="Cambria Math" panose="02040503050406030204" pitchFamily="18" charset="0"/>
                              <a:ea typeface="Cambria Math" panose="02040503050406030204" pitchFamily="18" charset="0"/>
                            </a:rPr>
                            <m:t>)</m:t>
                          </m:r>
                        </m:e>
                      </m:nary>
                      <m:r>
                        <a:rPr lang="vi-VN" b="0" i="1" smtClean="0">
                          <a:latin typeface="Cambria Math" panose="02040503050406030204" pitchFamily="18" charset="0"/>
                          <a:ea typeface="Cambria Math" panose="02040503050406030204" pitchFamily="18" charset="0"/>
                        </a:rPr>
                        <m:t>+</m:t>
                      </m:r>
                      <m:nary>
                        <m:naryPr>
                          <m:chr m:val="∑"/>
                          <m:supHide m:val="on"/>
                          <m:ctrlPr>
                            <a:rPr lang="vi-VN" i="1">
                              <a:latin typeface="Cambria Math" panose="02040503050406030204" pitchFamily="18" charset="0"/>
                              <a:ea typeface="Cambria Math" panose="02040503050406030204" pitchFamily="18" charset="0"/>
                            </a:rPr>
                          </m:ctrlPr>
                        </m:naryPr>
                        <m:sub>
                          <m:r>
                            <m:rPr>
                              <m:sty m:val="p"/>
                            </m:rPr>
                            <a:rPr lang="vi-VN" i="1">
                              <a:latin typeface="Cambria Math" panose="02040503050406030204" pitchFamily="18" charset="0"/>
                              <a:ea typeface="Cambria Math" panose="02040503050406030204" pitchFamily="18" charset="0"/>
                            </a:rPr>
                            <m:t>x</m:t>
                          </m:r>
                        </m:sub>
                        <m:sup/>
                        <m:e>
                          <m:r>
                            <m:rPr>
                              <m:sty m:val="p"/>
                            </m:rPr>
                            <a:rPr lang="vi-VN" i="1">
                              <a:latin typeface="Cambria Math" panose="02040503050406030204" pitchFamily="18" charset="0"/>
                              <a:ea typeface="Cambria Math" panose="02040503050406030204" pitchFamily="18" charset="0"/>
                            </a:rPr>
                            <m:t>g</m:t>
                          </m:r>
                          <m:d>
                            <m:dPr>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sSub>
                            <m:sSubPr>
                              <m:ctrlPr>
                                <a:rPr lang="vi-VN" i="1">
                                  <a:latin typeface="Cambria Math" panose="02040503050406030204" pitchFamily="18" charset="0"/>
                                  <a:ea typeface="Cambria Math" panose="02040503050406030204" pitchFamily="18" charset="0"/>
                                </a:rPr>
                              </m:ctrlPr>
                            </m:sSubPr>
                            <m:e>
                              <m:r>
                                <m:rPr>
                                  <m:sty m:val="p"/>
                                </m:rPr>
                                <a:rPr lang="vi-VN" i="1">
                                  <a:latin typeface="Cambria Math" panose="02040503050406030204" pitchFamily="18" charset="0"/>
                                  <a:ea typeface="Cambria Math" panose="02040503050406030204" pitchFamily="18" charset="0"/>
                                </a:rPr>
                                <m:t>P</m:t>
                              </m:r>
                            </m:e>
                            <m:sub>
                              <m:r>
                                <m:rPr>
                                  <m:sty m:val="p"/>
                                </m:rPr>
                                <a:rPr lang="vi-VN" i="1">
                                  <a:latin typeface="Cambria Math" panose="02040503050406030204" pitchFamily="18" charset="0"/>
                                  <a:ea typeface="Cambria Math" panose="02040503050406030204" pitchFamily="18" charset="0"/>
                                </a:rPr>
                                <m:t>X</m:t>
                              </m:r>
                            </m:sub>
                          </m:sSub>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i="1">
                              <a:latin typeface="Cambria Math" panose="02040503050406030204" pitchFamily="18" charset="0"/>
                              <a:ea typeface="Cambria Math" panose="02040503050406030204" pitchFamily="18" charset="0"/>
                            </a:rPr>
                            <m:t>)</m:t>
                          </m:r>
                        </m:e>
                      </m:nary>
                    </m:oMath>
                  </m:oMathPara>
                </a14:m>
                <a:br>
                  <a:rPr lang="vi-VN" i="1" dirty="0">
                    <a:latin typeface="Cambria Math" panose="02040503050406030204" pitchFamily="18" charset="0"/>
                    <a:ea typeface="Cambria Math" panose="02040503050406030204" pitchFamily="18" charset="0"/>
                  </a:rPr>
                </a:br>
                <a:endParaRPr lang="vi-VN"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f</m:t>
                          </m:r>
                          <m:d>
                            <m:dPr>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𝔼</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g</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X</m:t>
                          </m:r>
                          <m:r>
                            <a:rPr lang="vi-VN" i="1">
                              <a:latin typeface="Cambria Math" panose="02040503050406030204" pitchFamily="18" charset="0"/>
                              <a:ea typeface="Cambria Math" panose="02040503050406030204" pitchFamily="18" charset="0"/>
                            </a:rPr>
                            <m:t>)</m:t>
                          </m:r>
                        </m:e>
                      </m:d>
                    </m:oMath>
                  </m:oMathPara>
                </a14:m>
                <a:endParaRPr lang="vi-VN" dirty="0"/>
              </a:p>
            </p:txBody>
          </p:sp>
        </mc:Choice>
        <mc:Fallback xmlns="">
          <p:sp>
            <p:nvSpPr>
              <p:cNvPr id="3" name="Content Placeholder 2">
                <a:extLst>
                  <a:ext uri="{FF2B5EF4-FFF2-40B4-BE49-F238E27FC236}">
                    <a16:creationId xmlns:a16="http://schemas.microsoft.com/office/drawing/2014/main" id="{E1462981-9DB5-7FFE-9EF8-9038D3371AB5}"/>
                  </a:ext>
                </a:extLst>
              </p:cNvPr>
              <p:cNvSpPr>
                <a:spLocks noGrp="1" noRot="1" noChangeAspect="1" noMove="1" noResize="1" noEditPoints="1" noAdjustHandles="1" noChangeArrowheads="1" noChangeShapeType="1" noTextEdit="1"/>
              </p:cNvSpPr>
              <p:nvPr>
                <p:ph idx="1"/>
              </p:nvPr>
            </p:nvSpPr>
            <p:spPr>
              <a:blipFill>
                <a:blip r:embed="rId2"/>
                <a:stretch>
                  <a:fillRect l="-1488" t="-13929" b="-26071"/>
                </a:stretch>
              </a:blipFill>
            </p:spPr>
            <p:txBody>
              <a:bodyPr/>
              <a:lstStyle/>
              <a:p>
                <a:r>
                  <a:rPr lang="vi-VN">
                    <a:noFill/>
                  </a:rPr>
                  <a:t> </a:t>
                </a:r>
              </a:p>
            </p:txBody>
          </p:sp>
        </mc:Fallback>
      </mc:AlternateContent>
    </p:spTree>
    <p:extLst>
      <p:ext uri="{BB962C8B-B14F-4D97-AF65-F5344CB8AC3E}">
        <p14:creationId xmlns:p14="http://schemas.microsoft.com/office/powerpoint/2010/main" val="387996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91FD-1BC5-7020-FE17-6768D0B0E426}"/>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DE5885-DA1C-DF7F-506A-280BB404E645}"/>
                  </a:ext>
                </a:extLst>
              </p:cNvPr>
              <p:cNvSpPr>
                <a:spLocks noGrp="1"/>
              </p:cNvSpPr>
              <p:nvPr>
                <p:ph idx="1"/>
              </p:nvPr>
            </p:nvSpPr>
            <p:spPr>
              <a:xfrm>
                <a:off x="304800" y="1592039"/>
                <a:ext cx="8534400" cy="3265711"/>
              </a:xfrm>
            </p:spPr>
            <p:txBody>
              <a:bodyPr/>
              <a:lstStyle/>
              <a:p>
                <a14:m>
                  <m:oMath xmlns:m="http://schemas.openxmlformats.org/officeDocument/2006/math">
                    <m:r>
                      <a:rPr lang="vi-VN" i="1" smtClean="0">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r>
                      <a:rPr lang="vi-VN" b="0" i="1" smtClean="0">
                        <a:latin typeface="Cambria Math" panose="02040503050406030204" pitchFamily="18" charset="0"/>
                        <a:ea typeface="Cambria Math" panose="02040503050406030204" pitchFamily="18" charset="0"/>
                      </a:rPr>
                      <m:t>=</m:t>
                    </m:r>
                    <m:f>
                      <m:fPr>
                        <m:ctrlPr>
                          <a:rPr lang="vi-VN" b="0" i="1" smtClean="0">
                            <a:latin typeface="Cambria Math" panose="02040503050406030204" pitchFamily="18" charset="0"/>
                            <a:ea typeface="Cambria Math" panose="02040503050406030204" pitchFamily="18" charset="0"/>
                          </a:rPr>
                        </m:ctrlPr>
                      </m:fPr>
                      <m:num>
                        <m:r>
                          <a:rPr lang="vi-VN" b="0" i="1" smtClean="0">
                            <a:latin typeface="Cambria Math" panose="02040503050406030204" pitchFamily="18" charset="0"/>
                            <a:ea typeface="Cambria Math" panose="02040503050406030204" pitchFamily="18" charset="0"/>
                          </a:rPr>
                          <m:t>1</m:t>
                        </m:r>
                      </m:num>
                      <m:den>
                        <m:r>
                          <m:rPr>
                            <m:sty m:val="p"/>
                          </m:rPr>
                          <a:rPr lang="vi-VN" i="1">
                            <a:latin typeface="Cambria Math" panose="02040503050406030204" pitchFamily="18" charset="0"/>
                            <a:ea typeface="Cambria Math" panose="02040503050406030204" pitchFamily="18" charset="0"/>
                          </a:rPr>
                          <m:t>b</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b="0" i="1" smtClean="0">
                            <a:latin typeface="Cambria Math" panose="02040503050406030204" pitchFamily="18" charset="0"/>
                            <a:ea typeface="Cambria Math" panose="02040503050406030204" pitchFamily="18" charset="0"/>
                          </a:rPr>
                          <m:t>+1</m:t>
                        </m:r>
                      </m:den>
                    </m:f>
                    <m:nary>
                      <m:naryPr>
                        <m:chr m:val="∑"/>
                        <m:ctrlPr>
                          <a:rPr lang="vi-VN" b="0" i="1" smtClean="0">
                            <a:latin typeface="Cambria Math" panose="02040503050406030204" pitchFamily="18" charset="0"/>
                            <a:ea typeface="Cambria Math" panose="02040503050406030204" pitchFamily="18" charset="0"/>
                          </a:rPr>
                        </m:ctrlPr>
                      </m:naryPr>
                      <m:sub>
                        <m:r>
                          <m:rPr>
                            <m:sty m:val="p"/>
                          </m:rPr>
                          <a:rPr lang="vi-VN" i="1">
                            <a:latin typeface="Cambria Math" panose="02040503050406030204" pitchFamily="18" charset="0"/>
                            <a:ea typeface="Cambria Math" panose="02040503050406030204" pitchFamily="18" charset="0"/>
                          </a:rPr>
                          <m:t>k</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sub>
                      <m:sup>
                        <m:r>
                          <m:rPr>
                            <m:sty m:val="p"/>
                          </m:rPr>
                          <a:rPr lang="vi-VN" i="1">
                            <a:latin typeface="Cambria Math" panose="02040503050406030204" pitchFamily="18" charset="0"/>
                            <a:ea typeface="Cambria Math" panose="02040503050406030204" pitchFamily="18" charset="0"/>
                          </a:rPr>
                          <m:t>b</m:t>
                        </m:r>
                      </m:sup>
                      <m:e>
                        <m:sSup>
                          <m:sSupPr>
                            <m:ctrlPr>
                              <a:rPr lang="vi-VN" b="0" i="1" smtClean="0">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2</m:t>
                            </m:r>
                          </m:e>
                          <m:sup>
                            <m:r>
                              <m:rPr>
                                <m:sty m:val="p"/>
                              </m:rPr>
                              <a:rPr lang="vi-VN" i="1">
                                <a:latin typeface="Cambria Math" panose="02040503050406030204" pitchFamily="18" charset="0"/>
                                <a:ea typeface="Cambria Math" panose="02040503050406030204" pitchFamily="18" charset="0"/>
                              </a:rPr>
                              <m:t>k</m:t>
                            </m:r>
                          </m:sup>
                        </m:sSup>
                      </m:e>
                    </m:nary>
                    <m:r>
                      <a:rPr lang="vi-VN" b="0" i="1" smtClean="0">
                        <a:latin typeface="Cambria Math" panose="02040503050406030204" pitchFamily="18" charset="0"/>
                        <a:ea typeface="Cambria Math" panose="02040503050406030204" pitchFamily="18" charset="0"/>
                      </a:rPr>
                      <m:t>=</m:t>
                    </m:r>
                    <m:f>
                      <m:fPr>
                        <m:ctrlPr>
                          <a:rPr lang="vi-VN" i="1">
                            <a:latin typeface="Cambria Math" panose="02040503050406030204" pitchFamily="18" charset="0"/>
                            <a:ea typeface="Cambria Math" panose="02040503050406030204" pitchFamily="18" charset="0"/>
                          </a:rPr>
                        </m:ctrlPr>
                      </m:fPr>
                      <m:num>
                        <m:sSup>
                          <m:sSupPr>
                            <m:ctrlPr>
                              <a:rPr lang="vi-VN" b="0" i="1" smtClean="0">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2</m:t>
                            </m:r>
                          </m:e>
                          <m:sup>
                            <m:r>
                              <m:rPr>
                                <m:sty m:val="p"/>
                              </m:rPr>
                              <a:rPr lang="vi-VN" i="1">
                                <a:latin typeface="Cambria Math" panose="02040503050406030204" pitchFamily="18" charset="0"/>
                                <a:ea typeface="Cambria Math" panose="02040503050406030204" pitchFamily="18" charset="0"/>
                              </a:rPr>
                              <m:t>a</m:t>
                            </m:r>
                          </m:sup>
                        </m:sSup>
                      </m:num>
                      <m:den>
                        <m:r>
                          <m:rPr>
                            <m:sty m:val="p"/>
                          </m:rPr>
                          <a:rPr lang="vi-VN" i="1">
                            <a:latin typeface="Cambria Math" panose="02040503050406030204" pitchFamily="18" charset="0"/>
                            <a:ea typeface="Cambria Math" panose="02040503050406030204" pitchFamily="18" charset="0"/>
                          </a:rPr>
                          <m:t>b</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+1</m:t>
                        </m:r>
                      </m:den>
                    </m:f>
                    <m:nary>
                      <m:naryPr>
                        <m:chr m:val="∑"/>
                        <m:ctrlPr>
                          <a:rPr lang="vi-VN" i="1">
                            <a:latin typeface="Cambria Math" panose="02040503050406030204" pitchFamily="18" charset="0"/>
                            <a:ea typeface="Cambria Math" panose="02040503050406030204" pitchFamily="18" charset="0"/>
                          </a:rPr>
                        </m:ctrlPr>
                      </m:naryPr>
                      <m:sub>
                        <m:r>
                          <m:rPr>
                            <m:sty m:val="p"/>
                          </m:rPr>
                          <a:rPr lang="vi-VN" i="1">
                            <a:latin typeface="Cambria Math" panose="02040503050406030204" pitchFamily="18" charset="0"/>
                            <a:ea typeface="Cambria Math" panose="02040503050406030204" pitchFamily="18" charset="0"/>
                          </a:rPr>
                          <m:t>k</m:t>
                        </m:r>
                        <m:r>
                          <a:rPr lang="vi-VN" i="1">
                            <a:latin typeface="Cambria Math" panose="02040503050406030204" pitchFamily="18" charset="0"/>
                            <a:ea typeface="Cambria Math" panose="02040503050406030204" pitchFamily="18" charset="0"/>
                          </a:rPr>
                          <m:t>=0</m:t>
                        </m:r>
                      </m:sub>
                      <m:sup>
                        <m:r>
                          <m:rPr>
                            <m:sty m:val="p"/>
                          </m:rPr>
                          <a:rPr lang="vi-VN" i="1">
                            <a:latin typeface="Cambria Math" panose="02040503050406030204" pitchFamily="18" charset="0"/>
                            <a:ea typeface="Cambria Math" panose="02040503050406030204" pitchFamily="18" charset="0"/>
                          </a:rPr>
                          <m:t>b</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sup>
                      <m:e>
                        <m:sSup>
                          <m:sSupPr>
                            <m:ctrlPr>
                              <a:rPr lang="vi-VN" i="1">
                                <a:latin typeface="Cambria Math" panose="02040503050406030204" pitchFamily="18" charset="0"/>
                                <a:ea typeface="Cambria Math" panose="02040503050406030204" pitchFamily="18" charset="0"/>
                              </a:rPr>
                            </m:ctrlPr>
                          </m:sSupPr>
                          <m:e>
                            <m:r>
                              <a:rPr lang="vi-VN" i="1">
                                <a:latin typeface="Cambria Math" panose="02040503050406030204" pitchFamily="18" charset="0"/>
                                <a:ea typeface="Cambria Math" panose="02040503050406030204" pitchFamily="18" charset="0"/>
                              </a:rPr>
                              <m:t>2</m:t>
                            </m:r>
                          </m:e>
                          <m:sup>
                            <m:r>
                              <m:rPr>
                                <m:sty m:val="p"/>
                              </m:rPr>
                              <a:rPr lang="vi-VN" i="1">
                                <a:latin typeface="Cambria Math" panose="02040503050406030204" pitchFamily="18" charset="0"/>
                                <a:ea typeface="Cambria Math" panose="02040503050406030204" pitchFamily="18" charset="0"/>
                              </a:rPr>
                              <m:t>k</m:t>
                            </m:r>
                          </m:sup>
                        </m:sSup>
                      </m:e>
                    </m:nary>
                    <m:r>
                      <a:rPr lang="vi-VN" b="0" i="1" smtClean="0">
                        <a:latin typeface="Cambria Math" panose="02040503050406030204" pitchFamily="18" charset="0"/>
                        <a:ea typeface="Cambria Math" panose="02040503050406030204" pitchFamily="18" charset="0"/>
                      </a:rPr>
                      <m:t>=</m:t>
                    </m:r>
                    <m:f>
                      <m:fPr>
                        <m:ctrlPr>
                          <a:rPr lang="vi-VN" i="1">
                            <a:latin typeface="Cambria Math" panose="02040503050406030204" pitchFamily="18" charset="0"/>
                            <a:ea typeface="Cambria Math" panose="02040503050406030204" pitchFamily="18" charset="0"/>
                          </a:rPr>
                        </m:ctrlPr>
                      </m:fPr>
                      <m:num>
                        <m:sSup>
                          <m:sSupPr>
                            <m:ctrlPr>
                              <a:rPr lang="vi-VN" i="1">
                                <a:latin typeface="Cambria Math" panose="02040503050406030204" pitchFamily="18" charset="0"/>
                                <a:ea typeface="Cambria Math" panose="02040503050406030204" pitchFamily="18" charset="0"/>
                              </a:rPr>
                            </m:ctrlPr>
                          </m:sSupPr>
                          <m:e>
                            <m:r>
                              <a:rPr lang="vi-VN" i="1">
                                <a:latin typeface="Cambria Math" panose="02040503050406030204" pitchFamily="18" charset="0"/>
                                <a:ea typeface="Cambria Math" panose="02040503050406030204" pitchFamily="18" charset="0"/>
                              </a:rPr>
                              <m:t>2</m:t>
                            </m:r>
                          </m:e>
                          <m:sup>
                            <m:r>
                              <m:rPr>
                                <m:sty m:val="p"/>
                              </m:rPr>
                              <a:rPr lang="vi-VN" i="1">
                                <a:latin typeface="Cambria Math" panose="02040503050406030204" pitchFamily="18" charset="0"/>
                                <a:ea typeface="Cambria Math" panose="02040503050406030204" pitchFamily="18" charset="0"/>
                              </a:rPr>
                              <m:t>a</m:t>
                            </m:r>
                          </m:sup>
                        </m:sSup>
                        <m:d>
                          <m:dPr>
                            <m:ctrlPr>
                              <a:rPr lang="vi-VN" b="0" i="1" smtClean="0">
                                <a:latin typeface="Cambria Math" panose="02040503050406030204" pitchFamily="18" charset="0"/>
                                <a:ea typeface="Cambria Math" panose="02040503050406030204" pitchFamily="18" charset="0"/>
                              </a:rPr>
                            </m:ctrlPr>
                          </m:dPr>
                          <m:e>
                            <m:sSup>
                              <m:sSupPr>
                                <m:ctrlPr>
                                  <a:rPr lang="vi-VN" b="0" i="1" smtClean="0">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2</m:t>
                                </m:r>
                              </m:e>
                              <m:sup>
                                <m:r>
                                  <m:rPr>
                                    <m:sty m:val="p"/>
                                  </m:rPr>
                                  <a:rPr lang="vi-VN" i="1">
                                    <a:latin typeface="Cambria Math" panose="02040503050406030204" pitchFamily="18" charset="0"/>
                                    <a:ea typeface="Cambria Math" panose="02040503050406030204" pitchFamily="18" charset="0"/>
                                  </a:rPr>
                                  <m:t>b</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b="0" i="1" smtClean="0">
                                    <a:latin typeface="Cambria Math" panose="02040503050406030204" pitchFamily="18" charset="0"/>
                                    <a:ea typeface="Cambria Math" panose="02040503050406030204" pitchFamily="18" charset="0"/>
                                  </a:rPr>
                                  <m:t>+1</m:t>
                                </m:r>
                              </m:sup>
                            </m:sSup>
                            <m:r>
                              <a:rPr lang="vi-VN" b="0" i="1" smtClean="0">
                                <a:latin typeface="Cambria Math" panose="02040503050406030204" pitchFamily="18" charset="0"/>
                                <a:ea typeface="Cambria Math" panose="02040503050406030204" pitchFamily="18" charset="0"/>
                              </a:rPr>
                              <m:t>−1</m:t>
                            </m:r>
                          </m:e>
                        </m:d>
                      </m:num>
                      <m:den>
                        <m:r>
                          <m:rPr>
                            <m:sty m:val="p"/>
                          </m:rPr>
                          <a:rPr lang="vi-VN" i="1">
                            <a:latin typeface="Cambria Math" panose="02040503050406030204" pitchFamily="18" charset="0"/>
                            <a:ea typeface="Cambria Math" panose="02040503050406030204" pitchFamily="18" charset="0"/>
                          </a:rPr>
                          <m:t>b</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+1</m:t>
                        </m:r>
                      </m:den>
                    </m:f>
                    <m:r>
                      <a:rPr lang="vi-VN" b="0" i="1" smtClean="0">
                        <a:latin typeface="Cambria Math" panose="02040503050406030204" pitchFamily="18" charset="0"/>
                        <a:ea typeface="Cambria Math" panose="02040503050406030204" pitchFamily="18" charset="0"/>
                      </a:rPr>
                      <m:t>=</m:t>
                    </m:r>
                    <m:f>
                      <m:fPr>
                        <m:ctrlPr>
                          <a:rPr lang="vi-VN" i="1">
                            <a:latin typeface="Cambria Math" panose="02040503050406030204" pitchFamily="18" charset="0"/>
                            <a:ea typeface="Cambria Math" panose="02040503050406030204" pitchFamily="18" charset="0"/>
                          </a:rPr>
                        </m:ctrlPr>
                      </m:fPr>
                      <m:num>
                        <m:sSup>
                          <m:sSupPr>
                            <m:ctrlPr>
                              <a:rPr lang="vi-VN" i="1">
                                <a:latin typeface="Cambria Math" panose="02040503050406030204" pitchFamily="18" charset="0"/>
                                <a:ea typeface="Cambria Math" panose="02040503050406030204" pitchFamily="18" charset="0"/>
                              </a:rPr>
                            </m:ctrlPr>
                          </m:sSupPr>
                          <m:e>
                            <m:sSup>
                              <m:sSupPr>
                                <m:ctrlPr>
                                  <a:rPr lang="vi-VN" b="0" i="1" smtClean="0">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2</m:t>
                                </m:r>
                              </m:e>
                              <m:sup>
                                <m:r>
                                  <m:rPr>
                                    <m:sty m:val="p"/>
                                  </m:rPr>
                                  <a:rPr lang="vi-VN" i="1">
                                    <a:latin typeface="Cambria Math" panose="02040503050406030204" pitchFamily="18" charset="0"/>
                                    <a:ea typeface="Cambria Math" panose="02040503050406030204" pitchFamily="18" charset="0"/>
                                  </a:rPr>
                                  <m:t>b</m:t>
                                </m:r>
                                <m:r>
                                  <a:rPr lang="vi-VN" b="0" i="1" smtClean="0">
                                    <a:latin typeface="Cambria Math" panose="02040503050406030204" pitchFamily="18" charset="0"/>
                                    <a:ea typeface="Cambria Math" panose="02040503050406030204" pitchFamily="18" charset="0"/>
                                  </a:rPr>
                                  <m:t>+1</m:t>
                                </m:r>
                              </m:sup>
                            </m:sSup>
                            <m:r>
                              <a:rPr lang="vi-VN" b="0" i="1" smtClean="0">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2</m:t>
                            </m:r>
                          </m:e>
                          <m:sup>
                            <m:r>
                              <m:rPr>
                                <m:sty m:val="p"/>
                              </m:rPr>
                              <a:rPr lang="vi-VN" i="1">
                                <a:latin typeface="Cambria Math" panose="02040503050406030204" pitchFamily="18" charset="0"/>
                                <a:ea typeface="Cambria Math" panose="02040503050406030204" pitchFamily="18" charset="0"/>
                              </a:rPr>
                              <m:t>a</m:t>
                            </m:r>
                          </m:sup>
                        </m:sSup>
                      </m:num>
                      <m:den>
                        <m:r>
                          <m:rPr>
                            <m:sty m:val="p"/>
                          </m:rPr>
                          <a:rPr lang="vi-VN" i="1">
                            <a:latin typeface="Cambria Math" panose="02040503050406030204" pitchFamily="18" charset="0"/>
                            <a:ea typeface="Cambria Math" panose="02040503050406030204" pitchFamily="18" charset="0"/>
                          </a:rPr>
                          <m:t>b</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+1</m:t>
                        </m:r>
                      </m:den>
                    </m:f>
                  </m:oMath>
                </a14:m>
                <a:endParaRPr lang="vi-VN" dirty="0"/>
              </a:p>
              <a:p>
                <a14:m>
                  <m:oMath xmlns:m="http://schemas.openxmlformats.org/officeDocument/2006/math">
                    <m:r>
                      <a:rPr lang="vi-VN" i="1" smtClean="0">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sSup>
                          <m:sSupPr>
                            <m:ctrlPr>
                              <a:rPr lang="vi-VN" b="0" i="1" smtClean="0">
                                <a:latin typeface="Cambria Math" panose="02040503050406030204" pitchFamily="18" charset="0"/>
                                <a:ea typeface="Cambria Math" panose="02040503050406030204" pitchFamily="18" charset="0"/>
                              </a:rPr>
                            </m:ctrlPr>
                          </m:sSupPr>
                          <m:e>
                            <m:r>
                              <m:rPr>
                                <m:sty m:val="p"/>
                              </m:rPr>
                              <a:rPr lang="vi-VN" i="1">
                                <a:latin typeface="Cambria Math" panose="02040503050406030204" pitchFamily="18" charset="0"/>
                                <a:ea typeface="Cambria Math" panose="02040503050406030204" pitchFamily="18" charset="0"/>
                              </a:rPr>
                              <m:t>X</m:t>
                            </m:r>
                          </m:e>
                          <m:sup>
                            <m:r>
                              <a:rPr lang="vi-VN" b="0" i="1" smtClean="0">
                                <a:latin typeface="Cambria Math" panose="02040503050406030204" pitchFamily="18" charset="0"/>
                                <a:ea typeface="Cambria Math" panose="02040503050406030204" pitchFamily="18" charset="0"/>
                              </a:rPr>
                              <m:t>2</m:t>
                            </m:r>
                          </m:sup>
                        </m:sSup>
                      </m:e>
                    </m:d>
                    <m:r>
                      <a:rPr lang="vi-VN" b="0" i="1" smtClean="0">
                        <a:latin typeface="Cambria Math" panose="02040503050406030204" pitchFamily="18" charset="0"/>
                        <a:ea typeface="Cambria Math" panose="02040503050406030204" pitchFamily="18" charset="0"/>
                      </a:rPr>
                      <m:t>=</m:t>
                    </m:r>
                    <m:f>
                      <m:fPr>
                        <m:ctrlPr>
                          <a:rPr lang="vi-VN" b="0" i="1" smtClean="0">
                            <a:latin typeface="Cambria Math" panose="02040503050406030204" pitchFamily="18" charset="0"/>
                            <a:ea typeface="Cambria Math" panose="02040503050406030204" pitchFamily="18" charset="0"/>
                          </a:rPr>
                        </m:ctrlPr>
                      </m:fPr>
                      <m:num>
                        <m:r>
                          <a:rPr lang="vi-VN" b="0" i="1" smtClean="0">
                            <a:latin typeface="Cambria Math" panose="02040503050406030204" pitchFamily="18" charset="0"/>
                            <a:ea typeface="Cambria Math" panose="02040503050406030204" pitchFamily="18" charset="0"/>
                          </a:rPr>
                          <m:t>1</m:t>
                        </m:r>
                      </m:num>
                      <m:den>
                        <m:r>
                          <m:rPr>
                            <m:sty m:val="p"/>
                          </m:rPr>
                          <a:rPr lang="vi-VN" i="1">
                            <a:latin typeface="Cambria Math" panose="02040503050406030204" pitchFamily="18" charset="0"/>
                            <a:ea typeface="Cambria Math" panose="02040503050406030204" pitchFamily="18" charset="0"/>
                          </a:rPr>
                          <m:t>b</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b="0" i="1" smtClean="0">
                            <a:latin typeface="Cambria Math" panose="02040503050406030204" pitchFamily="18" charset="0"/>
                            <a:ea typeface="Cambria Math" panose="02040503050406030204" pitchFamily="18" charset="0"/>
                          </a:rPr>
                          <m:t>+1</m:t>
                        </m:r>
                      </m:den>
                    </m:f>
                    <m:nary>
                      <m:naryPr>
                        <m:chr m:val="∑"/>
                        <m:ctrlPr>
                          <a:rPr lang="vi-VN" b="0" i="1" smtClean="0">
                            <a:latin typeface="Cambria Math" panose="02040503050406030204" pitchFamily="18" charset="0"/>
                            <a:ea typeface="Cambria Math" panose="02040503050406030204" pitchFamily="18" charset="0"/>
                          </a:rPr>
                        </m:ctrlPr>
                      </m:naryPr>
                      <m:sub>
                        <m:r>
                          <m:rPr>
                            <m:sty m:val="p"/>
                          </m:rPr>
                          <a:rPr lang="vi-VN" i="1">
                            <a:latin typeface="Cambria Math" panose="02040503050406030204" pitchFamily="18" charset="0"/>
                            <a:ea typeface="Cambria Math" panose="02040503050406030204" pitchFamily="18" charset="0"/>
                          </a:rPr>
                          <m:t>k</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sub>
                      <m:sup>
                        <m:r>
                          <m:rPr>
                            <m:sty m:val="p"/>
                          </m:rPr>
                          <a:rPr lang="vi-VN" i="1">
                            <a:latin typeface="Cambria Math" panose="02040503050406030204" pitchFamily="18" charset="0"/>
                            <a:ea typeface="Cambria Math" panose="02040503050406030204" pitchFamily="18" charset="0"/>
                          </a:rPr>
                          <m:t>b</m:t>
                        </m:r>
                      </m:sup>
                      <m:e>
                        <m:sSup>
                          <m:sSupPr>
                            <m:ctrlPr>
                              <a:rPr lang="vi-VN" b="0" i="1" smtClean="0">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4</m:t>
                            </m:r>
                          </m:e>
                          <m:sup>
                            <m:r>
                              <m:rPr>
                                <m:sty m:val="p"/>
                              </m:rPr>
                              <a:rPr lang="vi-VN" i="1">
                                <a:latin typeface="Cambria Math" panose="02040503050406030204" pitchFamily="18" charset="0"/>
                                <a:ea typeface="Cambria Math" panose="02040503050406030204" pitchFamily="18" charset="0"/>
                              </a:rPr>
                              <m:t>k</m:t>
                            </m:r>
                          </m:sup>
                        </m:sSup>
                      </m:e>
                    </m:nary>
                    <m:r>
                      <a:rPr lang="vi-VN" b="0" i="1" smtClean="0">
                        <a:latin typeface="Cambria Math" panose="02040503050406030204" pitchFamily="18" charset="0"/>
                        <a:ea typeface="Cambria Math" panose="02040503050406030204" pitchFamily="18" charset="0"/>
                      </a:rPr>
                      <m:t>=</m:t>
                    </m:r>
                    <m:f>
                      <m:fPr>
                        <m:ctrlPr>
                          <a:rPr lang="vi-VN" i="1">
                            <a:latin typeface="Cambria Math" panose="02040503050406030204" pitchFamily="18" charset="0"/>
                            <a:ea typeface="Cambria Math" panose="02040503050406030204" pitchFamily="18" charset="0"/>
                          </a:rPr>
                        </m:ctrlPr>
                      </m:fPr>
                      <m:num>
                        <m:sSup>
                          <m:sSupPr>
                            <m:ctrlPr>
                              <a:rPr lang="vi-VN" b="0" i="1" smtClean="0">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4</m:t>
                            </m:r>
                          </m:e>
                          <m:sup>
                            <m:r>
                              <m:rPr>
                                <m:sty m:val="p"/>
                              </m:rPr>
                              <a:rPr lang="vi-VN" i="1">
                                <a:latin typeface="Cambria Math" panose="02040503050406030204" pitchFamily="18" charset="0"/>
                                <a:ea typeface="Cambria Math" panose="02040503050406030204" pitchFamily="18" charset="0"/>
                              </a:rPr>
                              <m:t>a</m:t>
                            </m:r>
                          </m:sup>
                        </m:sSup>
                      </m:num>
                      <m:den>
                        <m:r>
                          <m:rPr>
                            <m:sty m:val="p"/>
                          </m:rPr>
                          <a:rPr lang="vi-VN" i="1">
                            <a:latin typeface="Cambria Math" panose="02040503050406030204" pitchFamily="18" charset="0"/>
                            <a:ea typeface="Cambria Math" panose="02040503050406030204" pitchFamily="18" charset="0"/>
                          </a:rPr>
                          <m:t>b</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+1</m:t>
                        </m:r>
                      </m:den>
                    </m:f>
                    <m:nary>
                      <m:naryPr>
                        <m:chr m:val="∑"/>
                        <m:ctrlPr>
                          <a:rPr lang="vi-VN" i="1">
                            <a:latin typeface="Cambria Math" panose="02040503050406030204" pitchFamily="18" charset="0"/>
                            <a:ea typeface="Cambria Math" panose="02040503050406030204" pitchFamily="18" charset="0"/>
                          </a:rPr>
                        </m:ctrlPr>
                      </m:naryPr>
                      <m:sub>
                        <m:r>
                          <m:rPr>
                            <m:sty m:val="p"/>
                          </m:rPr>
                          <a:rPr lang="vi-VN" i="1">
                            <a:latin typeface="Cambria Math" panose="02040503050406030204" pitchFamily="18" charset="0"/>
                            <a:ea typeface="Cambria Math" panose="02040503050406030204" pitchFamily="18" charset="0"/>
                          </a:rPr>
                          <m:t>k</m:t>
                        </m:r>
                        <m:r>
                          <a:rPr lang="vi-VN" i="1">
                            <a:latin typeface="Cambria Math" panose="02040503050406030204" pitchFamily="18" charset="0"/>
                            <a:ea typeface="Cambria Math" panose="02040503050406030204" pitchFamily="18" charset="0"/>
                          </a:rPr>
                          <m:t>=0</m:t>
                        </m:r>
                      </m:sub>
                      <m:sup>
                        <m:r>
                          <m:rPr>
                            <m:sty m:val="p"/>
                          </m:rPr>
                          <a:rPr lang="vi-VN" i="1">
                            <a:latin typeface="Cambria Math" panose="02040503050406030204" pitchFamily="18" charset="0"/>
                            <a:ea typeface="Cambria Math" panose="02040503050406030204" pitchFamily="18" charset="0"/>
                          </a:rPr>
                          <m:t>b</m:t>
                        </m:r>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sup>
                      <m:e>
                        <m:sSup>
                          <m:sSupPr>
                            <m:ctrlPr>
                              <a:rPr lang="vi-VN" i="1">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4</m:t>
                            </m:r>
                          </m:e>
                          <m:sup>
                            <m:r>
                              <m:rPr>
                                <m:sty m:val="p"/>
                              </m:rPr>
                              <a:rPr lang="vi-VN" i="1">
                                <a:latin typeface="Cambria Math" panose="02040503050406030204" pitchFamily="18" charset="0"/>
                                <a:ea typeface="Cambria Math" panose="02040503050406030204" pitchFamily="18" charset="0"/>
                              </a:rPr>
                              <m:t>k</m:t>
                            </m:r>
                          </m:sup>
                        </m:sSup>
                      </m:e>
                    </m:nary>
                    <m:r>
                      <a:rPr lang="vi-VN" b="0" i="1" smtClean="0">
                        <a:latin typeface="Cambria Math" panose="02040503050406030204" pitchFamily="18" charset="0"/>
                        <a:ea typeface="Cambria Math" panose="02040503050406030204" pitchFamily="18" charset="0"/>
                      </a:rPr>
                      <m:t>=</m:t>
                    </m:r>
                    <m:f>
                      <m:fPr>
                        <m:ctrlPr>
                          <a:rPr lang="vi-VN" i="1">
                            <a:latin typeface="Cambria Math" panose="02040503050406030204" pitchFamily="18" charset="0"/>
                            <a:ea typeface="Cambria Math" panose="02040503050406030204" pitchFamily="18" charset="0"/>
                          </a:rPr>
                        </m:ctrlPr>
                      </m:fPr>
                      <m:num>
                        <m:sSup>
                          <m:sSupPr>
                            <m:ctrlPr>
                              <a:rPr lang="vi-VN" i="1">
                                <a:latin typeface="Cambria Math" panose="02040503050406030204" pitchFamily="18" charset="0"/>
                                <a:ea typeface="Cambria Math" panose="02040503050406030204" pitchFamily="18" charset="0"/>
                              </a:rPr>
                            </m:ctrlPr>
                          </m:sSupPr>
                          <m:e>
                            <m:sSup>
                              <m:sSupPr>
                                <m:ctrlPr>
                                  <a:rPr lang="vi-VN" b="0" i="1" smtClean="0">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4</m:t>
                                </m:r>
                              </m:e>
                              <m:sup>
                                <m:r>
                                  <m:rPr>
                                    <m:sty m:val="p"/>
                                  </m:rPr>
                                  <a:rPr lang="vi-VN" i="1">
                                    <a:latin typeface="Cambria Math" panose="02040503050406030204" pitchFamily="18" charset="0"/>
                                    <a:ea typeface="Cambria Math" panose="02040503050406030204" pitchFamily="18" charset="0"/>
                                  </a:rPr>
                                  <m:t>b</m:t>
                                </m:r>
                                <m:r>
                                  <a:rPr lang="vi-VN" b="0" i="1" smtClean="0">
                                    <a:latin typeface="Cambria Math" panose="02040503050406030204" pitchFamily="18" charset="0"/>
                                    <a:ea typeface="Cambria Math" panose="02040503050406030204" pitchFamily="18" charset="0"/>
                                  </a:rPr>
                                  <m:t>+1</m:t>
                                </m:r>
                              </m:sup>
                            </m:sSup>
                            <m:r>
                              <a:rPr lang="vi-VN" b="0" i="1" smtClean="0">
                                <a:latin typeface="Cambria Math" panose="02040503050406030204" pitchFamily="18" charset="0"/>
                                <a:ea typeface="Cambria Math" panose="02040503050406030204" pitchFamily="18" charset="0"/>
                              </a:rPr>
                              <m:t>−4</m:t>
                            </m:r>
                          </m:e>
                          <m:sup>
                            <m:r>
                              <m:rPr>
                                <m:sty m:val="p"/>
                              </m:rPr>
                              <a:rPr lang="vi-VN" i="1">
                                <a:latin typeface="Cambria Math" panose="02040503050406030204" pitchFamily="18" charset="0"/>
                                <a:ea typeface="Cambria Math" panose="02040503050406030204" pitchFamily="18" charset="0"/>
                              </a:rPr>
                              <m:t>a</m:t>
                            </m:r>
                          </m:sup>
                        </m:sSup>
                      </m:num>
                      <m:den>
                        <m:r>
                          <a:rPr lang="vi-VN" b="0" i="1" smtClean="0">
                            <a:latin typeface="Cambria Math" panose="02040503050406030204" pitchFamily="18" charset="0"/>
                            <a:ea typeface="Cambria Math" panose="02040503050406030204" pitchFamily="18" charset="0"/>
                          </a:rPr>
                          <m:t>3</m:t>
                        </m:r>
                        <m:d>
                          <m:dPr>
                            <m:ctrlPr>
                              <a:rPr lang="vi-VN" b="0" i="1" smtClean="0">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b</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+1</m:t>
                            </m:r>
                          </m:e>
                        </m:d>
                      </m:den>
                    </m:f>
                  </m:oMath>
                </a14:m>
                <a:endParaRPr lang="vi-VN" dirty="0"/>
              </a:p>
              <a:p>
                <a14:m>
                  <m:oMath xmlns:m="http://schemas.openxmlformats.org/officeDocument/2006/math">
                    <m:r>
                      <m:rPr>
                        <m:sty m:val="p"/>
                      </m:rPr>
                      <a:rPr lang="vi-VN" i="1" dirty="0">
                        <a:latin typeface="Cambria Math" panose="02040503050406030204" pitchFamily="18" charset="0"/>
                      </a:rPr>
                      <m:t>var</m:t>
                    </m:r>
                    <m:d>
                      <m:dPr>
                        <m:begChr m:val="["/>
                        <m:endChr m:val="]"/>
                        <m:ctrlPr>
                          <a:rPr lang="vi-VN" i="1" dirty="0">
                            <a:latin typeface="Cambria Math" panose="02040503050406030204" pitchFamily="18" charset="0"/>
                          </a:rPr>
                        </m:ctrlPr>
                      </m:dPr>
                      <m:e>
                        <m:r>
                          <m:rPr>
                            <m:sty m:val="p"/>
                          </m:rPr>
                          <a:rPr lang="vi-VN" i="1" dirty="0">
                            <a:latin typeface="Cambria Math" panose="02040503050406030204" pitchFamily="18" charset="0"/>
                          </a:rPr>
                          <m:t>X</m:t>
                        </m:r>
                      </m:e>
                    </m:d>
                    <m:r>
                      <a:rPr lang="vi-VN" b="0" i="1" dirty="0" smtClean="0">
                        <a:latin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sSup>
                          <m:sSupPr>
                            <m:ctrlPr>
                              <a:rPr lang="vi-VN" i="1">
                                <a:latin typeface="Cambria Math" panose="02040503050406030204" pitchFamily="18" charset="0"/>
                                <a:ea typeface="Cambria Math" panose="02040503050406030204" pitchFamily="18" charset="0"/>
                              </a:rPr>
                            </m:ctrlPr>
                          </m:sSupPr>
                          <m:e>
                            <m:r>
                              <m:rPr>
                                <m:sty m:val="p"/>
                              </m:rPr>
                              <a:rPr lang="vi-VN" i="1">
                                <a:latin typeface="Cambria Math" panose="02040503050406030204" pitchFamily="18" charset="0"/>
                                <a:ea typeface="Cambria Math" panose="02040503050406030204" pitchFamily="18" charset="0"/>
                              </a:rPr>
                              <m:t>X</m:t>
                            </m:r>
                          </m:e>
                          <m:sup>
                            <m:r>
                              <a:rPr lang="vi-VN" i="1">
                                <a:latin typeface="Cambria Math" panose="02040503050406030204" pitchFamily="18" charset="0"/>
                                <a:ea typeface="Cambria Math" panose="02040503050406030204" pitchFamily="18" charset="0"/>
                              </a:rPr>
                              <m:t>2</m:t>
                            </m:r>
                          </m:sup>
                        </m:sSup>
                      </m:e>
                    </m:d>
                    <m:r>
                      <a:rPr lang="vi-VN" b="0" i="1" dirty="0" smtClean="0">
                        <a:latin typeface="Cambria Math" panose="02040503050406030204" pitchFamily="18" charset="0"/>
                      </a:rPr>
                      <m:t>−</m:t>
                    </m:r>
                    <m:sSup>
                      <m:sSupPr>
                        <m:ctrlPr>
                          <a:rPr lang="vi-VN" b="0" i="1" dirty="0" smtClean="0">
                            <a:latin typeface="Cambria Math" panose="02040503050406030204" pitchFamily="18" charset="0"/>
                            <a:ea typeface="Cambria Math" panose="02040503050406030204" pitchFamily="18" charset="0"/>
                          </a:rPr>
                        </m:ctrlPr>
                      </m:sSupPr>
                      <m:e>
                        <m:d>
                          <m:dPr>
                            <m:ctrlPr>
                              <a:rPr lang="vi-VN" b="0" i="1" dirty="0" smtClean="0">
                                <a:latin typeface="Cambria Math" panose="02040503050406030204" pitchFamily="18" charset="0"/>
                                <a:ea typeface="Cambria Math" panose="02040503050406030204" pitchFamily="18" charset="0"/>
                              </a:rPr>
                            </m:ctrlPr>
                          </m:dPr>
                          <m:e>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e>
                        </m:d>
                      </m:e>
                      <m:sup>
                        <m:r>
                          <a:rPr lang="vi-VN" b="0" i="0" smtClean="0">
                            <a:latin typeface="Cambria Math" panose="02040503050406030204" pitchFamily="18" charset="0"/>
                            <a:ea typeface="Cambria Math" panose="02040503050406030204" pitchFamily="18" charset="0"/>
                          </a:rPr>
                          <m:t>2</m:t>
                        </m:r>
                      </m:sup>
                    </m:sSup>
                    <m:r>
                      <a:rPr lang="vi-VN" b="0" i="0" smtClean="0">
                        <a:latin typeface="Cambria Math" panose="02040503050406030204" pitchFamily="18" charset="0"/>
                        <a:ea typeface="Cambria Math" panose="02040503050406030204" pitchFamily="18" charset="0"/>
                      </a:rPr>
                      <m:t>=</m:t>
                    </m:r>
                    <m:f>
                      <m:fPr>
                        <m:ctrlPr>
                          <a:rPr lang="vi-VN" i="1">
                            <a:latin typeface="Cambria Math" panose="02040503050406030204" pitchFamily="18" charset="0"/>
                            <a:ea typeface="Cambria Math" panose="02040503050406030204" pitchFamily="18" charset="0"/>
                          </a:rPr>
                        </m:ctrlPr>
                      </m:fPr>
                      <m:num>
                        <m:sSup>
                          <m:sSupPr>
                            <m:ctrlPr>
                              <a:rPr lang="vi-VN" i="1">
                                <a:latin typeface="Cambria Math" panose="02040503050406030204" pitchFamily="18" charset="0"/>
                                <a:ea typeface="Cambria Math" panose="02040503050406030204" pitchFamily="18" charset="0"/>
                              </a:rPr>
                            </m:ctrlPr>
                          </m:sSupPr>
                          <m:e>
                            <m:sSup>
                              <m:sSupPr>
                                <m:ctrlPr>
                                  <a:rPr lang="vi-VN" i="1">
                                    <a:latin typeface="Cambria Math" panose="02040503050406030204" pitchFamily="18" charset="0"/>
                                    <a:ea typeface="Cambria Math" panose="02040503050406030204" pitchFamily="18" charset="0"/>
                                  </a:rPr>
                                </m:ctrlPr>
                              </m:sSupPr>
                              <m:e>
                                <m:r>
                                  <a:rPr lang="vi-VN" i="1">
                                    <a:latin typeface="Cambria Math" panose="02040503050406030204" pitchFamily="18" charset="0"/>
                                    <a:ea typeface="Cambria Math" panose="02040503050406030204" pitchFamily="18" charset="0"/>
                                  </a:rPr>
                                  <m:t>4</m:t>
                                </m:r>
                              </m:e>
                              <m:sup>
                                <m:r>
                                  <m:rPr>
                                    <m:sty m:val="p"/>
                                  </m:rPr>
                                  <a:rPr lang="vi-VN" i="1">
                                    <a:latin typeface="Cambria Math" panose="02040503050406030204" pitchFamily="18" charset="0"/>
                                    <a:ea typeface="Cambria Math" panose="02040503050406030204" pitchFamily="18" charset="0"/>
                                  </a:rPr>
                                  <m:t>b</m:t>
                                </m:r>
                                <m:r>
                                  <a:rPr lang="vi-VN" i="1">
                                    <a:latin typeface="Cambria Math" panose="02040503050406030204" pitchFamily="18" charset="0"/>
                                    <a:ea typeface="Cambria Math" panose="02040503050406030204" pitchFamily="18" charset="0"/>
                                  </a:rPr>
                                  <m:t>+1</m:t>
                                </m:r>
                              </m:sup>
                            </m:sSup>
                            <m:r>
                              <a:rPr lang="vi-VN" i="1">
                                <a:latin typeface="Cambria Math" panose="02040503050406030204" pitchFamily="18" charset="0"/>
                                <a:ea typeface="Cambria Math" panose="02040503050406030204" pitchFamily="18" charset="0"/>
                              </a:rPr>
                              <m:t>−4</m:t>
                            </m:r>
                          </m:e>
                          <m:sup>
                            <m:r>
                              <m:rPr>
                                <m:sty m:val="p"/>
                              </m:rPr>
                              <a:rPr lang="vi-VN" i="1">
                                <a:latin typeface="Cambria Math" panose="02040503050406030204" pitchFamily="18" charset="0"/>
                                <a:ea typeface="Cambria Math" panose="02040503050406030204" pitchFamily="18" charset="0"/>
                              </a:rPr>
                              <m:t>a</m:t>
                            </m:r>
                          </m:sup>
                        </m:sSup>
                      </m:num>
                      <m:den>
                        <m:r>
                          <a:rPr lang="vi-VN" i="1">
                            <a:latin typeface="Cambria Math" panose="02040503050406030204" pitchFamily="18" charset="0"/>
                            <a:ea typeface="Cambria Math" panose="02040503050406030204" pitchFamily="18" charset="0"/>
                          </a:rPr>
                          <m:t>3</m:t>
                        </m:r>
                        <m:d>
                          <m:dPr>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b</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+1</m:t>
                            </m:r>
                          </m:e>
                        </m:d>
                      </m:den>
                    </m:f>
                    <m:r>
                      <a:rPr lang="vi-VN" b="0" i="1" smtClean="0">
                        <a:latin typeface="Cambria Math" panose="02040503050406030204" pitchFamily="18" charset="0"/>
                        <a:ea typeface="Cambria Math" panose="02040503050406030204" pitchFamily="18" charset="0"/>
                      </a:rPr>
                      <m:t>−</m:t>
                    </m:r>
                    <m:sSup>
                      <m:sSupPr>
                        <m:ctrlPr>
                          <a:rPr lang="vi-VN" b="0" i="1" smtClean="0">
                            <a:latin typeface="Cambria Math" panose="02040503050406030204" pitchFamily="18" charset="0"/>
                            <a:ea typeface="Cambria Math" panose="02040503050406030204" pitchFamily="18" charset="0"/>
                          </a:rPr>
                        </m:ctrlPr>
                      </m:sSupPr>
                      <m:e>
                        <m:d>
                          <m:dPr>
                            <m:ctrlPr>
                              <a:rPr lang="vi-VN" b="0" i="1" smtClean="0">
                                <a:latin typeface="Cambria Math" panose="02040503050406030204" pitchFamily="18" charset="0"/>
                                <a:ea typeface="Cambria Math" panose="02040503050406030204" pitchFamily="18" charset="0"/>
                              </a:rPr>
                            </m:ctrlPr>
                          </m:dPr>
                          <m:e>
                            <m:f>
                              <m:fPr>
                                <m:ctrlPr>
                                  <a:rPr lang="vi-VN" i="1">
                                    <a:latin typeface="Cambria Math" panose="02040503050406030204" pitchFamily="18" charset="0"/>
                                    <a:ea typeface="Cambria Math" panose="02040503050406030204" pitchFamily="18" charset="0"/>
                                  </a:rPr>
                                </m:ctrlPr>
                              </m:fPr>
                              <m:num>
                                <m:sSup>
                                  <m:sSupPr>
                                    <m:ctrlPr>
                                      <a:rPr lang="vi-VN" i="1">
                                        <a:latin typeface="Cambria Math" panose="02040503050406030204" pitchFamily="18" charset="0"/>
                                        <a:ea typeface="Cambria Math" panose="02040503050406030204" pitchFamily="18" charset="0"/>
                                      </a:rPr>
                                    </m:ctrlPr>
                                  </m:sSupPr>
                                  <m:e>
                                    <m:sSup>
                                      <m:sSupPr>
                                        <m:ctrlPr>
                                          <a:rPr lang="vi-VN" i="1">
                                            <a:latin typeface="Cambria Math" panose="02040503050406030204" pitchFamily="18" charset="0"/>
                                            <a:ea typeface="Cambria Math" panose="02040503050406030204" pitchFamily="18" charset="0"/>
                                          </a:rPr>
                                        </m:ctrlPr>
                                      </m:sSupPr>
                                      <m:e>
                                        <m:r>
                                          <a:rPr lang="vi-VN" i="1">
                                            <a:latin typeface="Cambria Math" panose="02040503050406030204" pitchFamily="18" charset="0"/>
                                            <a:ea typeface="Cambria Math" panose="02040503050406030204" pitchFamily="18" charset="0"/>
                                          </a:rPr>
                                          <m:t>2</m:t>
                                        </m:r>
                                      </m:e>
                                      <m:sup>
                                        <m:r>
                                          <m:rPr>
                                            <m:sty m:val="p"/>
                                          </m:rPr>
                                          <a:rPr lang="vi-VN" i="1">
                                            <a:latin typeface="Cambria Math" panose="02040503050406030204" pitchFamily="18" charset="0"/>
                                            <a:ea typeface="Cambria Math" panose="02040503050406030204" pitchFamily="18" charset="0"/>
                                          </a:rPr>
                                          <m:t>b</m:t>
                                        </m:r>
                                        <m:r>
                                          <a:rPr lang="vi-VN" i="1">
                                            <a:latin typeface="Cambria Math" panose="02040503050406030204" pitchFamily="18" charset="0"/>
                                            <a:ea typeface="Cambria Math" panose="02040503050406030204" pitchFamily="18" charset="0"/>
                                          </a:rPr>
                                          <m:t>+1</m:t>
                                        </m:r>
                                      </m:sup>
                                    </m:sSup>
                                    <m:r>
                                      <a:rPr lang="vi-VN" i="1">
                                        <a:latin typeface="Cambria Math" panose="02040503050406030204" pitchFamily="18" charset="0"/>
                                        <a:ea typeface="Cambria Math" panose="02040503050406030204" pitchFamily="18" charset="0"/>
                                      </a:rPr>
                                      <m:t>−2</m:t>
                                    </m:r>
                                  </m:e>
                                  <m:sup>
                                    <m:r>
                                      <m:rPr>
                                        <m:sty m:val="p"/>
                                      </m:rPr>
                                      <a:rPr lang="vi-VN" i="1">
                                        <a:latin typeface="Cambria Math" panose="02040503050406030204" pitchFamily="18" charset="0"/>
                                        <a:ea typeface="Cambria Math" panose="02040503050406030204" pitchFamily="18" charset="0"/>
                                      </a:rPr>
                                      <m:t>a</m:t>
                                    </m:r>
                                  </m:sup>
                                </m:sSup>
                              </m:num>
                              <m:den>
                                <m:r>
                                  <m:rPr>
                                    <m:sty m:val="p"/>
                                  </m:rPr>
                                  <a:rPr lang="vi-VN" i="1">
                                    <a:latin typeface="Cambria Math" panose="02040503050406030204" pitchFamily="18" charset="0"/>
                                    <a:ea typeface="Cambria Math" panose="02040503050406030204" pitchFamily="18" charset="0"/>
                                  </a:rPr>
                                  <m:t>b</m:t>
                                </m:r>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+1</m:t>
                                </m:r>
                              </m:den>
                            </m:f>
                          </m:e>
                        </m:d>
                      </m:e>
                      <m:sup>
                        <m:r>
                          <a:rPr lang="vi-VN" b="0" i="1" smtClean="0">
                            <a:latin typeface="Cambria Math" panose="02040503050406030204" pitchFamily="18" charset="0"/>
                            <a:ea typeface="Cambria Math" panose="02040503050406030204" pitchFamily="18" charset="0"/>
                          </a:rPr>
                          <m:t>2</m:t>
                        </m:r>
                      </m:sup>
                    </m:sSup>
                  </m:oMath>
                </a14:m>
                <a:endParaRPr lang="vi-VN" dirty="0"/>
              </a:p>
              <a:p>
                <a:endParaRPr lang="vi-VN" dirty="0"/>
              </a:p>
            </p:txBody>
          </p:sp>
        </mc:Choice>
        <mc:Fallback xmlns="">
          <p:sp>
            <p:nvSpPr>
              <p:cNvPr id="3" name="Content Placeholder 2">
                <a:extLst>
                  <a:ext uri="{FF2B5EF4-FFF2-40B4-BE49-F238E27FC236}">
                    <a16:creationId xmlns:a16="http://schemas.microsoft.com/office/drawing/2014/main" id="{CCDE5885-DA1C-DF7F-506A-280BB404E645}"/>
                  </a:ext>
                </a:extLst>
              </p:cNvPr>
              <p:cNvSpPr>
                <a:spLocks noGrp="1" noRot="1" noChangeAspect="1" noMove="1" noResize="1" noEditPoints="1" noAdjustHandles="1" noChangeArrowheads="1" noChangeShapeType="1" noTextEdit="1"/>
              </p:cNvSpPr>
              <p:nvPr>
                <p:ph idx="1"/>
              </p:nvPr>
            </p:nvSpPr>
            <p:spPr>
              <a:xfrm>
                <a:off x="304800" y="1592039"/>
                <a:ext cx="8534400" cy="3265711"/>
              </a:xfrm>
              <a:blipFill>
                <a:blip r:embed="rId2"/>
                <a:stretch>
                  <a:fillRect l="-1339" t="-13953"/>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A980881E-B001-7363-0CC6-236C57CC7040}"/>
              </a:ext>
            </a:extLst>
          </p:cNvPr>
          <p:cNvPicPr>
            <a:picLocks noChangeAspect="1"/>
          </p:cNvPicPr>
          <p:nvPr/>
        </p:nvPicPr>
        <p:blipFill>
          <a:blip r:embed="rId3"/>
          <a:stretch>
            <a:fillRect/>
          </a:stretch>
        </p:blipFill>
        <p:spPr>
          <a:xfrm>
            <a:off x="685800" y="824874"/>
            <a:ext cx="7772400" cy="767165"/>
          </a:xfrm>
          <a:prstGeom prst="rect">
            <a:avLst/>
          </a:prstGeom>
        </p:spPr>
      </p:pic>
    </p:spTree>
    <p:extLst>
      <p:ext uri="{BB962C8B-B14F-4D97-AF65-F5344CB8AC3E}">
        <p14:creationId xmlns:p14="http://schemas.microsoft.com/office/powerpoint/2010/main" val="29725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7B64-E1C4-97D3-C96D-6B483EFBE96B}"/>
              </a:ext>
            </a:extLst>
          </p:cNvPr>
          <p:cNvSpPr>
            <a:spLocks noGrp="1"/>
          </p:cNvSpPr>
          <p:nvPr>
            <p:ph type="title"/>
          </p:nvPr>
        </p:nvSpPr>
        <p:spPr/>
        <p:txBody>
          <a:bodyPr/>
          <a:lstStyle/>
          <a:p>
            <a:r>
              <a:rPr lang="vi-VN" dirty="0"/>
              <a:t>Ví dụ: biến Bernoulli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2ED54-BBF7-4D2F-E146-38B0E79F1292}"/>
                  </a:ext>
                </a:extLst>
              </p:cNvPr>
              <p:cNvSpPr>
                <a:spLocks noGrp="1"/>
              </p:cNvSpPr>
              <p:nvPr>
                <p:ph idx="1"/>
              </p:nvPr>
            </p:nvSpPr>
            <p:spPr/>
            <p:txBody>
              <a:bodyPr/>
              <a:lstStyle/>
              <a:p>
                <a14:m>
                  <m:oMath xmlns:m="http://schemas.openxmlformats.org/officeDocument/2006/math">
                    <m:r>
                      <m:rPr>
                        <m:sty m:val="p"/>
                      </m:rPr>
                      <a:rPr lang="vi-VN" i="1" smtClean="0">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Bernoulli</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p</m:t>
                    </m:r>
                    <m:r>
                      <a:rPr lang="vi-VN" b="0" i="1" smtClean="0">
                        <a:solidFill>
                          <a:srgbClr val="FF0000"/>
                        </a:solidFill>
                        <a:latin typeface="Cambria Math" panose="02040503050406030204" pitchFamily="18" charset="0"/>
                        <a:ea typeface="Cambria Math" panose="02040503050406030204" pitchFamily="18" charset="0"/>
                      </a:rPr>
                      <m:t>)</m:t>
                    </m:r>
                  </m:oMath>
                </a14:m>
                <a:endParaRPr lang="vi-VN" i="1" dirty="0">
                  <a:solidFill>
                    <a:srgbClr val="FF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𝒳</m:t>
                          </m:r>
                        </m:sub>
                        <m:sup/>
                        <m:e>
                          <m:sSub>
                            <m:sSubPr>
                              <m:ctrlPr>
                                <a:rPr lang="vi-VN" b="0" i="1" smtClean="0">
                                  <a:solidFill>
                                    <a:srgbClr val="00B0F0"/>
                                  </a:solidFill>
                                  <a:latin typeface="Cambria Math" panose="02040503050406030204" pitchFamily="18" charset="0"/>
                                  <a:ea typeface="Cambria Math" panose="02040503050406030204" pitchFamily="18" charset="0"/>
                                </a:rPr>
                              </m:ctrlPr>
                            </m:sSubPr>
                            <m:e>
                              <m:r>
                                <m:rPr>
                                  <m:sty m:val="p"/>
                                </m:rPr>
                                <a:rPr lang="vi-VN" i="0">
                                  <a:solidFill>
                                    <a:srgbClr val="00B0F0"/>
                                  </a:solidFill>
                                  <a:latin typeface="Cambria Math" panose="02040503050406030204" pitchFamily="18" charset="0"/>
                                  <a:ea typeface="Cambria Math" panose="02040503050406030204" pitchFamily="18" charset="0"/>
                                </a:rPr>
                                <m:t>x</m:t>
                              </m:r>
                              <m:r>
                                <m:rPr>
                                  <m:sty m:val="p"/>
                                </m:rPr>
                                <a:rPr lang="vi-VN" i="0" smtClean="0">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X</m:t>
                              </m:r>
                            </m:sub>
                          </m:sSub>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e>
                      </m:nary>
                      <m:r>
                        <a:rPr lang="vi-VN" b="0" i="1" smtClean="0">
                          <a:solidFill>
                            <a:srgbClr val="00B0F0"/>
                          </a:solidFill>
                          <a:latin typeface="Cambria Math" panose="02040503050406030204" pitchFamily="18" charset="0"/>
                          <a:ea typeface="Cambria Math" panose="02040503050406030204" pitchFamily="18" charset="0"/>
                        </a:rPr>
                        <m:t>=1×</m:t>
                      </m:r>
                      <m:sSub>
                        <m:sSubPr>
                          <m:ctrlPr>
                            <a:rPr lang="vi-VN" b="0" i="1" smtClean="0">
                              <a:solidFill>
                                <a:srgbClr val="00B0F0"/>
                              </a:solidFill>
                              <a:latin typeface="Cambria Math" panose="02040503050406030204" pitchFamily="18" charset="0"/>
                              <a:ea typeface="Cambria Math" panose="02040503050406030204" pitchFamily="18" charset="0"/>
                            </a:rPr>
                          </m:ctrlPr>
                        </m:sSubPr>
                        <m:e>
                          <m:r>
                            <m:rPr>
                              <m:sty m:val="p"/>
                            </m:rPr>
                            <a:rPr lang="vi-VN" i="1">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X</m:t>
                          </m:r>
                        </m:sub>
                      </m:sSub>
                      <m:d>
                        <m:dPr>
                          <m:ctrlPr>
                            <a:rPr lang="vi-VN" b="0" i="1" smtClean="0">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=1</m:t>
                          </m:r>
                        </m:e>
                      </m:d>
                      <m:r>
                        <a:rPr lang="vi-VN" b="0" i="1" smtClean="0">
                          <a:solidFill>
                            <a:srgbClr val="00B0F0"/>
                          </a:solidFill>
                          <a:latin typeface="Cambria Math" panose="02040503050406030204" pitchFamily="18" charset="0"/>
                          <a:ea typeface="Cambria Math" panose="02040503050406030204" pitchFamily="18" charset="0"/>
                        </a:rPr>
                        <m:t>+0×</m:t>
                      </m:r>
                      <m:sSub>
                        <m:sSubPr>
                          <m:ctrlPr>
                            <a:rPr lang="vi-VN" b="0" i="1" smtClean="0">
                              <a:solidFill>
                                <a:srgbClr val="00B0F0"/>
                              </a:solidFill>
                              <a:latin typeface="Cambria Math" panose="02040503050406030204" pitchFamily="18" charset="0"/>
                              <a:ea typeface="Cambria Math" panose="02040503050406030204" pitchFamily="18" charset="0"/>
                            </a:rPr>
                          </m:ctrlPr>
                        </m:sSubPr>
                        <m:e>
                          <m:r>
                            <m:rPr>
                              <m:sty m:val="p"/>
                            </m:rPr>
                            <a:rPr lang="vi-VN" i="1">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X</m:t>
                          </m:r>
                        </m:sub>
                      </m:sSub>
                      <m:d>
                        <m:dPr>
                          <m:ctrlPr>
                            <a:rPr lang="vi-VN" b="0" i="1" smtClean="0">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=0</m:t>
                          </m:r>
                        </m:e>
                      </m:d>
                    </m:oMath>
                  </m:oMathPara>
                </a14:m>
                <a:endParaRPr lang="vi-VN" b="0" dirty="0">
                  <a:solidFill>
                    <a:srgbClr val="FF0000"/>
                  </a:solidFill>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b="0" i="1" smtClean="0">
                          <a:solidFill>
                            <a:srgbClr val="FF0000"/>
                          </a:solidFill>
                          <a:latin typeface="Cambria Math" panose="02040503050406030204" pitchFamily="18" charset="0"/>
                        </a:rPr>
                        <m:t>=</m:t>
                      </m:r>
                      <m:sSub>
                        <m:sSubPr>
                          <m:ctrlPr>
                            <a:rPr lang="vi-VN" b="0" i="1" smtClean="0">
                              <a:solidFill>
                                <a:srgbClr val="FF0000"/>
                              </a:solidFill>
                              <a:latin typeface="Cambria Math" panose="02040503050406030204" pitchFamily="18" charset="0"/>
                            </a:rPr>
                          </m:ctrlPr>
                        </m:sSubPr>
                        <m:e>
                          <m:r>
                            <m:rPr>
                              <m:sty m:val="p"/>
                            </m:rPr>
                            <a:rPr lang="vi-VN" i="1">
                              <a:solidFill>
                                <a:srgbClr val="FF0000"/>
                              </a:solidFill>
                              <a:latin typeface="Cambria Math" panose="02040503050406030204" pitchFamily="18" charset="0"/>
                            </a:rPr>
                            <m:t>P</m:t>
                          </m:r>
                        </m:e>
                        <m:sub>
                          <m:r>
                            <m:rPr>
                              <m:sty m:val="p"/>
                            </m:rPr>
                            <a:rPr lang="vi-VN" i="1">
                              <a:solidFill>
                                <a:srgbClr val="FF0000"/>
                              </a:solidFill>
                              <a:latin typeface="Cambria Math" panose="02040503050406030204" pitchFamily="18" charset="0"/>
                            </a:rPr>
                            <m:t>X</m:t>
                          </m:r>
                        </m:sub>
                      </m:sSub>
                      <m:d>
                        <m:dPr>
                          <m:ctrlPr>
                            <a:rPr lang="vi-VN" b="0" i="1" smtClean="0">
                              <a:solidFill>
                                <a:srgbClr val="FF0000"/>
                              </a:solidFill>
                              <a:latin typeface="Cambria Math" panose="02040503050406030204" pitchFamily="18" charset="0"/>
                            </a:rPr>
                          </m:ctrlPr>
                        </m:dPr>
                        <m:e>
                          <m:r>
                            <m:rPr>
                              <m:sty m:val="p"/>
                            </m:rPr>
                            <a:rPr lang="vi-VN" i="1">
                              <a:solidFill>
                                <a:srgbClr val="FF0000"/>
                              </a:solidFill>
                              <a:latin typeface="Cambria Math" panose="02040503050406030204" pitchFamily="18" charset="0"/>
                            </a:rPr>
                            <m:t>X</m:t>
                          </m:r>
                          <m:r>
                            <a:rPr lang="vi-VN" b="0" i="1" smtClean="0">
                              <a:solidFill>
                                <a:srgbClr val="FF0000"/>
                              </a:solidFill>
                              <a:latin typeface="Cambria Math" panose="02040503050406030204" pitchFamily="18" charset="0"/>
                            </a:rPr>
                            <m:t>=1</m:t>
                          </m:r>
                        </m:e>
                      </m:d>
                      <m:r>
                        <a:rPr lang="vi-VN" b="0" i="1" smtClean="0">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p</m:t>
                      </m:r>
                    </m:oMath>
                  </m:oMathPara>
                </a14:m>
                <a:endParaRPr lang="vi-VN" dirty="0">
                  <a:solidFill>
                    <a:srgbClr val="FF0000"/>
                  </a:solidFill>
                </a:endParaRPr>
              </a:p>
              <a:p>
                <a:r>
                  <a:rPr lang="vi-VN" dirty="0"/>
                  <a:t>Kì vọng của biến Bernoulli là xác suất thành công </a:t>
                </a:r>
                <a14:m>
                  <m:oMath xmlns:m="http://schemas.openxmlformats.org/officeDocument/2006/math">
                    <m:r>
                      <m:rPr>
                        <m:sty m:val="p"/>
                      </m:rPr>
                      <a:rPr lang="vi-VN" i="1" dirty="0" smtClean="0">
                        <a:solidFill>
                          <a:srgbClr val="FF0000"/>
                        </a:solidFill>
                        <a:latin typeface="Cambria Math" panose="02040503050406030204" pitchFamily="18" charset="0"/>
                      </a:rPr>
                      <m:t>p</m:t>
                    </m:r>
                  </m:oMath>
                </a14:m>
                <a:endParaRPr lang="vi-VN" dirty="0"/>
              </a:p>
              <a:p>
                <a:r>
                  <a:rPr lang="vi-VN" dirty="0"/>
                  <a:t>Phương sai</a:t>
                </a:r>
              </a:p>
              <a:p>
                <a:pPr marL="0" indent="0">
                  <a:buNone/>
                </a:pPr>
                <a14:m>
                  <m:oMathPara xmlns:m="http://schemas.openxmlformats.org/officeDocument/2006/math">
                    <m:oMathParaPr>
                      <m:jc m:val="centerGroup"/>
                    </m:oMathParaPr>
                    <m:oMath xmlns:m="http://schemas.openxmlformats.org/officeDocument/2006/math">
                      <m:r>
                        <m:rPr>
                          <m:sty m:val="p"/>
                        </m:rPr>
                        <a:rPr lang="vi-VN" i="1" dirty="0" smtClean="0">
                          <a:solidFill>
                            <a:srgbClr val="FF0000"/>
                          </a:solidFill>
                          <a:latin typeface="Cambria Math" panose="02040503050406030204" pitchFamily="18" charset="0"/>
                        </a:rPr>
                        <m:t>Var</m:t>
                      </m:r>
                      <m:d>
                        <m:dPr>
                          <m:begChr m:val="["/>
                          <m:endChr m:val="]"/>
                          <m:ctrlPr>
                            <a:rPr lang="vi-VN" i="1" dirty="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e>
                      </m:d>
                      <m:r>
                        <a:rPr lang="vi-VN" b="0" i="1" dirty="0" smtClean="0">
                          <a:latin typeface="Cambria Math" panose="02040503050406030204" pitchFamily="18" charset="0"/>
                        </a:rPr>
                        <m:t>=</m:t>
                      </m:r>
                      <m:r>
                        <m:rPr>
                          <m:sty m:val="p"/>
                        </m:rPr>
                        <a:rPr lang="vi-VN" i="1" dirty="0">
                          <a:latin typeface="Cambria Math" panose="02040503050406030204" pitchFamily="18" charset="0"/>
                        </a:rPr>
                        <m:t>p</m:t>
                      </m:r>
                      <m:sSup>
                        <m:sSupPr>
                          <m:ctrlPr>
                            <a:rPr lang="vi-VN" b="0" i="1" dirty="0" smtClean="0">
                              <a:latin typeface="Cambria Math" panose="02040503050406030204" pitchFamily="18" charset="0"/>
                            </a:rPr>
                          </m:ctrlPr>
                        </m:sSupPr>
                        <m:e>
                          <m:d>
                            <m:dPr>
                              <m:ctrlPr>
                                <a:rPr lang="vi-VN" b="0" i="1" dirty="0" smtClean="0">
                                  <a:latin typeface="Cambria Math" panose="02040503050406030204" pitchFamily="18" charset="0"/>
                                </a:rPr>
                              </m:ctrlPr>
                            </m:dPr>
                            <m:e>
                              <m:r>
                                <a:rPr lang="vi-VN" b="0" i="1" dirty="0" smtClean="0">
                                  <a:latin typeface="Cambria Math" panose="02040503050406030204" pitchFamily="18" charset="0"/>
                                </a:rPr>
                                <m:t>1−</m:t>
                              </m:r>
                              <m:r>
                                <m:rPr>
                                  <m:sty m:val="p"/>
                                </m:rPr>
                                <a:rPr lang="vi-VN" i="1" dirty="0">
                                  <a:latin typeface="Cambria Math" panose="02040503050406030204" pitchFamily="18" charset="0"/>
                                </a:rPr>
                                <m:t>p</m:t>
                              </m:r>
                            </m:e>
                          </m:d>
                        </m:e>
                        <m:sup>
                          <m:r>
                            <a:rPr lang="vi-VN" b="0" i="1" dirty="0" smtClean="0">
                              <a:latin typeface="Cambria Math" panose="02040503050406030204" pitchFamily="18" charset="0"/>
                            </a:rPr>
                            <m:t>2</m:t>
                          </m:r>
                        </m:sup>
                      </m:sSup>
                      <m:r>
                        <a:rPr lang="vi-VN" b="0" i="1" dirty="0" smtClean="0">
                          <a:latin typeface="Cambria Math" panose="02040503050406030204" pitchFamily="18" charset="0"/>
                        </a:rPr>
                        <m:t>+</m:t>
                      </m:r>
                      <m:d>
                        <m:dPr>
                          <m:ctrlPr>
                            <a:rPr lang="vi-VN" b="0" i="1" dirty="0" smtClean="0">
                              <a:latin typeface="Cambria Math" panose="02040503050406030204" pitchFamily="18" charset="0"/>
                            </a:rPr>
                          </m:ctrlPr>
                        </m:dPr>
                        <m:e>
                          <m:r>
                            <a:rPr lang="vi-VN" b="0" i="1" dirty="0" smtClean="0">
                              <a:latin typeface="Cambria Math" panose="02040503050406030204" pitchFamily="18" charset="0"/>
                            </a:rPr>
                            <m:t>1−</m:t>
                          </m:r>
                          <m:r>
                            <m:rPr>
                              <m:sty m:val="p"/>
                            </m:rPr>
                            <a:rPr lang="vi-VN" i="1" dirty="0">
                              <a:latin typeface="Cambria Math" panose="02040503050406030204" pitchFamily="18" charset="0"/>
                            </a:rPr>
                            <m:t>p</m:t>
                          </m:r>
                        </m:e>
                      </m:d>
                      <m:sSup>
                        <m:sSupPr>
                          <m:ctrlPr>
                            <a:rPr lang="vi-VN" b="0" i="1" dirty="0" smtClean="0">
                              <a:latin typeface="Cambria Math" panose="02040503050406030204" pitchFamily="18" charset="0"/>
                            </a:rPr>
                          </m:ctrlPr>
                        </m:sSupPr>
                        <m:e>
                          <m:d>
                            <m:dPr>
                              <m:ctrlPr>
                                <a:rPr lang="vi-VN" b="0" i="1" dirty="0" smtClean="0">
                                  <a:latin typeface="Cambria Math" panose="02040503050406030204" pitchFamily="18" charset="0"/>
                                </a:rPr>
                              </m:ctrlPr>
                            </m:dPr>
                            <m:e>
                              <m:r>
                                <a:rPr lang="vi-VN" b="0" i="1" dirty="0" smtClean="0">
                                  <a:latin typeface="Cambria Math" panose="02040503050406030204" pitchFamily="18" charset="0"/>
                                </a:rPr>
                                <m:t>0−</m:t>
                              </m:r>
                              <m:r>
                                <m:rPr>
                                  <m:sty m:val="p"/>
                                </m:rPr>
                                <a:rPr lang="vi-VN" i="1" dirty="0">
                                  <a:latin typeface="Cambria Math" panose="02040503050406030204" pitchFamily="18" charset="0"/>
                                </a:rPr>
                                <m:t>p</m:t>
                              </m:r>
                            </m:e>
                          </m:d>
                        </m:e>
                        <m:sup>
                          <m:r>
                            <a:rPr lang="vi-VN" b="0" i="1" dirty="0" smtClean="0">
                              <a:latin typeface="Cambria Math" panose="02040503050406030204" pitchFamily="18" charset="0"/>
                            </a:rPr>
                            <m:t>2</m:t>
                          </m:r>
                        </m:sup>
                      </m:sSup>
                      <m:r>
                        <a:rPr lang="vi-VN" b="0" i="1" smtClean="0">
                          <a:latin typeface="Cambria Math" panose="02040503050406030204" pitchFamily="18" charset="0"/>
                        </a:rPr>
                        <m:t>=</m:t>
                      </m:r>
                      <m:r>
                        <m:rPr>
                          <m:sty m:val="p"/>
                        </m:rPr>
                        <a:rPr lang="vi-VN" i="1">
                          <a:latin typeface="Cambria Math" panose="02040503050406030204" pitchFamily="18" charset="0"/>
                        </a:rPr>
                        <m:t>p</m:t>
                      </m:r>
                      <m:d>
                        <m:dPr>
                          <m:ctrlPr>
                            <a:rPr lang="vi-VN" b="0" i="1" smtClean="0">
                              <a:latin typeface="Cambria Math" panose="02040503050406030204" pitchFamily="18" charset="0"/>
                            </a:rPr>
                          </m:ctrlPr>
                        </m:dPr>
                        <m:e>
                          <m:r>
                            <a:rPr lang="vi-VN" b="0" i="1" smtClean="0">
                              <a:latin typeface="Cambria Math" panose="02040503050406030204" pitchFamily="18" charset="0"/>
                            </a:rPr>
                            <m:t>1−2</m:t>
                          </m:r>
                          <m:r>
                            <m:rPr>
                              <m:sty m:val="p"/>
                            </m:rPr>
                            <a:rPr lang="vi-VN" i="1">
                              <a:latin typeface="Cambria Math" panose="02040503050406030204" pitchFamily="18" charset="0"/>
                            </a:rPr>
                            <m:t>p</m:t>
                          </m:r>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p</m:t>
                              </m:r>
                            </m:e>
                            <m:sup>
                              <m:r>
                                <a:rPr lang="vi-VN" b="0" i="1" smtClean="0">
                                  <a:latin typeface="Cambria Math" panose="02040503050406030204" pitchFamily="18" charset="0"/>
                                </a:rPr>
                                <m:t>2</m:t>
                              </m:r>
                            </m:sup>
                          </m:sSup>
                        </m:e>
                      </m:d>
                      <m:r>
                        <a:rPr lang="vi-VN" b="0" i="1" smtClean="0">
                          <a:latin typeface="Cambria Math" panose="02040503050406030204" pitchFamily="18" charset="0"/>
                        </a:rPr>
                        <m:t>+</m:t>
                      </m:r>
                      <m:d>
                        <m:dPr>
                          <m:ctrlPr>
                            <a:rPr lang="vi-VN" b="0" i="1" smtClean="0">
                              <a:latin typeface="Cambria Math" panose="02040503050406030204" pitchFamily="18" charset="0"/>
                            </a:rPr>
                          </m:ctrlPr>
                        </m:dPr>
                        <m:e>
                          <m:r>
                            <a:rPr lang="vi-VN" b="0" i="1" smtClean="0">
                              <a:latin typeface="Cambria Math" panose="02040503050406030204" pitchFamily="18" charset="0"/>
                            </a:rPr>
                            <m:t>1−</m:t>
                          </m:r>
                          <m:r>
                            <m:rPr>
                              <m:sty m:val="p"/>
                            </m:rPr>
                            <a:rPr lang="vi-VN" i="1">
                              <a:latin typeface="Cambria Math" panose="02040503050406030204" pitchFamily="18" charset="0"/>
                            </a:rPr>
                            <m:t>p</m:t>
                          </m:r>
                        </m:e>
                      </m:d>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p</m:t>
                          </m:r>
                        </m:e>
                        <m:sup>
                          <m:r>
                            <a:rPr lang="vi-VN" b="0" i="1" smtClean="0">
                              <a:latin typeface="Cambria Math" panose="02040503050406030204" pitchFamily="18" charset="0"/>
                            </a:rPr>
                            <m:t>2</m:t>
                          </m:r>
                        </m:sup>
                      </m:sSup>
                      <m:r>
                        <a:rPr lang="vi-VN" b="0" i="1" smtClean="0">
                          <a:latin typeface="Cambria Math" panose="02040503050406030204" pitchFamily="18" charset="0"/>
                        </a:rPr>
                        <m:t>=</m:t>
                      </m:r>
                      <m:r>
                        <m:rPr>
                          <m:sty m:val="p"/>
                        </m:rPr>
                        <a:rPr lang="vi-VN" i="1">
                          <a:latin typeface="Cambria Math" panose="02040503050406030204" pitchFamily="18" charset="0"/>
                        </a:rPr>
                        <m:t>p</m:t>
                      </m:r>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p</m:t>
                          </m:r>
                        </m:e>
                        <m:sup>
                          <m:r>
                            <a:rPr lang="vi-VN" b="0" i="1" smtClean="0">
                              <a:latin typeface="Cambria Math" panose="02040503050406030204" pitchFamily="18" charset="0"/>
                            </a:rPr>
                            <m:t>2</m:t>
                          </m:r>
                        </m:sup>
                      </m:sSup>
                      <m:r>
                        <a:rPr lang="vi-VN" b="0" i="1" smtClean="0">
                          <a:latin typeface="Cambria Math" panose="02040503050406030204" pitchFamily="18" charset="0"/>
                        </a:rPr>
                        <m:t>=</m:t>
                      </m:r>
                      <m:r>
                        <m:rPr>
                          <m:sty m:val="p"/>
                        </m:rPr>
                        <a:rPr lang="vi-VN" i="1" smtClean="0">
                          <a:solidFill>
                            <a:srgbClr val="FF0000"/>
                          </a:solidFill>
                          <a:latin typeface="Cambria Math" panose="02040503050406030204" pitchFamily="18" charset="0"/>
                        </a:rPr>
                        <m:t>p</m:t>
                      </m:r>
                      <m:r>
                        <a:rPr lang="vi-VN" b="0" i="1" smtClean="0">
                          <a:solidFill>
                            <a:srgbClr val="FF0000"/>
                          </a:solidFill>
                          <a:latin typeface="Cambria Math" panose="02040503050406030204" pitchFamily="18" charset="0"/>
                        </a:rPr>
                        <m:t>(1−</m:t>
                      </m:r>
                      <m:r>
                        <m:rPr>
                          <m:sty m:val="p"/>
                        </m:rPr>
                        <a:rPr lang="vi-VN" i="1">
                          <a:solidFill>
                            <a:srgbClr val="FF0000"/>
                          </a:solidFill>
                          <a:latin typeface="Cambria Math" panose="02040503050406030204" pitchFamily="18" charset="0"/>
                        </a:rPr>
                        <m:t>p</m:t>
                      </m:r>
                      <m:r>
                        <a:rPr lang="vi-VN" b="0" i="1" smtClean="0">
                          <a:solidFill>
                            <a:srgbClr val="FF0000"/>
                          </a:solidFill>
                          <a:latin typeface="Cambria Math" panose="02040503050406030204" pitchFamily="18" charset="0"/>
                        </a:rPr>
                        <m:t>)</m:t>
                      </m:r>
                    </m:oMath>
                  </m:oMathPara>
                </a14:m>
                <a:endParaRPr lang="vi-VN" b="0" i="1" dirty="0">
                  <a:solidFill>
                    <a:srgbClr val="FF0000"/>
                  </a:solidFill>
                  <a:latin typeface="Cambria Math" panose="02040503050406030204" pitchFamily="18" charset="0"/>
                </a:endParaRPr>
              </a:p>
              <a:p>
                <a:pPr marL="0" indent="0">
                  <a:buNone/>
                </a:pPr>
                <a:r>
                  <a:rPr lang="vi-VN" dirty="0"/>
                  <a:t>Cách khác</a:t>
                </a:r>
              </a:p>
              <a:p>
                <a:pPr marL="0" indent="0">
                  <a:buNone/>
                </a:pPr>
                <a14:m>
                  <m:oMathPara xmlns:m="http://schemas.openxmlformats.org/officeDocument/2006/math">
                    <m:oMathParaPr>
                      <m:jc m:val="centerGroup"/>
                    </m:oMathParaPr>
                    <m:oMath xmlns:m="http://schemas.openxmlformats.org/officeDocument/2006/math">
                      <m:r>
                        <m:rPr>
                          <m:sty m:val="p"/>
                        </m:rPr>
                        <a:rPr lang="vi-VN" i="1" dirty="0">
                          <a:solidFill>
                            <a:srgbClr val="FF0000"/>
                          </a:solidFill>
                          <a:latin typeface="Cambria Math" panose="02040503050406030204" pitchFamily="18" charset="0"/>
                        </a:rPr>
                        <m:t>Var</m:t>
                      </m:r>
                      <m:d>
                        <m:dPr>
                          <m:begChr m:val="["/>
                          <m:endChr m:val="]"/>
                          <m:ctrlPr>
                            <a:rPr lang="vi-VN" i="1" dirty="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e>
                      </m:d>
                      <m:r>
                        <a:rPr lang="vi-VN" i="1" dirty="0">
                          <a:latin typeface="Cambria Math" panose="02040503050406030204" pitchFamily="18" charset="0"/>
                        </a:rPr>
                        <m:t>=</m:t>
                      </m:r>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sSup>
                            <m:sSupPr>
                              <m:ctrlPr>
                                <a:rPr lang="vi-VN" i="1">
                                  <a:latin typeface="Cambria Math" panose="02040503050406030204" pitchFamily="18" charset="0"/>
                                  <a:ea typeface="Cambria Math" panose="02040503050406030204" pitchFamily="18" charset="0"/>
                                </a:rPr>
                              </m:ctrlPr>
                            </m:sSupPr>
                            <m:e>
                              <m:r>
                                <m:rPr>
                                  <m:sty m:val="p"/>
                                </m:rPr>
                                <a:rPr lang="vi-VN" i="1">
                                  <a:latin typeface="Cambria Math" panose="02040503050406030204" pitchFamily="18" charset="0"/>
                                  <a:ea typeface="Cambria Math" panose="02040503050406030204" pitchFamily="18" charset="0"/>
                                </a:rPr>
                                <m:t>X</m:t>
                              </m:r>
                            </m:e>
                            <m:sup>
                              <m:r>
                                <a:rPr lang="vi-VN" i="1">
                                  <a:latin typeface="Cambria Math" panose="02040503050406030204" pitchFamily="18" charset="0"/>
                                  <a:ea typeface="Cambria Math" panose="02040503050406030204" pitchFamily="18" charset="0"/>
                                </a:rPr>
                                <m:t>2</m:t>
                              </m:r>
                            </m:sup>
                          </m:sSup>
                        </m:e>
                      </m:d>
                      <m:r>
                        <a:rPr lang="vi-VN" i="1">
                          <a:latin typeface="Cambria Math" panose="02040503050406030204" pitchFamily="18" charset="0"/>
                          <a:ea typeface="Cambria Math" panose="02040503050406030204" pitchFamily="18" charset="0"/>
                        </a:rPr>
                        <m:t>−</m:t>
                      </m:r>
                      <m:sSup>
                        <m:sSupPr>
                          <m:ctrlPr>
                            <a:rPr lang="vi-VN" i="1">
                              <a:latin typeface="Cambria Math" panose="02040503050406030204" pitchFamily="18" charset="0"/>
                              <a:ea typeface="Cambria Math" panose="02040503050406030204" pitchFamily="18" charset="0"/>
                            </a:rPr>
                          </m:ctrlPr>
                        </m:sSupPr>
                        <m:e>
                          <m:d>
                            <m:dPr>
                              <m:ctrlPr>
                                <a:rPr lang="vi-VN" i="1">
                                  <a:latin typeface="Cambria Math" panose="02040503050406030204" pitchFamily="18" charset="0"/>
                                  <a:ea typeface="Cambria Math" panose="02040503050406030204" pitchFamily="18" charset="0"/>
                                </a:rPr>
                              </m:ctrlPr>
                            </m:dPr>
                            <m:e>
                              <m:r>
                                <a:rPr lang="vi-VN" i="1">
                                  <a:latin typeface="Cambria Math" panose="02040503050406030204" pitchFamily="18" charset="0"/>
                                  <a:ea typeface="Cambria Math" panose="02040503050406030204" pitchFamily="18" charset="0"/>
                                </a:rPr>
                                <m:t>𝔼</m:t>
                              </m:r>
                              <m:d>
                                <m:dPr>
                                  <m:begChr m:val="["/>
                                  <m:endChr m:val="]"/>
                                  <m:ctrlPr>
                                    <a:rPr lang="vi-VN" i="1">
                                      <a:latin typeface="Cambria Math" panose="02040503050406030204" pitchFamily="18" charset="0"/>
                                      <a:ea typeface="Cambria Math" panose="02040503050406030204" pitchFamily="18" charset="0"/>
                                    </a:rPr>
                                  </m:ctrlPr>
                                </m:dPr>
                                <m:e>
                                  <m:r>
                                    <m:rPr>
                                      <m:sty m:val="p"/>
                                    </m:rPr>
                                    <a:rPr lang="vi-VN" i="1">
                                      <a:latin typeface="Cambria Math" panose="02040503050406030204" pitchFamily="18" charset="0"/>
                                      <a:ea typeface="Cambria Math" panose="02040503050406030204" pitchFamily="18" charset="0"/>
                                    </a:rPr>
                                    <m:t>X</m:t>
                                  </m:r>
                                </m:e>
                              </m:d>
                            </m:e>
                          </m:d>
                        </m:e>
                        <m:sup>
                          <m:r>
                            <a:rPr lang="vi-VN" i="1">
                              <a:latin typeface="Cambria Math" panose="02040503050406030204" pitchFamily="18" charset="0"/>
                              <a:ea typeface="Cambria Math" panose="02040503050406030204" pitchFamily="18" charset="0"/>
                            </a:rPr>
                            <m:t>2</m:t>
                          </m:r>
                        </m:sup>
                      </m:sSup>
                      <m: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p</m:t>
                      </m:r>
                      <m:r>
                        <a:rPr lang="vi-VN" b="0" i="1" smtClean="0">
                          <a:latin typeface="Cambria Math" panose="02040503050406030204" pitchFamily="18" charset="0"/>
                          <a:ea typeface="Cambria Math" panose="02040503050406030204" pitchFamily="18" charset="0"/>
                        </a:rPr>
                        <m:t>−</m:t>
                      </m:r>
                      <m:sSup>
                        <m:sSupPr>
                          <m:ctrlPr>
                            <a:rPr lang="vi-VN" b="0" i="1" smtClean="0">
                              <a:latin typeface="Cambria Math" panose="02040503050406030204" pitchFamily="18" charset="0"/>
                              <a:ea typeface="Cambria Math" panose="02040503050406030204" pitchFamily="18" charset="0"/>
                            </a:rPr>
                          </m:ctrlPr>
                        </m:sSupPr>
                        <m:e>
                          <m:r>
                            <m:rPr>
                              <m:sty m:val="p"/>
                            </m:rPr>
                            <a:rPr lang="vi-VN" i="1">
                              <a:latin typeface="Cambria Math" panose="02040503050406030204" pitchFamily="18" charset="0"/>
                              <a:ea typeface="Cambria Math" panose="02040503050406030204" pitchFamily="18" charset="0"/>
                            </a:rPr>
                            <m:t>p</m:t>
                          </m:r>
                        </m:e>
                        <m:sup>
                          <m:r>
                            <a:rPr lang="vi-VN" b="0" i="1" smtClean="0">
                              <a:latin typeface="Cambria Math" panose="02040503050406030204" pitchFamily="18" charset="0"/>
                              <a:ea typeface="Cambria Math" panose="02040503050406030204" pitchFamily="18" charset="0"/>
                            </a:rPr>
                            <m:t>2</m:t>
                          </m:r>
                        </m:sup>
                      </m:sSup>
                    </m:oMath>
                  </m:oMathPara>
                </a14:m>
                <a:endParaRPr lang="vi-VN" dirty="0"/>
              </a:p>
            </p:txBody>
          </p:sp>
        </mc:Choice>
        <mc:Fallback xmlns="">
          <p:sp>
            <p:nvSpPr>
              <p:cNvPr id="3" name="Content Placeholder 2">
                <a:extLst>
                  <a:ext uri="{FF2B5EF4-FFF2-40B4-BE49-F238E27FC236}">
                    <a16:creationId xmlns:a16="http://schemas.microsoft.com/office/drawing/2014/main" id="{33B2ED54-BBF7-4D2F-E146-38B0E79F1292}"/>
                  </a:ext>
                </a:extLst>
              </p:cNvPr>
              <p:cNvSpPr>
                <a:spLocks noGrp="1" noRot="1" noChangeAspect="1" noMove="1" noResize="1" noEditPoints="1" noAdjustHandles="1" noChangeArrowheads="1" noChangeShapeType="1" noTextEdit="1"/>
              </p:cNvSpPr>
              <p:nvPr>
                <p:ph idx="1"/>
              </p:nvPr>
            </p:nvSpPr>
            <p:spPr>
              <a:blipFill>
                <a:blip r:embed="rId2"/>
                <a:stretch>
                  <a:fillRect l="-1488" t="-26429" b="-17143"/>
                </a:stretch>
              </a:blipFill>
            </p:spPr>
            <p:txBody>
              <a:bodyPr/>
              <a:lstStyle/>
              <a:p>
                <a:r>
                  <a:rPr lang="vi-VN">
                    <a:noFill/>
                  </a:rPr>
                  <a:t> </a:t>
                </a:r>
              </a:p>
            </p:txBody>
          </p:sp>
        </mc:Fallback>
      </mc:AlternateContent>
    </p:spTree>
    <p:extLst>
      <p:ext uri="{BB962C8B-B14F-4D97-AF65-F5344CB8AC3E}">
        <p14:creationId xmlns:p14="http://schemas.microsoft.com/office/powerpoint/2010/main" val="166054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dissolv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6467B64-E1C4-97D3-C96D-6B483EFBE96B}"/>
                  </a:ext>
                </a:extLst>
              </p:cNvPr>
              <p:cNvSpPr>
                <a:spLocks noGrp="1"/>
              </p:cNvSpPr>
              <p:nvPr>
                <p:ph type="title"/>
              </p:nvPr>
            </p:nvSpPr>
            <p:spPr/>
            <p:txBody>
              <a:bodyPr/>
              <a:lstStyle/>
              <a:p>
                <a:r>
                  <a:rPr lang="vi-VN" dirty="0"/>
                  <a:t>Ví dụ: biến rời rạc đều </a:t>
                </a:r>
                <a14:m>
                  <m:oMath xmlns:m="http://schemas.openxmlformats.org/officeDocument/2006/math">
                    <m:r>
                      <a:rPr lang="vi-VN" i="0" dirty="0" smtClean="0">
                        <a:latin typeface="Cambria Math" panose="02040503050406030204" pitchFamily="18" charset="0"/>
                      </a:rPr>
                      <m:t>[</m:t>
                    </m:r>
                    <m:r>
                      <m:rPr>
                        <m:sty m:val="p"/>
                      </m:rPr>
                      <a:rPr lang="vi-VN" i="0" dirty="0" smtClean="0">
                        <a:latin typeface="Cambria Math" panose="02040503050406030204" pitchFamily="18" charset="0"/>
                      </a:rPr>
                      <m:t>a</m:t>
                    </m:r>
                    <m:r>
                      <a:rPr lang="vi-VN" i="0" dirty="0" smtClean="0">
                        <a:latin typeface="Cambria Math" panose="02040503050406030204" pitchFamily="18" charset="0"/>
                      </a:rPr>
                      <m:t>,</m:t>
                    </m:r>
                    <m:r>
                      <m:rPr>
                        <m:sty m:val="p"/>
                      </m:rPr>
                      <a:rPr lang="vi-VN" i="0" dirty="0" smtClean="0">
                        <a:latin typeface="Cambria Math" panose="02040503050406030204" pitchFamily="18" charset="0"/>
                      </a:rPr>
                      <m:t>b</m:t>
                    </m:r>
                    <m:r>
                      <a:rPr lang="vi-VN" i="0" dirty="0" smtClean="0">
                        <a:latin typeface="Cambria Math" panose="02040503050406030204" pitchFamily="18" charset="0"/>
                      </a:rPr>
                      <m:t>]</m:t>
                    </m:r>
                  </m:oMath>
                </a14:m>
                <a:endParaRPr lang="vi-VN" dirty="0"/>
              </a:p>
            </p:txBody>
          </p:sp>
        </mc:Choice>
        <mc:Fallback xmlns="">
          <p:sp>
            <p:nvSpPr>
              <p:cNvPr id="2" name="Title 1">
                <a:extLst>
                  <a:ext uri="{FF2B5EF4-FFF2-40B4-BE49-F238E27FC236}">
                    <a16:creationId xmlns:a16="http://schemas.microsoft.com/office/drawing/2014/main" id="{46467B64-E1C4-97D3-C96D-6B483EFBE96B}"/>
                  </a:ext>
                </a:extLst>
              </p:cNvPr>
              <p:cNvSpPr>
                <a:spLocks noGrp="1" noRot="1" noChangeAspect="1" noMove="1" noResize="1" noEditPoints="1" noAdjustHandles="1" noChangeArrowheads="1" noChangeShapeType="1" noTextEdit="1"/>
              </p:cNvSpPr>
              <p:nvPr>
                <p:ph type="title"/>
              </p:nvPr>
            </p:nvSpPr>
            <p:spPr>
              <a:blipFill>
                <a:blip r:embed="rId2"/>
                <a:stretch>
                  <a:fillRect b="-869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2ED54-BBF7-4D2F-E146-38B0E79F129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vi-VN"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a:solidFill>
                                <a:srgbClr val="FF0000"/>
                              </a:solidFill>
                              <a:latin typeface="Cambria Math" panose="02040503050406030204" pitchFamily="18" charset="0"/>
                              <a:ea typeface="Cambria Math" panose="02040503050406030204" pitchFamily="18" charset="0"/>
                            </a:rPr>
                            <m:t>X</m:t>
                          </m:r>
                        </m:e>
                      </m:d>
                      <m:r>
                        <a:rPr lang="vi-VN" smtClean="0">
                          <a:solidFill>
                            <a:srgbClr val="FF0000"/>
                          </a:solidFill>
                          <a:latin typeface="Cambria Math" panose="02040503050406030204" pitchFamily="18" charset="0"/>
                          <a:ea typeface="Cambria Math" panose="02040503050406030204" pitchFamily="18" charset="0"/>
                        </a:rPr>
                        <m:t>=</m:t>
                      </m:r>
                      <m:nary>
                        <m:naryPr>
                          <m:chr m:val="∑"/>
                          <m:supHide m:val="on"/>
                          <m:ctrlPr>
                            <a:rPr lang="vi-VN" i="1">
                              <a:solidFill>
                                <a:srgbClr val="00B0F0"/>
                              </a:solidFill>
                              <a:latin typeface="Cambria Math" panose="02040503050406030204" pitchFamily="18" charset="0"/>
                              <a:ea typeface="Cambria Math" panose="02040503050406030204" pitchFamily="18" charset="0"/>
                            </a:rPr>
                          </m:ctrlPr>
                        </m:naryPr>
                        <m:sub>
                          <m:r>
                            <m:rPr>
                              <m:sty m:val="p"/>
                              <m:brk m:alnAt="7"/>
                            </m:rPr>
                            <a:rPr lang="vi-VN">
                              <a:solidFill>
                                <a:srgbClr val="00B0F0"/>
                              </a:solidFill>
                              <a:latin typeface="Cambria Math" panose="02040503050406030204" pitchFamily="18" charset="0"/>
                              <a:ea typeface="Cambria Math" panose="02040503050406030204" pitchFamily="18" charset="0"/>
                            </a:rPr>
                            <m:t>x</m:t>
                          </m:r>
                          <m:r>
                            <a:rPr lang="vi-VN">
                              <a:solidFill>
                                <a:srgbClr val="00B0F0"/>
                              </a:solidFill>
                              <a:latin typeface="Cambria Math" panose="02040503050406030204" pitchFamily="18" charset="0"/>
                              <a:ea typeface="Cambria Math" panose="02040503050406030204" pitchFamily="18" charset="0"/>
                            </a:rPr>
                            <m:t>∈</m:t>
                          </m:r>
                          <m:r>
                            <a:rPr lang="vi-VN">
                              <a:solidFill>
                                <a:srgbClr val="00B0F0"/>
                              </a:solidFill>
                              <a:latin typeface="Cambria Math" panose="02040503050406030204" pitchFamily="18" charset="0"/>
                              <a:ea typeface="Cambria Math" panose="02040503050406030204" pitchFamily="18" charset="0"/>
                            </a:rPr>
                            <m:t>𝒳</m:t>
                          </m:r>
                        </m:sub>
                        <m:sup/>
                        <m:e>
                          <m:sSub>
                            <m:sSubPr>
                              <m:ctrlPr>
                                <a:rPr lang="vi-VN" i="1">
                                  <a:solidFill>
                                    <a:srgbClr val="00B0F0"/>
                                  </a:solidFill>
                                  <a:latin typeface="Cambria Math" panose="02040503050406030204" pitchFamily="18" charset="0"/>
                                  <a:ea typeface="Cambria Math" panose="02040503050406030204" pitchFamily="18" charset="0"/>
                                </a:rPr>
                              </m:ctrlPr>
                            </m:sSubPr>
                            <m:e>
                              <m:r>
                                <m:rPr>
                                  <m:sty m:val="p"/>
                                </m:rPr>
                                <a:rPr lang="vi-VN">
                                  <a:solidFill>
                                    <a:srgbClr val="00B0F0"/>
                                  </a:solidFill>
                                  <a:latin typeface="Cambria Math" panose="02040503050406030204" pitchFamily="18" charset="0"/>
                                  <a:ea typeface="Cambria Math" panose="02040503050406030204" pitchFamily="18" charset="0"/>
                                </a:rPr>
                                <m:t>xP</m:t>
                              </m:r>
                            </m:e>
                            <m:sub>
                              <m:r>
                                <m:rPr>
                                  <m:sty m:val="p"/>
                                </m:rPr>
                                <a:rPr lang="vi-VN">
                                  <a:solidFill>
                                    <a:srgbClr val="00B0F0"/>
                                  </a:solidFill>
                                  <a:latin typeface="Cambria Math" panose="02040503050406030204" pitchFamily="18" charset="0"/>
                                  <a:ea typeface="Cambria Math" panose="02040503050406030204" pitchFamily="18" charset="0"/>
                                </a:rPr>
                                <m:t>X</m:t>
                              </m:r>
                            </m:sub>
                          </m:sSub>
                          <m:r>
                            <a:rPr lang="vi-VN">
                              <a:solidFill>
                                <a:srgbClr val="00B0F0"/>
                              </a:solidFill>
                              <a:latin typeface="Cambria Math" panose="02040503050406030204" pitchFamily="18" charset="0"/>
                              <a:ea typeface="Cambria Math" panose="02040503050406030204" pitchFamily="18" charset="0"/>
                            </a:rPr>
                            <m:t>(</m:t>
                          </m:r>
                          <m:r>
                            <m:rPr>
                              <m:sty m:val="p"/>
                            </m:rPr>
                            <a:rPr lang="vi-VN">
                              <a:solidFill>
                                <a:srgbClr val="00B0F0"/>
                              </a:solidFill>
                              <a:latin typeface="Cambria Math" panose="02040503050406030204" pitchFamily="18" charset="0"/>
                              <a:ea typeface="Cambria Math" panose="02040503050406030204" pitchFamily="18" charset="0"/>
                            </a:rPr>
                            <m:t>x</m:t>
                          </m:r>
                          <m:r>
                            <a:rPr lang="vi-VN">
                              <a:solidFill>
                                <a:srgbClr val="00B0F0"/>
                              </a:solidFill>
                              <a:latin typeface="Cambria Math" panose="02040503050406030204" pitchFamily="18" charset="0"/>
                              <a:ea typeface="Cambria Math" panose="02040503050406030204" pitchFamily="18" charset="0"/>
                            </a:rPr>
                            <m:t>)</m:t>
                          </m:r>
                        </m:e>
                      </m:nary>
                      <m:r>
                        <a:rPr lang="vi-VN">
                          <a:solidFill>
                            <a:srgbClr val="00B0F0"/>
                          </a:solidFill>
                          <a:latin typeface="Cambria Math" panose="02040503050406030204" pitchFamily="18" charset="0"/>
                          <a:ea typeface="Cambria Math" panose="02040503050406030204" pitchFamily="18" charset="0"/>
                        </a:rPr>
                        <m:t>=</m:t>
                      </m:r>
                      <m:f>
                        <m:fPr>
                          <m:ctrlPr>
                            <a:rPr lang="vi-VN" i="1" dirty="0">
                              <a:solidFill>
                                <a:srgbClr val="00B0F0"/>
                              </a:solidFill>
                              <a:latin typeface="Cambria Math" panose="02040503050406030204" pitchFamily="18" charset="0"/>
                              <a:ea typeface="Cambria Math" panose="02040503050406030204" pitchFamily="18" charset="0"/>
                            </a:rPr>
                          </m:ctrlPr>
                        </m:fPr>
                        <m:num>
                          <m:r>
                            <m:rPr>
                              <m:brk m:alnAt="7"/>
                            </m:rPr>
                            <a:rPr lang="vi-VN" dirty="0">
                              <a:solidFill>
                                <a:srgbClr val="00B0F0"/>
                              </a:solidFill>
                              <a:latin typeface="Cambria Math" panose="02040503050406030204" pitchFamily="18" charset="0"/>
                              <a:ea typeface="Cambria Math" panose="02040503050406030204" pitchFamily="18" charset="0"/>
                            </a:rPr>
                            <m:t>1</m:t>
                          </m:r>
                        </m:num>
                        <m:den>
                          <m:r>
                            <m:rPr>
                              <m:sty m:val="p"/>
                            </m:rPr>
                            <a:rPr lang="vi-VN" dirty="0">
                              <a:solidFill>
                                <a:srgbClr val="00B0F0"/>
                              </a:solidFill>
                              <a:latin typeface="Cambria Math" panose="02040503050406030204" pitchFamily="18" charset="0"/>
                              <a:ea typeface="Cambria Math" panose="02040503050406030204" pitchFamily="18" charset="0"/>
                            </a:rPr>
                            <m:t>b</m:t>
                          </m:r>
                          <m:r>
                            <a:rPr lang="vi-VN" dirty="0">
                              <a:solidFill>
                                <a:srgbClr val="00B0F0"/>
                              </a:solidFill>
                              <a:latin typeface="Cambria Math" panose="02040503050406030204" pitchFamily="18" charset="0"/>
                              <a:ea typeface="Cambria Math" panose="02040503050406030204" pitchFamily="18" charset="0"/>
                            </a:rPr>
                            <m:t>−</m:t>
                          </m:r>
                          <m:r>
                            <m:rPr>
                              <m:sty m:val="p"/>
                            </m:rPr>
                            <a:rPr lang="vi-VN" dirty="0">
                              <a:solidFill>
                                <a:srgbClr val="00B0F0"/>
                              </a:solidFill>
                              <a:latin typeface="Cambria Math" panose="02040503050406030204" pitchFamily="18" charset="0"/>
                              <a:ea typeface="Cambria Math" panose="02040503050406030204" pitchFamily="18" charset="0"/>
                            </a:rPr>
                            <m:t>a</m:t>
                          </m:r>
                          <m:r>
                            <a:rPr lang="vi-VN" dirty="0">
                              <a:solidFill>
                                <a:srgbClr val="00B0F0"/>
                              </a:solidFill>
                              <a:latin typeface="Cambria Math" panose="02040503050406030204" pitchFamily="18" charset="0"/>
                              <a:ea typeface="Cambria Math" panose="02040503050406030204" pitchFamily="18" charset="0"/>
                            </a:rPr>
                            <m:t>+1</m:t>
                          </m:r>
                        </m:den>
                      </m:f>
                      <m:nary>
                        <m:naryPr>
                          <m:chr m:val="∑"/>
                          <m:ctrlPr>
                            <a:rPr lang="vi-VN" i="1" dirty="0">
                              <a:solidFill>
                                <a:srgbClr val="00B0F0"/>
                              </a:solidFill>
                              <a:latin typeface="Cambria Math" panose="02040503050406030204" pitchFamily="18" charset="0"/>
                              <a:ea typeface="Cambria Math" panose="02040503050406030204" pitchFamily="18" charset="0"/>
                            </a:rPr>
                          </m:ctrlPr>
                        </m:naryPr>
                        <m:sub>
                          <m:r>
                            <m:rPr>
                              <m:sty m:val="p"/>
                            </m:rPr>
                            <a:rPr lang="vi-VN" dirty="0">
                              <a:solidFill>
                                <a:srgbClr val="00B0F0"/>
                              </a:solidFill>
                              <a:latin typeface="Cambria Math" panose="02040503050406030204" pitchFamily="18" charset="0"/>
                              <a:ea typeface="Cambria Math" panose="02040503050406030204" pitchFamily="18" charset="0"/>
                            </a:rPr>
                            <m:t>x</m:t>
                          </m:r>
                          <m:r>
                            <a:rPr lang="vi-VN" dirty="0">
                              <a:solidFill>
                                <a:srgbClr val="00B0F0"/>
                              </a:solidFill>
                              <a:latin typeface="Cambria Math" panose="02040503050406030204" pitchFamily="18" charset="0"/>
                              <a:ea typeface="Cambria Math" panose="02040503050406030204" pitchFamily="18" charset="0"/>
                            </a:rPr>
                            <m:t>=</m:t>
                          </m:r>
                          <m:r>
                            <m:rPr>
                              <m:sty m:val="p"/>
                            </m:rPr>
                            <a:rPr lang="vi-VN" dirty="0">
                              <a:solidFill>
                                <a:srgbClr val="00B0F0"/>
                              </a:solidFill>
                              <a:latin typeface="Cambria Math" panose="02040503050406030204" pitchFamily="18" charset="0"/>
                              <a:ea typeface="Cambria Math" panose="02040503050406030204" pitchFamily="18" charset="0"/>
                            </a:rPr>
                            <m:t>a</m:t>
                          </m:r>
                        </m:sub>
                        <m:sup>
                          <m:r>
                            <m:rPr>
                              <m:sty m:val="p"/>
                            </m:rPr>
                            <a:rPr lang="vi-VN" dirty="0">
                              <a:solidFill>
                                <a:srgbClr val="00B0F0"/>
                              </a:solidFill>
                              <a:latin typeface="Cambria Math" panose="02040503050406030204" pitchFamily="18" charset="0"/>
                              <a:ea typeface="Cambria Math" panose="02040503050406030204" pitchFamily="18" charset="0"/>
                            </a:rPr>
                            <m:t>b</m:t>
                          </m:r>
                        </m:sup>
                        <m:e>
                          <m:r>
                            <m:rPr>
                              <m:sty m:val="p"/>
                            </m:rPr>
                            <a:rPr lang="vi-VN" dirty="0">
                              <a:solidFill>
                                <a:srgbClr val="00B0F0"/>
                              </a:solidFill>
                              <a:latin typeface="Cambria Math" panose="02040503050406030204" pitchFamily="18" charset="0"/>
                              <a:ea typeface="Cambria Math" panose="02040503050406030204" pitchFamily="18" charset="0"/>
                            </a:rPr>
                            <m:t>x</m:t>
                          </m:r>
                        </m:e>
                      </m:nary>
                      <m:r>
                        <a:rPr lang="vi-VN" dirty="0">
                          <a:solidFill>
                            <a:srgbClr val="00B0F0"/>
                          </a:solidFill>
                          <a:latin typeface="Cambria Math" panose="02040503050406030204" pitchFamily="18" charset="0"/>
                          <a:ea typeface="Cambria Math" panose="02040503050406030204" pitchFamily="18" charset="0"/>
                        </a:rPr>
                        <m:t>=</m:t>
                      </m:r>
                      <m:f>
                        <m:fPr>
                          <m:ctrlPr>
                            <a:rPr lang="vi-VN" i="1" dirty="0">
                              <a:solidFill>
                                <a:srgbClr val="00B0F0"/>
                              </a:solidFill>
                              <a:latin typeface="Cambria Math" panose="02040503050406030204" pitchFamily="18" charset="0"/>
                              <a:ea typeface="Cambria Math" panose="02040503050406030204" pitchFamily="18" charset="0"/>
                            </a:rPr>
                          </m:ctrlPr>
                        </m:fPr>
                        <m:num>
                          <m:r>
                            <a:rPr lang="vi-VN" dirty="0">
                              <a:solidFill>
                                <a:srgbClr val="00B0F0"/>
                              </a:solidFill>
                              <a:latin typeface="Cambria Math" panose="02040503050406030204" pitchFamily="18" charset="0"/>
                              <a:ea typeface="Cambria Math" panose="02040503050406030204" pitchFamily="18" charset="0"/>
                            </a:rPr>
                            <m:t>(</m:t>
                          </m:r>
                          <m:r>
                            <m:rPr>
                              <m:sty m:val="p"/>
                            </m:rPr>
                            <a:rPr lang="vi-VN" dirty="0">
                              <a:solidFill>
                                <a:srgbClr val="00B0F0"/>
                              </a:solidFill>
                              <a:latin typeface="Cambria Math" panose="02040503050406030204" pitchFamily="18" charset="0"/>
                              <a:ea typeface="Cambria Math" panose="02040503050406030204" pitchFamily="18" charset="0"/>
                            </a:rPr>
                            <m:t>a</m:t>
                          </m:r>
                          <m:r>
                            <a:rPr lang="vi-VN" dirty="0">
                              <a:solidFill>
                                <a:srgbClr val="00B0F0"/>
                              </a:solidFill>
                              <a:latin typeface="Cambria Math" panose="02040503050406030204" pitchFamily="18" charset="0"/>
                              <a:ea typeface="Cambria Math" panose="02040503050406030204" pitchFamily="18" charset="0"/>
                            </a:rPr>
                            <m:t>+</m:t>
                          </m:r>
                          <m:r>
                            <m:rPr>
                              <m:sty m:val="p"/>
                            </m:rPr>
                            <a:rPr lang="vi-VN" dirty="0">
                              <a:solidFill>
                                <a:srgbClr val="00B0F0"/>
                              </a:solidFill>
                              <a:latin typeface="Cambria Math" panose="02040503050406030204" pitchFamily="18" charset="0"/>
                              <a:ea typeface="Cambria Math" panose="02040503050406030204" pitchFamily="18" charset="0"/>
                            </a:rPr>
                            <m:t>b</m:t>
                          </m:r>
                          <m:r>
                            <a:rPr lang="vi-VN" dirty="0">
                              <a:solidFill>
                                <a:srgbClr val="00B0F0"/>
                              </a:solidFill>
                              <a:latin typeface="Cambria Math" panose="02040503050406030204" pitchFamily="18" charset="0"/>
                              <a:ea typeface="Cambria Math" panose="02040503050406030204" pitchFamily="18" charset="0"/>
                            </a:rPr>
                            <m:t>)(</m:t>
                          </m:r>
                          <m:r>
                            <m:rPr>
                              <m:sty m:val="p"/>
                            </m:rPr>
                            <a:rPr lang="vi-VN" dirty="0">
                              <a:solidFill>
                                <a:srgbClr val="00B0F0"/>
                              </a:solidFill>
                              <a:latin typeface="Cambria Math" panose="02040503050406030204" pitchFamily="18" charset="0"/>
                              <a:ea typeface="Cambria Math" panose="02040503050406030204" pitchFamily="18" charset="0"/>
                            </a:rPr>
                            <m:t>b</m:t>
                          </m:r>
                          <m:r>
                            <a:rPr lang="vi-VN" dirty="0">
                              <a:solidFill>
                                <a:srgbClr val="00B0F0"/>
                              </a:solidFill>
                              <a:latin typeface="Cambria Math" panose="02040503050406030204" pitchFamily="18" charset="0"/>
                              <a:ea typeface="Cambria Math" panose="02040503050406030204" pitchFamily="18" charset="0"/>
                            </a:rPr>
                            <m:t>−</m:t>
                          </m:r>
                          <m:r>
                            <m:rPr>
                              <m:sty m:val="p"/>
                            </m:rPr>
                            <a:rPr lang="vi-VN" dirty="0">
                              <a:solidFill>
                                <a:srgbClr val="00B0F0"/>
                              </a:solidFill>
                              <a:latin typeface="Cambria Math" panose="02040503050406030204" pitchFamily="18" charset="0"/>
                              <a:ea typeface="Cambria Math" panose="02040503050406030204" pitchFamily="18" charset="0"/>
                            </a:rPr>
                            <m:t>a</m:t>
                          </m:r>
                          <m:r>
                            <a:rPr lang="vi-VN" dirty="0">
                              <a:solidFill>
                                <a:srgbClr val="00B0F0"/>
                              </a:solidFill>
                              <a:latin typeface="Cambria Math" panose="02040503050406030204" pitchFamily="18" charset="0"/>
                              <a:ea typeface="Cambria Math" panose="02040503050406030204" pitchFamily="18" charset="0"/>
                            </a:rPr>
                            <m:t>+1)</m:t>
                          </m:r>
                        </m:num>
                        <m:den>
                          <m:r>
                            <a:rPr lang="vi-VN" dirty="0">
                              <a:solidFill>
                                <a:srgbClr val="00B0F0"/>
                              </a:solidFill>
                              <a:latin typeface="Cambria Math" panose="02040503050406030204" pitchFamily="18" charset="0"/>
                              <a:ea typeface="Cambria Math" panose="02040503050406030204" pitchFamily="18" charset="0"/>
                            </a:rPr>
                            <m:t>2(</m:t>
                          </m:r>
                          <m:r>
                            <m:rPr>
                              <m:sty m:val="p"/>
                            </m:rPr>
                            <a:rPr lang="vi-VN" dirty="0">
                              <a:solidFill>
                                <a:srgbClr val="00B0F0"/>
                              </a:solidFill>
                              <a:latin typeface="Cambria Math" panose="02040503050406030204" pitchFamily="18" charset="0"/>
                              <a:ea typeface="Cambria Math" panose="02040503050406030204" pitchFamily="18" charset="0"/>
                            </a:rPr>
                            <m:t>b</m:t>
                          </m:r>
                          <m:r>
                            <a:rPr lang="vi-VN" dirty="0">
                              <a:solidFill>
                                <a:srgbClr val="00B0F0"/>
                              </a:solidFill>
                              <a:latin typeface="Cambria Math" panose="02040503050406030204" pitchFamily="18" charset="0"/>
                              <a:ea typeface="Cambria Math" panose="02040503050406030204" pitchFamily="18" charset="0"/>
                            </a:rPr>
                            <m:t>−</m:t>
                          </m:r>
                          <m:r>
                            <m:rPr>
                              <m:sty m:val="p"/>
                            </m:rPr>
                            <a:rPr lang="vi-VN" dirty="0">
                              <a:solidFill>
                                <a:srgbClr val="00B0F0"/>
                              </a:solidFill>
                              <a:latin typeface="Cambria Math" panose="02040503050406030204" pitchFamily="18" charset="0"/>
                              <a:ea typeface="Cambria Math" panose="02040503050406030204" pitchFamily="18" charset="0"/>
                            </a:rPr>
                            <m:t>a</m:t>
                          </m:r>
                          <m:r>
                            <a:rPr lang="vi-VN" dirty="0">
                              <a:solidFill>
                                <a:srgbClr val="00B0F0"/>
                              </a:solidFill>
                              <a:latin typeface="Cambria Math" panose="02040503050406030204" pitchFamily="18" charset="0"/>
                              <a:ea typeface="Cambria Math" panose="02040503050406030204" pitchFamily="18" charset="0"/>
                            </a:rPr>
                            <m:t>+1)</m:t>
                          </m:r>
                        </m:den>
                      </m:f>
                    </m:oMath>
                  </m:oMathPara>
                </a14:m>
                <a:endParaRPr lang="vi-VN" dirty="0">
                  <a:solidFill>
                    <a:srgbClr val="00B0F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b="0" i="1" smtClean="0">
                          <a:solidFill>
                            <a:srgbClr val="FF0000"/>
                          </a:solidFill>
                          <a:latin typeface="Cambria Math" panose="02040503050406030204" pitchFamily="18" charset="0"/>
                        </a:rPr>
                        <m:t>=</m:t>
                      </m:r>
                      <m:f>
                        <m:fPr>
                          <m:ctrlPr>
                            <a:rPr lang="vi-VN" b="0" i="1" smtClean="0">
                              <a:solidFill>
                                <a:srgbClr val="FF0000"/>
                              </a:solidFill>
                              <a:latin typeface="Cambria Math" panose="02040503050406030204" pitchFamily="18" charset="0"/>
                            </a:rPr>
                          </m:ctrlPr>
                        </m:fPr>
                        <m:num>
                          <m:r>
                            <m:rPr>
                              <m:sty m:val="p"/>
                            </m:rPr>
                            <a:rPr lang="vi-VN" i="1">
                              <a:solidFill>
                                <a:srgbClr val="FF0000"/>
                              </a:solidFill>
                              <a:latin typeface="Cambria Math" panose="02040503050406030204" pitchFamily="18" charset="0"/>
                            </a:rPr>
                            <m:t>a</m:t>
                          </m:r>
                          <m:r>
                            <a:rPr lang="vi-VN" b="0" i="1" smtClean="0">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b</m:t>
                          </m:r>
                        </m:num>
                        <m:den>
                          <m:r>
                            <a:rPr lang="vi-VN" b="0" i="1" smtClean="0">
                              <a:solidFill>
                                <a:srgbClr val="FF0000"/>
                              </a:solidFill>
                              <a:latin typeface="Cambria Math" panose="02040503050406030204" pitchFamily="18" charset="0"/>
                            </a:rPr>
                            <m:t>2</m:t>
                          </m:r>
                        </m:den>
                      </m:f>
                    </m:oMath>
                  </m:oMathPara>
                </a14:m>
                <a:endParaRPr lang="vi-VN" b="0" dirty="0">
                  <a:solidFill>
                    <a:srgbClr val="FF0000"/>
                  </a:solidFill>
                </a:endParaRPr>
              </a:p>
              <a:p>
                <a:r>
                  <a:rPr lang="vi-VN" dirty="0"/>
                  <a:t>Phương sai</a:t>
                </a:r>
              </a:p>
              <a:p>
                <a:pPr marL="0" indent="0">
                  <a:buNone/>
                </a:pPr>
                <a14:m>
                  <m:oMathPara xmlns:m="http://schemas.openxmlformats.org/officeDocument/2006/math">
                    <m:oMathParaPr>
                      <m:jc m:val="centerGroup"/>
                    </m:oMathParaPr>
                    <m:oMath xmlns:m="http://schemas.openxmlformats.org/officeDocument/2006/math">
                      <m:r>
                        <m:rPr>
                          <m:sty m:val="p"/>
                        </m:rPr>
                        <a:rPr lang="vi-VN" dirty="0" smtClean="0">
                          <a:solidFill>
                            <a:srgbClr val="FF0000"/>
                          </a:solidFill>
                          <a:latin typeface="Cambria Math" panose="02040503050406030204" pitchFamily="18" charset="0"/>
                          <a:ea typeface="Cambria Math" panose="02040503050406030204" pitchFamily="18" charset="0"/>
                        </a:rPr>
                        <m:t>Var</m:t>
                      </m:r>
                      <m:d>
                        <m:dPr>
                          <m:begChr m:val="["/>
                          <m:endChr m:val="]"/>
                          <m:ctrlPr>
                            <a:rPr lang="vi-VN" i="1" dirty="0">
                              <a:solidFill>
                                <a:srgbClr val="FF0000"/>
                              </a:solidFill>
                              <a:latin typeface="Cambria Math" panose="02040503050406030204" pitchFamily="18" charset="0"/>
                              <a:ea typeface="Cambria Math" panose="02040503050406030204" pitchFamily="18" charset="0"/>
                            </a:rPr>
                          </m:ctrlPr>
                        </m:dPr>
                        <m:e>
                          <m:r>
                            <m:rPr>
                              <m:sty m:val="p"/>
                            </m:rPr>
                            <a:rPr lang="vi-VN" dirty="0">
                              <a:solidFill>
                                <a:srgbClr val="FF0000"/>
                              </a:solidFill>
                              <a:latin typeface="Cambria Math" panose="02040503050406030204" pitchFamily="18" charset="0"/>
                              <a:ea typeface="Cambria Math" panose="02040503050406030204" pitchFamily="18" charset="0"/>
                            </a:rPr>
                            <m:t>X</m:t>
                          </m:r>
                        </m:e>
                      </m:d>
                      <m:r>
                        <a:rPr lang="vi-VN" dirty="0">
                          <a:solidFill>
                            <a:srgbClr val="FF0000"/>
                          </a:solidFill>
                          <a:latin typeface="Cambria Math" panose="02040503050406030204" pitchFamily="18" charset="0"/>
                          <a:ea typeface="Cambria Math" panose="02040503050406030204" pitchFamily="18" charset="0"/>
                        </a:rPr>
                        <m:t>=</m:t>
                      </m:r>
                      <m:f>
                        <m:fPr>
                          <m:ctrlPr>
                            <a:rPr lang="vi-VN" i="1" dirty="0">
                              <a:solidFill>
                                <a:srgbClr val="00B0F0"/>
                              </a:solidFill>
                              <a:latin typeface="Cambria Math" panose="02040503050406030204" pitchFamily="18" charset="0"/>
                              <a:ea typeface="Cambria Math" panose="02040503050406030204" pitchFamily="18" charset="0"/>
                            </a:rPr>
                          </m:ctrlPr>
                        </m:fPr>
                        <m:num>
                          <m:r>
                            <m:rPr>
                              <m:brk m:alnAt="7"/>
                            </m:rPr>
                            <a:rPr lang="vi-VN" dirty="0">
                              <a:solidFill>
                                <a:srgbClr val="00B0F0"/>
                              </a:solidFill>
                              <a:latin typeface="Cambria Math" panose="02040503050406030204" pitchFamily="18" charset="0"/>
                              <a:ea typeface="Cambria Math" panose="02040503050406030204" pitchFamily="18" charset="0"/>
                            </a:rPr>
                            <m:t>1</m:t>
                          </m:r>
                        </m:num>
                        <m:den>
                          <m:r>
                            <m:rPr>
                              <m:sty m:val="p"/>
                            </m:rPr>
                            <a:rPr lang="vi-VN" dirty="0">
                              <a:solidFill>
                                <a:srgbClr val="00B0F0"/>
                              </a:solidFill>
                              <a:latin typeface="Cambria Math" panose="02040503050406030204" pitchFamily="18" charset="0"/>
                              <a:ea typeface="Cambria Math" panose="02040503050406030204" pitchFamily="18" charset="0"/>
                            </a:rPr>
                            <m:t>b</m:t>
                          </m:r>
                          <m:r>
                            <a:rPr lang="vi-VN" dirty="0">
                              <a:solidFill>
                                <a:srgbClr val="00B0F0"/>
                              </a:solidFill>
                              <a:latin typeface="Cambria Math" panose="02040503050406030204" pitchFamily="18" charset="0"/>
                              <a:ea typeface="Cambria Math" panose="02040503050406030204" pitchFamily="18" charset="0"/>
                            </a:rPr>
                            <m:t>−</m:t>
                          </m:r>
                          <m:r>
                            <m:rPr>
                              <m:sty m:val="p"/>
                            </m:rPr>
                            <a:rPr lang="vi-VN" dirty="0">
                              <a:solidFill>
                                <a:srgbClr val="00B0F0"/>
                              </a:solidFill>
                              <a:latin typeface="Cambria Math" panose="02040503050406030204" pitchFamily="18" charset="0"/>
                              <a:ea typeface="Cambria Math" panose="02040503050406030204" pitchFamily="18" charset="0"/>
                            </a:rPr>
                            <m:t>a</m:t>
                          </m:r>
                          <m:r>
                            <a:rPr lang="vi-VN" dirty="0">
                              <a:solidFill>
                                <a:srgbClr val="00B0F0"/>
                              </a:solidFill>
                              <a:latin typeface="Cambria Math" panose="02040503050406030204" pitchFamily="18" charset="0"/>
                              <a:ea typeface="Cambria Math" panose="02040503050406030204" pitchFamily="18" charset="0"/>
                            </a:rPr>
                            <m:t>+1</m:t>
                          </m:r>
                        </m:den>
                      </m:f>
                      <m:nary>
                        <m:naryPr>
                          <m:chr m:val="∑"/>
                          <m:ctrlPr>
                            <a:rPr lang="vi-VN" i="1" dirty="0">
                              <a:solidFill>
                                <a:srgbClr val="00B0F0"/>
                              </a:solidFill>
                              <a:latin typeface="Cambria Math" panose="02040503050406030204" pitchFamily="18" charset="0"/>
                              <a:ea typeface="Cambria Math" panose="02040503050406030204" pitchFamily="18" charset="0"/>
                            </a:rPr>
                          </m:ctrlPr>
                        </m:naryPr>
                        <m:sub>
                          <m:r>
                            <m:rPr>
                              <m:sty m:val="p"/>
                            </m:rPr>
                            <a:rPr lang="vi-VN" dirty="0">
                              <a:solidFill>
                                <a:srgbClr val="00B0F0"/>
                              </a:solidFill>
                              <a:latin typeface="Cambria Math" panose="02040503050406030204" pitchFamily="18" charset="0"/>
                              <a:ea typeface="Cambria Math" panose="02040503050406030204" pitchFamily="18" charset="0"/>
                            </a:rPr>
                            <m:t>x</m:t>
                          </m:r>
                          <m:r>
                            <a:rPr lang="vi-VN" dirty="0">
                              <a:solidFill>
                                <a:srgbClr val="00B0F0"/>
                              </a:solidFill>
                              <a:latin typeface="Cambria Math" panose="02040503050406030204" pitchFamily="18" charset="0"/>
                              <a:ea typeface="Cambria Math" panose="02040503050406030204" pitchFamily="18" charset="0"/>
                            </a:rPr>
                            <m:t>=</m:t>
                          </m:r>
                          <m:r>
                            <m:rPr>
                              <m:sty m:val="p"/>
                            </m:rPr>
                            <a:rPr lang="vi-VN" dirty="0">
                              <a:solidFill>
                                <a:srgbClr val="00B0F0"/>
                              </a:solidFill>
                              <a:latin typeface="Cambria Math" panose="02040503050406030204" pitchFamily="18" charset="0"/>
                              <a:ea typeface="Cambria Math" panose="02040503050406030204" pitchFamily="18" charset="0"/>
                            </a:rPr>
                            <m:t>a</m:t>
                          </m:r>
                        </m:sub>
                        <m:sup>
                          <m:r>
                            <m:rPr>
                              <m:sty m:val="p"/>
                            </m:rPr>
                            <a:rPr lang="vi-VN" dirty="0">
                              <a:solidFill>
                                <a:srgbClr val="00B0F0"/>
                              </a:solidFill>
                              <a:latin typeface="Cambria Math" panose="02040503050406030204" pitchFamily="18" charset="0"/>
                              <a:ea typeface="Cambria Math" panose="02040503050406030204" pitchFamily="18" charset="0"/>
                            </a:rPr>
                            <m:t>b</m:t>
                          </m:r>
                        </m:sup>
                        <m:e>
                          <m:sSup>
                            <m:sSupPr>
                              <m:ctrlPr>
                                <a:rPr lang="vi-VN" i="1" dirty="0">
                                  <a:solidFill>
                                    <a:srgbClr val="00B0F0"/>
                                  </a:solidFill>
                                  <a:latin typeface="Cambria Math" panose="02040503050406030204" pitchFamily="18" charset="0"/>
                                  <a:ea typeface="Cambria Math" panose="02040503050406030204" pitchFamily="18" charset="0"/>
                                </a:rPr>
                              </m:ctrlPr>
                            </m:sSupPr>
                            <m:e>
                              <m:d>
                                <m:dPr>
                                  <m:ctrlPr>
                                    <a:rPr lang="vi-VN" i="1" dirty="0">
                                      <a:solidFill>
                                        <a:srgbClr val="00B0F0"/>
                                      </a:solidFill>
                                      <a:latin typeface="Cambria Math" panose="02040503050406030204" pitchFamily="18" charset="0"/>
                                      <a:ea typeface="Cambria Math" panose="02040503050406030204" pitchFamily="18" charset="0"/>
                                    </a:rPr>
                                  </m:ctrlPr>
                                </m:dPr>
                                <m:e>
                                  <m:r>
                                    <m:rPr>
                                      <m:sty m:val="p"/>
                                    </m:rPr>
                                    <a:rPr lang="vi-VN" dirty="0">
                                      <a:solidFill>
                                        <a:srgbClr val="00B0F0"/>
                                      </a:solidFill>
                                      <a:latin typeface="Cambria Math" panose="02040503050406030204" pitchFamily="18" charset="0"/>
                                      <a:ea typeface="Cambria Math" panose="02040503050406030204" pitchFamily="18" charset="0"/>
                                    </a:rPr>
                                    <m:t>x</m:t>
                                  </m:r>
                                  <m:r>
                                    <a:rPr lang="vi-VN" dirty="0">
                                      <a:solidFill>
                                        <a:srgbClr val="00B0F0"/>
                                      </a:solidFill>
                                      <a:latin typeface="Cambria Math" panose="02040503050406030204" pitchFamily="18" charset="0"/>
                                      <a:ea typeface="Cambria Math" panose="02040503050406030204" pitchFamily="18" charset="0"/>
                                    </a:rPr>
                                    <m:t>−</m:t>
                                  </m:r>
                                  <m:f>
                                    <m:fPr>
                                      <m:ctrlPr>
                                        <a:rPr lang="vi-VN" i="1">
                                          <a:solidFill>
                                            <a:srgbClr val="00B0F0"/>
                                          </a:solidFill>
                                          <a:latin typeface="Cambria Math" panose="02040503050406030204" pitchFamily="18" charset="0"/>
                                          <a:ea typeface="Cambria Math" panose="02040503050406030204" pitchFamily="18" charset="0"/>
                                        </a:rPr>
                                      </m:ctrlPr>
                                    </m:fPr>
                                    <m:num>
                                      <m:r>
                                        <m:rPr>
                                          <m:sty m:val="p"/>
                                        </m:rPr>
                                        <a:rPr lang="vi-VN">
                                          <a:solidFill>
                                            <a:srgbClr val="00B0F0"/>
                                          </a:solidFill>
                                          <a:latin typeface="Cambria Math" panose="02040503050406030204" pitchFamily="18" charset="0"/>
                                          <a:ea typeface="Cambria Math" panose="02040503050406030204" pitchFamily="18" charset="0"/>
                                        </a:rPr>
                                        <m:t>a</m:t>
                                      </m:r>
                                      <m:r>
                                        <a:rPr lang="vi-VN">
                                          <a:solidFill>
                                            <a:srgbClr val="00B0F0"/>
                                          </a:solidFill>
                                          <a:latin typeface="Cambria Math" panose="02040503050406030204" pitchFamily="18" charset="0"/>
                                          <a:ea typeface="Cambria Math" panose="02040503050406030204" pitchFamily="18" charset="0"/>
                                        </a:rPr>
                                        <m:t>+</m:t>
                                      </m:r>
                                      <m:r>
                                        <m:rPr>
                                          <m:sty m:val="p"/>
                                        </m:rPr>
                                        <a:rPr lang="vi-VN">
                                          <a:solidFill>
                                            <a:srgbClr val="00B0F0"/>
                                          </a:solidFill>
                                          <a:latin typeface="Cambria Math" panose="02040503050406030204" pitchFamily="18" charset="0"/>
                                          <a:ea typeface="Cambria Math" panose="02040503050406030204" pitchFamily="18" charset="0"/>
                                        </a:rPr>
                                        <m:t>b</m:t>
                                      </m:r>
                                    </m:num>
                                    <m:den>
                                      <m:r>
                                        <a:rPr lang="vi-VN">
                                          <a:solidFill>
                                            <a:srgbClr val="00B0F0"/>
                                          </a:solidFill>
                                          <a:latin typeface="Cambria Math" panose="02040503050406030204" pitchFamily="18" charset="0"/>
                                          <a:ea typeface="Cambria Math" panose="02040503050406030204" pitchFamily="18" charset="0"/>
                                        </a:rPr>
                                        <m:t>2</m:t>
                                      </m:r>
                                    </m:den>
                                  </m:f>
                                </m:e>
                              </m:d>
                            </m:e>
                            <m:sup>
                              <m:r>
                                <a:rPr lang="vi-VN" dirty="0">
                                  <a:solidFill>
                                    <a:srgbClr val="00B0F0"/>
                                  </a:solidFill>
                                  <a:latin typeface="Cambria Math" panose="02040503050406030204" pitchFamily="18" charset="0"/>
                                  <a:ea typeface="Cambria Math" panose="02040503050406030204" pitchFamily="18" charset="0"/>
                                </a:rPr>
                                <m:t>2</m:t>
                              </m:r>
                            </m:sup>
                          </m:sSup>
                          <m:r>
                            <a:rPr lang="vi-VN" b="0" i="0" dirty="0" smtClean="0">
                              <a:solidFill>
                                <a:srgbClr val="FF0000"/>
                              </a:solidFill>
                              <a:latin typeface="Cambria Math" panose="02040503050406030204" pitchFamily="18" charset="0"/>
                              <a:ea typeface="Cambria Math" panose="02040503050406030204" pitchFamily="18" charset="0"/>
                            </a:rPr>
                            <m:t>=</m:t>
                          </m:r>
                          <m:f>
                            <m:fPr>
                              <m:ctrlPr>
                                <a:rPr lang="vi-VN" b="0" i="1" dirty="0" smtClean="0">
                                  <a:solidFill>
                                    <a:srgbClr val="FF0000"/>
                                  </a:solidFill>
                                  <a:latin typeface="Cambria Math" panose="02040503050406030204" pitchFamily="18" charset="0"/>
                                  <a:ea typeface="Cambria Math" panose="02040503050406030204" pitchFamily="18" charset="0"/>
                                </a:rPr>
                              </m:ctrlPr>
                            </m:fPr>
                            <m:num>
                              <m:r>
                                <a:rPr lang="vi-VN" b="0" i="0" dirty="0" smtClean="0">
                                  <a:solidFill>
                                    <a:srgbClr val="FF0000"/>
                                  </a:solidFill>
                                  <a:latin typeface="Cambria Math" panose="02040503050406030204" pitchFamily="18" charset="0"/>
                                  <a:ea typeface="Cambria Math" panose="02040503050406030204" pitchFamily="18" charset="0"/>
                                </a:rPr>
                                <m:t>(</m:t>
                              </m:r>
                              <m:r>
                                <m:rPr>
                                  <m:sty m:val="p"/>
                                </m:rPr>
                                <a:rPr lang="vi-VN" i="1" dirty="0">
                                  <a:solidFill>
                                    <a:srgbClr val="FF0000"/>
                                  </a:solidFill>
                                  <a:latin typeface="Cambria Math" panose="02040503050406030204" pitchFamily="18" charset="0"/>
                                  <a:ea typeface="Cambria Math" panose="02040503050406030204" pitchFamily="18" charset="0"/>
                                </a:rPr>
                                <m:t>b</m:t>
                              </m:r>
                              <m:r>
                                <a:rPr lang="vi-VN" b="0" i="1" dirty="0" smtClean="0">
                                  <a:solidFill>
                                    <a:srgbClr val="FF0000"/>
                                  </a:solidFill>
                                  <a:latin typeface="Cambria Math" panose="02040503050406030204" pitchFamily="18" charset="0"/>
                                  <a:ea typeface="Cambria Math" panose="02040503050406030204" pitchFamily="18" charset="0"/>
                                </a:rPr>
                                <m:t>−</m:t>
                              </m:r>
                              <m:r>
                                <m:rPr>
                                  <m:sty m:val="p"/>
                                </m:rPr>
                                <a:rPr lang="vi-VN" i="1" dirty="0">
                                  <a:solidFill>
                                    <a:srgbClr val="FF0000"/>
                                  </a:solidFill>
                                  <a:latin typeface="Cambria Math" panose="02040503050406030204" pitchFamily="18" charset="0"/>
                                  <a:ea typeface="Cambria Math" panose="02040503050406030204" pitchFamily="18" charset="0"/>
                                </a:rPr>
                                <m:t>a</m:t>
                              </m:r>
                              <m:r>
                                <a:rPr lang="vi-VN" b="0" i="1" dirty="0" smtClean="0">
                                  <a:solidFill>
                                    <a:srgbClr val="FF0000"/>
                                  </a:solidFill>
                                  <a:latin typeface="Cambria Math" panose="02040503050406030204" pitchFamily="18" charset="0"/>
                                  <a:ea typeface="Cambria Math" panose="02040503050406030204" pitchFamily="18" charset="0"/>
                                </a:rPr>
                                <m:t>)(</m:t>
                              </m:r>
                              <m:r>
                                <m:rPr>
                                  <m:sty m:val="p"/>
                                </m:rPr>
                                <a:rPr lang="vi-VN" i="1" dirty="0">
                                  <a:solidFill>
                                    <a:srgbClr val="FF0000"/>
                                  </a:solidFill>
                                  <a:latin typeface="Cambria Math" panose="02040503050406030204" pitchFamily="18" charset="0"/>
                                  <a:ea typeface="Cambria Math" panose="02040503050406030204" pitchFamily="18" charset="0"/>
                                </a:rPr>
                                <m:t>b</m:t>
                              </m:r>
                              <m:r>
                                <a:rPr lang="vi-VN" b="0" i="1" dirty="0" smtClean="0">
                                  <a:solidFill>
                                    <a:srgbClr val="FF0000"/>
                                  </a:solidFill>
                                  <a:latin typeface="Cambria Math" panose="02040503050406030204" pitchFamily="18" charset="0"/>
                                  <a:ea typeface="Cambria Math" panose="02040503050406030204" pitchFamily="18" charset="0"/>
                                </a:rPr>
                                <m:t>−</m:t>
                              </m:r>
                              <m:r>
                                <m:rPr>
                                  <m:sty m:val="p"/>
                                </m:rPr>
                                <a:rPr lang="vi-VN" i="1" dirty="0">
                                  <a:solidFill>
                                    <a:srgbClr val="FF0000"/>
                                  </a:solidFill>
                                  <a:latin typeface="Cambria Math" panose="02040503050406030204" pitchFamily="18" charset="0"/>
                                  <a:ea typeface="Cambria Math" panose="02040503050406030204" pitchFamily="18" charset="0"/>
                                </a:rPr>
                                <m:t>a</m:t>
                              </m:r>
                              <m:r>
                                <a:rPr lang="vi-VN" b="0" i="1" dirty="0" smtClean="0">
                                  <a:solidFill>
                                    <a:srgbClr val="FF0000"/>
                                  </a:solidFill>
                                  <a:latin typeface="Cambria Math" panose="02040503050406030204" pitchFamily="18" charset="0"/>
                                  <a:ea typeface="Cambria Math" panose="02040503050406030204" pitchFamily="18" charset="0"/>
                                </a:rPr>
                                <m:t>+2)</m:t>
                              </m:r>
                            </m:num>
                            <m:den>
                              <m:r>
                                <a:rPr lang="vi-VN" b="0" i="0" dirty="0" smtClean="0">
                                  <a:solidFill>
                                    <a:srgbClr val="FF0000"/>
                                  </a:solidFill>
                                  <a:latin typeface="Cambria Math" panose="02040503050406030204" pitchFamily="18" charset="0"/>
                                  <a:ea typeface="Cambria Math" panose="02040503050406030204" pitchFamily="18" charset="0"/>
                                </a:rPr>
                                <m:t>12</m:t>
                              </m:r>
                            </m:den>
                          </m:f>
                        </m:e>
                      </m:nary>
                    </m:oMath>
                  </m:oMathPara>
                </a14:m>
                <a:endParaRPr lang="vi-VN" dirty="0">
                  <a:solidFill>
                    <a:srgbClr val="00B0F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3B2ED54-BBF7-4D2F-E146-38B0E79F1292}"/>
                  </a:ext>
                </a:extLst>
              </p:cNvPr>
              <p:cNvSpPr>
                <a:spLocks noGrp="1" noRot="1" noChangeAspect="1" noMove="1" noResize="1" noEditPoints="1" noAdjustHandles="1" noChangeArrowheads="1" noChangeShapeType="1" noTextEdit="1"/>
              </p:cNvSpPr>
              <p:nvPr>
                <p:ph idx="1"/>
              </p:nvPr>
            </p:nvSpPr>
            <p:spPr>
              <a:blipFill>
                <a:blip r:embed="rId3"/>
                <a:stretch>
                  <a:fillRect l="-1339" t="-32500" b="-44286"/>
                </a:stretch>
              </a:blipFill>
            </p:spPr>
            <p:txBody>
              <a:bodyPr/>
              <a:lstStyle/>
              <a:p>
                <a:r>
                  <a:rPr lang="vi-VN">
                    <a:noFill/>
                  </a:rPr>
                  <a:t> </a:t>
                </a:r>
              </a:p>
            </p:txBody>
          </p:sp>
        </mc:Fallback>
      </mc:AlternateContent>
    </p:spTree>
    <p:extLst>
      <p:ext uri="{BB962C8B-B14F-4D97-AF65-F5344CB8AC3E}">
        <p14:creationId xmlns:p14="http://schemas.microsoft.com/office/powerpoint/2010/main" val="427313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7B64-E1C4-97D3-C96D-6B483EFBE96B}"/>
              </a:ext>
            </a:extLst>
          </p:cNvPr>
          <p:cNvSpPr>
            <a:spLocks noGrp="1"/>
          </p:cNvSpPr>
          <p:nvPr>
            <p:ph type="title"/>
          </p:nvPr>
        </p:nvSpPr>
        <p:spPr/>
        <p:txBody>
          <a:bodyPr/>
          <a:lstStyle/>
          <a:p>
            <a:r>
              <a:rPr lang="vi-VN" dirty="0"/>
              <a:t>Ví dụ: Biến nhị thức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2ED54-BBF7-4D2F-E146-38B0E79F1292}"/>
                  </a:ext>
                </a:extLst>
              </p:cNvPr>
              <p:cNvSpPr>
                <a:spLocks noGrp="1"/>
              </p:cNvSpPr>
              <p:nvPr>
                <p:ph idx="1"/>
              </p:nvPr>
            </p:nvSpPr>
            <p:spPr/>
            <p:txBody>
              <a:bodyPr/>
              <a:lstStyle/>
              <a:p>
                <a14:m>
                  <m:oMath xmlns:m="http://schemas.openxmlformats.org/officeDocument/2006/math">
                    <m:r>
                      <m:rPr>
                        <m:sty m:val="p"/>
                      </m:rPr>
                      <a:rPr lang="vi-VN" i="1" smtClean="0">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B</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n</m:t>
                    </m:r>
                    <m:r>
                      <a:rPr lang="vi-VN" b="0" i="1" smtClean="0">
                        <a:solidFill>
                          <a:srgbClr val="FF0000"/>
                        </a:solidFill>
                        <a:latin typeface="Cambria Math" panose="02040503050406030204" pitchFamily="18" charset="0"/>
                        <a:ea typeface="Cambria Math" panose="02040503050406030204" pitchFamily="18" charset="0"/>
                      </a:rPr>
                      <m:t>, </m:t>
                    </m:r>
                    <m:r>
                      <m:rPr>
                        <m:sty m:val="p"/>
                      </m:rPr>
                      <a:rPr lang="vi-VN" i="1">
                        <a:solidFill>
                          <a:srgbClr val="FF0000"/>
                        </a:solidFill>
                        <a:latin typeface="Cambria Math" panose="02040503050406030204" pitchFamily="18" charset="0"/>
                        <a:ea typeface="Cambria Math" panose="02040503050406030204" pitchFamily="18" charset="0"/>
                      </a:rPr>
                      <m:t>p</m:t>
                    </m:r>
                    <m:r>
                      <a:rPr lang="vi-VN" b="0" i="1" smtClean="0">
                        <a:solidFill>
                          <a:srgbClr val="FF0000"/>
                        </a:solidFill>
                        <a:latin typeface="Cambria Math" panose="02040503050406030204" pitchFamily="18" charset="0"/>
                        <a:ea typeface="Cambria Math" panose="02040503050406030204" pitchFamily="18" charset="0"/>
                      </a:rPr>
                      <m:t>)</m:t>
                    </m:r>
                  </m:oMath>
                </a14:m>
                <a:endParaRPr lang="vi-VN" i="1" dirty="0">
                  <a:solidFill>
                    <a:srgbClr val="FF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𝒳</m:t>
                          </m:r>
                        </m:sub>
                        <m:sup/>
                        <m:e>
                          <m:sSub>
                            <m:sSubPr>
                              <m:ctrlPr>
                                <a:rPr lang="vi-VN" b="0" i="1" smtClean="0">
                                  <a:solidFill>
                                    <a:srgbClr val="00B0F0"/>
                                  </a:solidFill>
                                  <a:latin typeface="Cambria Math" panose="02040503050406030204" pitchFamily="18" charset="0"/>
                                  <a:ea typeface="Cambria Math" panose="02040503050406030204" pitchFamily="18" charset="0"/>
                                </a:rPr>
                              </m:ctrlPr>
                            </m:sSubPr>
                            <m:e>
                              <m:r>
                                <m:rPr>
                                  <m:sty m:val="p"/>
                                </m:rPr>
                                <a:rPr lang="vi-VN" i="0">
                                  <a:solidFill>
                                    <a:srgbClr val="00B0F0"/>
                                  </a:solidFill>
                                  <a:latin typeface="Cambria Math" panose="02040503050406030204" pitchFamily="18" charset="0"/>
                                  <a:ea typeface="Cambria Math" panose="02040503050406030204" pitchFamily="18" charset="0"/>
                                </a:rPr>
                                <m:t>x</m:t>
                              </m:r>
                              <m:r>
                                <m:rPr>
                                  <m:sty m:val="p"/>
                                </m:rPr>
                                <a:rPr lang="vi-VN" i="0" smtClean="0">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X</m:t>
                              </m:r>
                            </m:sub>
                          </m:sSub>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e>
                      </m:nary>
                      <m:r>
                        <a:rPr lang="vi-VN" b="0" i="1" smtClean="0">
                          <a:solidFill>
                            <a:srgbClr val="00B0F0"/>
                          </a:solidFill>
                          <a:latin typeface="Cambria Math" panose="02040503050406030204" pitchFamily="18" charset="0"/>
                          <a:ea typeface="Cambria Math" panose="02040503050406030204" pitchFamily="18" charset="0"/>
                        </a:rPr>
                        <m:t>=</m:t>
                      </m:r>
                      <m:nary>
                        <m:naryPr>
                          <m:chr m:val="∑"/>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=0</m:t>
                          </m:r>
                        </m:sub>
                        <m:sup>
                          <m:r>
                            <m:rPr>
                              <m:sty m:val="p"/>
                            </m:rPr>
                            <a:rPr lang="vi-VN" i="1">
                              <a:solidFill>
                                <a:srgbClr val="00B0F0"/>
                              </a:solidFill>
                              <a:latin typeface="Cambria Math" panose="02040503050406030204" pitchFamily="18" charset="0"/>
                              <a:ea typeface="Cambria Math" panose="02040503050406030204" pitchFamily="18" charset="0"/>
                            </a:rPr>
                            <m:t>n</m:t>
                          </m:r>
                        </m:sup>
                        <m:e>
                          <m:sSubSup>
                            <m:sSubSupPr>
                              <m:ctrlPr>
                                <a:rPr lang="vi-VN" b="0" i="1" smtClean="0">
                                  <a:solidFill>
                                    <a:srgbClr val="00B0F0"/>
                                  </a:solidFill>
                                  <a:latin typeface="Cambria Math" panose="02040503050406030204" pitchFamily="18" charset="0"/>
                                  <a:ea typeface="Cambria Math" panose="02040503050406030204" pitchFamily="18" charset="0"/>
                                </a:rPr>
                              </m:ctrlPr>
                            </m:sSubSupPr>
                            <m:e>
                              <m:r>
                                <m:rPr>
                                  <m:sty m:val="p"/>
                                </m:rPr>
                                <a:rPr lang="vi-VN" i="1">
                                  <a:solidFill>
                                    <a:srgbClr val="00B0F0"/>
                                  </a:solidFill>
                                  <a:latin typeface="Cambria Math" panose="02040503050406030204" pitchFamily="18" charset="0"/>
                                  <a:ea typeface="Cambria Math" panose="02040503050406030204" pitchFamily="18" charset="0"/>
                                </a:rPr>
                                <m:t>kC</m:t>
                              </m:r>
                            </m:e>
                            <m:sub>
                              <m:r>
                                <m:rPr>
                                  <m:sty m:val="p"/>
                                </m:rPr>
                                <a:rPr lang="vi-VN" i="1">
                                  <a:solidFill>
                                    <a:srgbClr val="00B0F0"/>
                                  </a:solidFill>
                                  <a:latin typeface="Cambria Math" panose="02040503050406030204" pitchFamily="18" charset="0"/>
                                  <a:ea typeface="Cambria Math" panose="02040503050406030204" pitchFamily="18" charset="0"/>
                                </a:rPr>
                                <m:t>k</m:t>
                              </m:r>
                            </m:sub>
                            <m:sup>
                              <m:r>
                                <m:rPr>
                                  <m:sty m:val="p"/>
                                </m:rPr>
                                <a:rPr lang="vi-VN" i="1">
                                  <a:solidFill>
                                    <a:srgbClr val="00B0F0"/>
                                  </a:solidFill>
                                  <a:latin typeface="Cambria Math" panose="02040503050406030204" pitchFamily="18" charset="0"/>
                                  <a:ea typeface="Cambria Math" panose="02040503050406030204" pitchFamily="18" charset="0"/>
                                </a:rPr>
                                <m:t>n</m:t>
                              </m:r>
                            </m:sup>
                          </m:sSubSup>
                          <m:sSup>
                            <m:sSupPr>
                              <m:ctrlPr>
                                <a:rPr lang="vi-VN" b="0" i="1" smtClean="0">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p</m:t>
                              </m:r>
                            </m:e>
                            <m:sup>
                              <m:r>
                                <m:rPr>
                                  <m:sty m:val="p"/>
                                </m:rPr>
                                <a:rPr lang="vi-VN" i="1">
                                  <a:solidFill>
                                    <a:srgbClr val="00B0F0"/>
                                  </a:solidFill>
                                  <a:latin typeface="Cambria Math" panose="02040503050406030204" pitchFamily="18" charset="0"/>
                                  <a:ea typeface="Cambria Math" panose="02040503050406030204" pitchFamily="18" charset="0"/>
                                </a:rPr>
                                <m:t>k</m:t>
                              </m:r>
                            </m:sup>
                          </m:sSup>
                          <m:sSup>
                            <m:sSupPr>
                              <m:ctrlPr>
                                <a:rPr lang="vi-VN" b="0" i="1" smtClean="0">
                                  <a:solidFill>
                                    <a:srgbClr val="00B0F0"/>
                                  </a:solidFill>
                                  <a:latin typeface="Cambria Math" panose="02040503050406030204" pitchFamily="18" charset="0"/>
                                  <a:ea typeface="Cambria Math" panose="02040503050406030204" pitchFamily="18" charset="0"/>
                                </a:rPr>
                              </m:ctrlPr>
                            </m:sSupPr>
                            <m:e>
                              <m:d>
                                <m:dPr>
                                  <m:ctrlPr>
                                    <a:rPr lang="vi-VN" b="0" i="1" smtClean="0">
                                      <a:solidFill>
                                        <a:srgbClr val="00B0F0"/>
                                      </a:solidFill>
                                      <a:latin typeface="Cambria Math" panose="02040503050406030204" pitchFamily="18" charset="0"/>
                                      <a:ea typeface="Cambria Math" panose="02040503050406030204" pitchFamily="18" charset="0"/>
                                    </a:rPr>
                                  </m:ctrlPr>
                                </m:dPr>
                                <m:e>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p</m:t>
                                  </m:r>
                                </m:e>
                              </m:d>
                            </m:e>
                            <m:sup>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sup>
                          </m:sSup>
                        </m:e>
                      </m:nary>
                      <m:r>
                        <a:rPr lang="vi-VN" b="0" i="1" smtClean="0">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np</m:t>
                      </m:r>
                    </m:oMath>
                  </m:oMathPara>
                </a14:m>
                <a:endParaRPr lang="en-US" i="1" dirty="0">
                  <a:solidFill>
                    <a:srgbClr val="FF0000"/>
                  </a:solidFill>
                  <a:latin typeface="Cambria Math" panose="02040503050406030204" pitchFamily="18" charset="0"/>
                </a:endParaRPr>
              </a:p>
              <a:p>
                <a:pPr marL="0" indent="0">
                  <a:buNone/>
                </a:pPr>
                <a:endParaRPr lang="en-US" i="1"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solidFill>
                            <a:srgbClr val="FF0000"/>
                          </a:solidFill>
                          <a:latin typeface="Cambria Math" panose="02040503050406030204" pitchFamily="18" charset="0"/>
                        </a:rPr>
                        <m:t>Var</m:t>
                      </m:r>
                      <m:d>
                        <m:dPr>
                          <m:begChr m:val="["/>
                          <m:endChr m:val="]"/>
                          <m:ctrlPr>
                            <a:rPr lang="en-US" b="0" i="1" smtClean="0">
                              <a:solidFill>
                                <a:srgbClr val="FF0000"/>
                              </a:solidFill>
                              <a:latin typeface="Cambria Math" panose="02040503050406030204" pitchFamily="18" charset="0"/>
                            </a:rPr>
                          </m:ctrlPr>
                        </m:dPr>
                        <m:e>
                          <m:r>
                            <m:rPr>
                              <m:sty m:val="p"/>
                            </m:rPr>
                            <a:rPr lang="en-US" b="0" i="0" smtClean="0">
                              <a:solidFill>
                                <a:srgbClr val="FF0000"/>
                              </a:solidFill>
                              <a:latin typeface="Cambria Math" panose="02040503050406030204" pitchFamily="18" charset="0"/>
                            </a:rPr>
                            <m:t>X</m:t>
                          </m:r>
                        </m:e>
                      </m:d>
                      <m:r>
                        <a:rPr lang="en-US" b="0" i="0"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np</m:t>
                      </m:r>
                      <m:r>
                        <a:rPr lang="en-US" b="0" i="0" smtClean="0">
                          <a:solidFill>
                            <a:srgbClr val="FF0000"/>
                          </a:solidFill>
                          <a:latin typeface="Cambria Math" panose="02040503050406030204" pitchFamily="18" charset="0"/>
                        </a:rPr>
                        <m:t>(1−</m:t>
                      </m:r>
                      <m:r>
                        <m:rPr>
                          <m:sty m:val="p"/>
                        </m:rPr>
                        <a:rPr lang="en-US" b="0" i="0" smtClean="0">
                          <a:solidFill>
                            <a:srgbClr val="FF0000"/>
                          </a:solidFill>
                          <a:latin typeface="Cambria Math" panose="02040503050406030204" pitchFamily="18" charset="0"/>
                        </a:rPr>
                        <m:t>p</m:t>
                      </m:r>
                      <m:r>
                        <a:rPr lang="en-US" b="0" i="0" smtClean="0">
                          <a:solidFill>
                            <a:srgbClr val="FF0000"/>
                          </a:solidFill>
                          <a:latin typeface="Cambria Math" panose="02040503050406030204" pitchFamily="18" charset="0"/>
                        </a:rPr>
                        <m:t>)</m:t>
                      </m:r>
                    </m:oMath>
                  </m:oMathPara>
                </a14:m>
                <a:endParaRPr lang="vi-VN" dirty="0"/>
              </a:p>
              <a:p>
                <a:endParaRPr lang="vi-VN" dirty="0"/>
              </a:p>
            </p:txBody>
          </p:sp>
        </mc:Choice>
        <mc:Fallback xmlns="">
          <p:sp>
            <p:nvSpPr>
              <p:cNvPr id="3" name="Content Placeholder 2">
                <a:extLst>
                  <a:ext uri="{FF2B5EF4-FFF2-40B4-BE49-F238E27FC236}">
                    <a16:creationId xmlns:a16="http://schemas.microsoft.com/office/drawing/2014/main" id="{33B2ED54-BBF7-4D2F-E146-38B0E79F1292}"/>
                  </a:ext>
                </a:extLst>
              </p:cNvPr>
              <p:cNvSpPr>
                <a:spLocks noGrp="1" noRot="1" noChangeAspect="1" noMove="1" noResize="1" noEditPoints="1" noAdjustHandles="1" noChangeArrowheads="1" noChangeShapeType="1" noTextEdit="1"/>
              </p:cNvSpPr>
              <p:nvPr>
                <p:ph idx="1"/>
              </p:nvPr>
            </p:nvSpPr>
            <p:spPr>
              <a:blipFill>
                <a:blip r:embed="rId2"/>
                <a:stretch>
                  <a:fillRect l="-1339" t="-23571"/>
                </a:stretch>
              </a:blipFill>
            </p:spPr>
            <p:txBody>
              <a:bodyPr/>
              <a:lstStyle/>
              <a:p>
                <a:r>
                  <a:rPr lang="vi-VN">
                    <a:noFill/>
                  </a:rPr>
                  <a:t> </a:t>
                </a:r>
              </a:p>
            </p:txBody>
          </p:sp>
        </mc:Fallback>
      </mc:AlternateContent>
    </p:spTree>
    <p:extLst>
      <p:ext uri="{BB962C8B-B14F-4D97-AF65-F5344CB8AC3E}">
        <p14:creationId xmlns:p14="http://schemas.microsoft.com/office/powerpoint/2010/main" val="41302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7B64-E1C4-97D3-C96D-6B483EFBE96B}"/>
              </a:ext>
            </a:extLst>
          </p:cNvPr>
          <p:cNvSpPr>
            <a:spLocks noGrp="1"/>
          </p:cNvSpPr>
          <p:nvPr>
            <p:ph type="title"/>
          </p:nvPr>
        </p:nvSpPr>
        <p:spPr/>
        <p:txBody>
          <a:bodyPr/>
          <a:lstStyle/>
          <a:p>
            <a:r>
              <a:rPr lang="vi-VN" dirty="0"/>
              <a:t>Chứng minh: kì vọng biến nhị thức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2ED54-BBF7-4D2F-E146-38B0E79F1292}"/>
                  </a:ext>
                </a:extLst>
              </p:cNvPr>
              <p:cNvSpPr>
                <a:spLocks noGrp="1"/>
              </p:cNvSpPr>
              <p:nvPr>
                <p:ph idx="1"/>
              </p:nvPr>
            </p:nvSpPr>
            <p:spPr>
              <a:xfrm>
                <a:off x="304800" y="895350"/>
                <a:ext cx="8534400" cy="3546873"/>
              </a:xfrm>
            </p:spPr>
            <p:txBody>
              <a:bodyPr/>
              <a:lstStyle/>
              <a:p>
                <a:pPr marL="0" indent="0">
                  <a:buNone/>
                </a:pPr>
                <a14:m>
                  <m:oMathPara xmlns:m="http://schemas.openxmlformats.org/officeDocument/2006/math">
                    <m:oMathParaPr>
                      <m:jc m:val="left"/>
                    </m:oMathParaPr>
                    <m:oMath xmlns:m="http://schemas.openxmlformats.org/officeDocument/2006/math">
                      <m:nary>
                        <m:naryPr>
                          <m:chr m:val="∑"/>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=0</m:t>
                          </m:r>
                        </m:sub>
                        <m:sup>
                          <m:r>
                            <m:rPr>
                              <m:sty m:val="p"/>
                            </m:rPr>
                            <a:rPr lang="vi-VN" i="1">
                              <a:solidFill>
                                <a:srgbClr val="00B0F0"/>
                              </a:solidFill>
                              <a:latin typeface="Cambria Math" panose="02040503050406030204" pitchFamily="18" charset="0"/>
                              <a:ea typeface="Cambria Math" panose="02040503050406030204" pitchFamily="18" charset="0"/>
                            </a:rPr>
                            <m:t>n</m:t>
                          </m:r>
                        </m:sup>
                        <m:e>
                          <m:r>
                            <m:rPr>
                              <m:sty m:val="p"/>
                            </m:rPr>
                            <a:rPr lang="vi-VN" b="0" i="1">
                              <a:solidFill>
                                <a:srgbClr val="00B0F0"/>
                              </a:solidFill>
                              <a:latin typeface="Cambria Math" panose="02040503050406030204" pitchFamily="18" charset="0"/>
                              <a:ea typeface="Cambria Math" panose="02040503050406030204" pitchFamily="18" charset="0"/>
                            </a:rPr>
                            <m:t>kB</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p</m:t>
                          </m:r>
                          <m:r>
                            <a:rPr lang="vi-VN" b="0" i="1" smtClean="0">
                              <a:solidFill>
                                <a:srgbClr val="00B0F0"/>
                              </a:solidFill>
                              <a:latin typeface="Cambria Math" panose="02040503050406030204" pitchFamily="18" charset="0"/>
                              <a:ea typeface="Cambria Math" panose="02040503050406030204" pitchFamily="18" charset="0"/>
                            </a:rPr>
                            <m:t>)</m:t>
                          </m:r>
                        </m:e>
                      </m:nary>
                      <m:r>
                        <a:rPr lang="vi-VN" b="0" i="1" smtClean="0">
                          <a:solidFill>
                            <a:srgbClr val="00B0F0"/>
                          </a:solidFill>
                          <a:latin typeface="Cambria Math" panose="02040503050406030204" pitchFamily="18" charset="0"/>
                          <a:ea typeface="Cambria Math" panose="02040503050406030204" pitchFamily="18" charset="0"/>
                        </a:rPr>
                        <m:t>=</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smtClean="0">
                              <a:solidFill>
                                <a:srgbClr val="FF0000"/>
                              </a:solidFill>
                              <a:latin typeface="Cambria Math" panose="02040503050406030204" pitchFamily="18" charset="0"/>
                              <a:ea typeface="Cambria Math" panose="02040503050406030204" pitchFamily="18" charset="0"/>
                            </a:rPr>
                            <m:t>k</m:t>
                          </m:r>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1</m:t>
                          </m:r>
                        </m:sub>
                        <m:sup>
                          <m:r>
                            <m:rPr>
                              <m:sty m:val="p"/>
                            </m:rPr>
                            <a:rPr lang="vi-VN" i="1">
                              <a:solidFill>
                                <a:srgbClr val="00B0F0"/>
                              </a:solidFill>
                              <a:latin typeface="Cambria Math" panose="02040503050406030204" pitchFamily="18" charset="0"/>
                              <a:ea typeface="Cambria Math" panose="02040503050406030204" pitchFamily="18" charset="0"/>
                            </a:rPr>
                            <m:t>n</m:t>
                          </m:r>
                        </m:sup>
                        <m:e>
                          <m:r>
                            <m:rPr>
                              <m:sty m:val="p"/>
                            </m:rPr>
                            <a:rPr lang="vi-VN" i="1">
                              <a:solidFill>
                                <a:srgbClr val="00B0F0"/>
                              </a:solidFill>
                              <a:latin typeface="Cambria Math" panose="02040503050406030204" pitchFamily="18" charset="0"/>
                              <a:ea typeface="Cambria Math" panose="02040503050406030204" pitchFamily="18" charset="0"/>
                            </a:rPr>
                            <m:t>k</m:t>
                          </m:r>
                          <m:f>
                            <m:fPr>
                              <m:ctrlPr>
                                <a:rPr lang="vi-VN" i="1" smtClean="0">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m:t>
                              </m:r>
                            </m:num>
                            <m:den>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m:t>
                              </m:r>
                              <m:d>
                                <m:dPr>
                                  <m:ctrlPr>
                                    <a:rPr lang="vi-VN" b="0" i="1" smtClean="0">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e>
                              </m:d>
                              <m:r>
                                <a:rPr lang="vi-VN" b="0" i="1" smtClean="0">
                                  <a:solidFill>
                                    <a:srgbClr val="00B0F0"/>
                                  </a:solidFill>
                                  <a:latin typeface="Cambria Math" panose="02040503050406030204" pitchFamily="18" charset="0"/>
                                  <a:ea typeface="Cambria Math" panose="02040503050406030204" pitchFamily="18" charset="0"/>
                                </a:rPr>
                                <m:t>!</m:t>
                              </m:r>
                            </m:den>
                          </m:f>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p</m:t>
                              </m:r>
                            </m:e>
                            <m:sup>
                              <m:r>
                                <m:rPr>
                                  <m:sty m:val="p"/>
                                </m:rPr>
                                <a:rPr lang="vi-VN" i="1">
                                  <a:solidFill>
                                    <a:srgbClr val="00B0F0"/>
                                  </a:solidFill>
                                  <a:latin typeface="Cambria Math" panose="02040503050406030204" pitchFamily="18" charset="0"/>
                                  <a:ea typeface="Cambria Math" panose="02040503050406030204" pitchFamily="18" charset="0"/>
                                </a:rPr>
                                <m:t>k</m:t>
                              </m:r>
                            </m:sup>
                          </m:sSup>
                          <m:sSup>
                            <m:sSupPr>
                              <m:ctrlPr>
                                <a:rPr lang="vi-VN" i="1">
                                  <a:solidFill>
                                    <a:srgbClr val="00B0F0"/>
                                  </a:solidFill>
                                  <a:latin typeface="Cambria Math" panose="02040503050406030204" pitchFamily="18" charset="0"/>
                                  <a:ea typeface="Cambria Math" panose="02040503050406030204" pitchFamily="18" charset="0"/>
                                </a:rPr>
                              </m:ctrlPr>
                            </m:sSupPr>
                            <m:e>
                              <m:d>
                                <m:dPr>
                                  <m:ctrlPr>
                                    <a:rPr lang="vi-VN" i="1">
                                      <a:solidFill>
                                        <a:srgbClr val="00B0F0"/>
                                      </a:solidFill>
                                      <a:latin typeface="Cambria Math" panose="02040503050406030204" pitchFamily="18" charset="0"/>
                                      <a:ea typeface="Cambria Math" panose="02040503050406030204" pitchFamily="18" charset="0"/>
                                    </a:rPr>
                                  </m:ctrlPr>
                                </m:dPr>
                                <m:e>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p</m:t>
                                  </m:r>
                                </m:e>
                              </m:d>
                            </m:e>
                            <m:sup>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sup>
                          </m:sSup>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72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FF0000"/>
                              </a:solidFill>
                              <a:latin typeface="Cambria Math" panose="02040503050406030204" pitchFamily="18" charset="0"/>
                              <a:ea typeface="Cambria Math" panose="02040503050406030204" pitchFamily="18" charset="0"/>
                            </a:rPr>
                            <m:t>k</m:t>
                          </m:r>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0</m:t>
                          </m:r>
                        </m:sub>
                        <m:sup>
                          <m:r>
                            <m:rPr>
                              <m:sty m:val="p"/>
                            </m:rPr>
                            <a:rPr lang="vi-VN" i="1" smtClean="0">
                              <a:solidFill>
                                <a:srgbClr val="FF0000"/>
                              </a:solidFill>
                              <a:latin typeface="Cambria Math" panose="02040503050406030204" pitchFamily="18" charset="0"/>
                              <a:ea typeface="Cambria Math" panose="02040503050406030204" pitchFamily="18" charset="0"/>
                            </a:rPr>
                            <m:t>n</m:t>
                          </m:r>
                          <m:r>
                            <a:rPr lang="vi-VN" b="0" i="1" smtClean="0">
                              <a:solidFill>
                                <a:srgbClr val="FF0000"/>
                              </a:solidFill>
                              <a:latin typeface="Cambria Math" panose="02040503050406030204" pitchFamily="18" charset="0"/>
                              <a:ea typeface="Cambria Math" panose="02040503050406030204" pitchFamily="18" charset="0"/>
                            </a:rPr>
                            <m:t>−1</m:t>
                          </m:r>
                        </m:sup>
                        <m:e>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f>
                            <m:fPr>
                              <m:ctrlPr>
                                <a:rPr lang="vi-VN" i="1">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m:t>
                              </m:r>
                            </m:num>
                            <m:den>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r>
                                <a:rPr lang="vi-VN" i="1">
                                  <a:solidFill>
                                    <a:srgbClr val="00B0F0"/>
                                  </a:solidFill>
                                  <a:latin typeface="Cambria Math" panose="02040503050406030204" pitchFamily="18" charset="0"/>
                                  <a:ea typeface="Cambria Math" panose="02040503050406030204" pitchFamily="18" charset="0"/>
                                </a:rPr>
                                <m:t>!</m:t>
                              </m:r>
                              <m:d>
                                <m:dPr>
                                  <m:ctrlPr>
                                    <a:rPr lang="vi-VN" i="1">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k</m:t>
                                  </m:r>
                                </m:e>
                              </m:d>
                              <m:r>
                                <a:rPr lang="vi-VN" i="1">
                                  <a:solidFill>
                                    <a:srgbClr val="00B0F0"/>
                                  </a:solidFill>
                                  <a:latin typeface="Cambria Math" panose="02040503050406030204" pitchFamily="18" charset="0"/>
                                  <a:ea typeface="Cambria Math" panose="02040503050406030204" pitchFamily="18" charset="0"/>
                                </a:rPr>
                                <m:t>!</m:t>
                              </m:r>
                            </m:den>
                          </m:f>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p</m:t>
                              </m:r>
                            </m:e>
                            <m:sup>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sup>
                          </m:sSup>
                          <m:sSup>
                            <m:sSupPr>
                              <m:ctrlPr>
                                <a:rPr lang="vi-VN" i="1">
                                  <a:solidFill>
                                    <a:srgbClr val="00B0F0"/>
                                  </a:solidFill>
                                  <a:latin typeface="Cambria Math" panose="02040503050406030204" pitchFamily="18" charset="0"/>
                                  <a:ea typeface="Cambria Math" panose="02040503050406030204" pitchFamily="18" charset="0"/>
                                </a:rPr>
                              </m:ctrlPr>
                            </m:sSupPr>
                            <m:e>
                              <m:d>
                                <m:dPr>
                                  <m:ctrlPr>
                                    <a:rPr lang="vi-VN" i="1">
                                      <a:solidFill>
                                        <a:srgbClr val="00B0F0"/>
                                      </a:solidFill>
                                      <a:latin typeface="Cambria Math" panose="02040503050406030204" pitchFamily="18" charset="0"/>
                                      <a:ea typeface="Cambria Math" panose="02040503050406030204" pitchFamily="18" charset="0"/>
                                    </a:rPr>
                                  </m:ctrlPr>
                                </m:dPr>
                                <m:e>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p</m:t>
                                  </m:r>
                                </m:e>
                              </m:d>
                            </m:e>
                            <m:sup>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k</m:t>
                              </m:r>
                            </m:sup>
                          </m:sSup>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720000" indent="0">
                  <a:buNone/>
                </a:pPr>
                <a14:m>
                  <m:oMathPara xmlns:m="http://schemas.openxmlformats.org/officeDocument/2006/math">
                    <m:oMathParaPr>
                      <m:jc m:val="left"/>
                    </m:oMathParaPr>
                    <m:oMath xmlns:m="http://schemas.openxmlformats.org/officeDocument/2006/math">
                      <m:r>
                        <a:rPr lang="vi-VN" b="0" i="0" smtClean="0">
                          <a:solidFill>
                            <a:srgbClr val="00B0F0"/>
                          </a:solidFill>
                          <a:latin typeface="Cambria Math" panose="02040503050406030204" pitchFamily="18" charset="0"/>
                          <a:ea typeface="Cambria Math" panose="02040503050406030204" pitchFamily="18" charset="0"/>
                        </a:rPr>
                        <m:t>=</m:t>
                      </m:r>
                      <m:r>
                        <m:rPr>
                          <m:sty m:val="p"/>
                        </m:rPr>
                        <a:rPr lang="vi-VN" i="1" smtClean="0">
                          <a:solidFill>
                            <a:srgbClr val="FF0000"/>
                          </a:solidFill>
                          <a:latin typeface="Cambria Math" panose="02040503050406030204" pitchFamily="18" charset="0"/>
                          <a:ea typeface="Cambria Math" panose="02040503050406030204" pitchFamily="18" charset="0"/>
                        </a:rPr>
                        <m:t>np</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smtClean="0">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=0</m:t>
                          </m:r>
                        </m:sub>
                        <m:sup>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−1</m:t>
                          </m:r>
                        </m:sup>
                        <m:e>
                          <m:f>
                            <m:fPr>
                              <m:ctrlPr>
                                <a:rPr lang="vi-VN" i="1">
                                  <a:solidFill>
                                    <a:srgbClr val="00B0F0"/>
                                  </a:solidFill>
                                  <a:latin typeface="Cambria Math" panose="02040503050406030204" pitchFamily="18" charset="0"/>
                                  <a:ea typeface="Cambria Math" panose="02040503050406030204" pitchFamily="18" charset="0"/>
                                </a:rPr>
                              </m:ctrlPr>
                            </m:fPr>
                            <m:num>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−1)</m:t>
                              </m:r>
                              <m:r>
                                <a:rPr lang="vi-VN" i="1">
                                  <a:solidFill>
                                    <a:srgbClr val="00B0F0"/>
                                  </a:solidFill>
                                  <a:latin typeface="Cambria Math" panose="02040503050406030204" pitchFamily="18" charset="0"/>
                                  <a:ea typeface="Cambria Math" panose="02040503050406030204" pitchFamily="18" charset="0"/>
                                </a:rPr>
                                <m:t>!</m:t>
                              </m:r>
                            </m:num>
                            <m:den>
                              <m:r>
                                <m:rPr>
                                  <m:sty m:val="p"/>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d>
                                <m:dPr>
                                  <m:ctrlPr>
                                    <a:rPr lang="vi-VN" i="1">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k</m:t>
                                  </m:r>
                                </m:e>
                              </m:d>
                              <m:r>
                                <a:rPr lang="vi-VN" i="1">
                                  <a:solidFill>
                                    <a:srgbClr val="00B0F0"/>
                                  </a:solidFill>
                                  <a:latin typeface="Cambria Math" panose="02040503050406030204" pitchFamily="18" charset="0"/>
                                  <a:ea typeface="Cambria Math" panose="02040503050406030204" pitchFamily="18" charset="0"/>
                                </a:rPr>
                                <m:t>!</m:t>
                              </m:r>
                            </m:den>
                          </m:f>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p</m:t>
                              </m:r>
                            </m:e>
                            <m:sup>
                              <m:r>
                                <m:rPr>
                                  <m:sty m:val="p"/>
                                </m:rPr>
                                <a:rPr lang="vi-VN" i="1">
                                  <a:solidFill>
                                    <a:srgbClr val="00B0F0"/>
                                  </a:solidFill>
                                  <a:latin typeface="Cambria Math" panose="02040503050406030204" pitchFamily="18" charset="0"/>
                                  <a:ea typeface="Cambria Math" panose="02040503050406030204" pitchFamily="18" charset="0"/>
                                </a:rPr>
                                <m:t>k</m:t>
                              </m:r>
                            </m:sup>
                          </m:sSup>
                          <m:sSup>
                            <m:sSupPr>
                              <m:ctrlPr>
                                <a:rPr lang="vi-VN" i="1">
                                  <a:solidFill>
                                    <a:srgbClr val="00B0F0"/>
                                  </a:solidFill>
                                  <a:latin typeface="Cambria Math" panose="02040503050406030204" pitchFamily="18" charset="0"/>
                                  <a:ea typeface="Cambria Math" panose="02040503050406030204" pitchFamily="18" charset="0"/>
                                </a:rPr>
                              </m:ctrlPr>
                            </m:sSupPr>
                            <m:e>
                              <m:d>
                                <m:dPr>
                                  <m:ctrlPr>
                                    <a:rPr lang="vi-VN" i="1">
                                      <a:solidFill>
                                        <a:srgbClr val="00B0F0"/>
                                      </a:solidFill>
                                      <a:latin typeface="Cambria Math" panose="02040503050406030204" pitchFamily="18" charset="0"/>
                                      <a:ea typeface="Cambria Math" panose="02040503050406030204" pitchFamily="18" charset="0"/>
                                    </a:rPr>
                                  </m:ctrlPr>
                                </m:dPr>
                                <m:e>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p</m:t>
                                  </m:r>
                                </m:e>
                              </m:d>
                            </m:e>
                            <m:sup>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k</m:t>
                              </m:r>
                            </m:sup>
                          </m:sSup>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72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np</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=0</m:t>
                          </m:r>
                        </m:sub>
                        <m:sup>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−1</m:t>
                          </m:r>
                        </m:sup>
                        <m:e>
                          <m:sSubSup>
                            <m:sSubSupPr>
                              <m:ctrlPr>
                                <a:rPr lang="vi-VN" i="1">
                                  <a:solidFill>
                                    <a:srgbClr val="00B0F0"/>
                                  </a:solidFill>
                                  <a:latin typeface="Cambria Math" panose="02040503050406030204" pitchFamily="18" charset="0"/>
                                  <a:ea typeface="Cambria Math" panose="02040503050406030204" pitchFamily="18" charset="0"/>
                                </a:rPr>
                              </m:ctrlPr>
                            </m:sSubSupPr>
                            <m:e>
                              <m:r>
                                <m:rPr>
                                  <m:sty m:val="p"/>
                                </m:rPr>
                                <a:rPr lang="vi-VN" i="1">
                                  <a:solidFill>
                                    <a:srgbClr val="00B0F0"/>
                                  </a:solidFill>
                                  <a:latin typeface="Cambria Math" panose="02040503050406030204" pitchFamily="18" charset="0"/>
                                  <a:ea typeface="Cambria Math" panose="02040503050406030204" pitchFamily="18" charset="0"/>
                                </a:rPr>
                                <m:t>C</m:t>
                              </m:r>
                            </m:e>
                            <m:sub>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sub>
                            <m:sup>
                              <m:r>
                                <m:rPr>
                                  <m:sty m:val="p"/>
                                </m:rPr>
                                <a:rPr lang="vi-VN" i="1">
                                  <a:solidFill>
                                    <a:srgbClr val="00B0F0"/>
                                  </a:solidFill>
                                  <a:latin typeface="Cambria Math" panose="02040503050406030204" pitchFamily="18" charset="0"/>
                                  <a:ea typeface="Cambria Math" panose="02040503050406030204" pitchFamily="18" charset="0"/>
                                </a:rPr>
                                <m:t>n</m:t>
                              </m:r>
                            </m:sup>
                          </m:sSubSup>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p</m:t>
                              </m:r>
                            </m:e>
                            <m:sup>
                              <m:r>
                                <m:rPr>
                                  <m:sty m:val="p"/>
                                </m:rPr>
                                <a:rPr lang="vi-VN" i="1">
                                  <a:solidFill>
                                    <a:srgbClr val="00B0F0"/>
                                  </a:solidFill>
                                  <a:latin typeface="Cambria Math" panose="02040503050406030204" pitchFamily="18" charset="0"/>
                                  <a:ea typeface="Cambria Math" panose="02040503050406030204" pitchFamily="18" charset="0"/>
                                </a:rPr>
                                <m:t>k</m:t>
                              </m:r>
                            </m:sup>
                          </m:sSup>
                          <m:sSup>
                            <m:sSupPr>
                              <m:ctrlPr>
                                <a:rPr lang="vi-VN" i="1">
                                  <a:solidFill>
                                    <a:srgbClr val="00B0F0"/>
                                  </a:solidFill>
                                  <a:latin typeface="Cambria Math" panose="02040503050406030204" pitchFamily="18" charset="0"/>
                                  <a:ea typeface="Cambria Math" panose="02040503050406030204" pitchFamily="18" charset="0"/>
                                </a:rPr>
                              </m:ctrlPr>
                            </m:sSupPr>
                            <m:e>
                              <m:d>
                                <m:dPr>
                                  <m:ctrlPr>
                                    <a:rPr lang="vi-VN" i="1">
                                      <a:solidFill>
                                        <a:srgbClr val="00B0F0"/>
                                      </a:solidFill>
                                      <a:latin typeface="Cambria Math" panose="02040503050406030204" pitchFamily="18" charset="0"/>
                                      <a:ea typeface="Cambria Math" panose="02040503050406030204" pitchFamily="18" charset="0"/>
                                    </a:rPr>
                                  </m:ctrlPr>
                                </m:dPr>
                                <m:e>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p</m:t>
                                  </m:r>
                                </m:e>
                              </m:d>
                            </m:e>
                            <m:sup>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k</m:t>
                              </m:r>
                            </m:sup>
                          </m:sSup>
                        </m:e>
                      </m:nary>
                      <m:r>
                        <a:rPr lang="vi-VN" b="0" i="1" smtClean="0">
                          <a:solidFill>
                            <a:srgbClr val="00B0F0"/>
                          </a:solidFill>
                          <a:latin typeface="Cambria Math" panose="02040503050406030204" pitchFamily="18" charset="0"/>
                        </a:rPr>
                        <m:t>=</m:t>
                      </m:r>
                      <m:r>
                        <m:rPr>
                          <m:sty m:val="p"/>
                        </m:rPr>
                        <a:rPr lang="vi-VN" i="1">
                          <a:solidFill>
                            <a:srgbClr val="00B0F0"/>
                          </a:solidFill>
                          <a:latin typeface="Cambria Math" panose="02040503050406030204" pitchFamily="18" charset="0"/>
                        </a:rPr>
                        <m:t>np</m:t>
                      </m:r>
                      <m:nary>
                        <m:naryPr>
                          <m:chr m:val="∑"/>
                          <m:ctrlPr>
                            <a:rPr lang="vi-VN" b="0" i="1" smtClean="0">
                              <a:solidFill>
                                <a:srgbClr val="00B0F0"/>
                              </a:solidFill>
                              <a:latin typeface="Cambria Math" panose="02040503050406030204" pitchFamily="18" charset="0"/>
                            </a:rPr>
                          </m:ctrlPr>
                        </m:naryPr>
                        <m:sub>
                          <m:r>
                            <m:rPr>
                              <m:sty m:val="p"/>
                              <m:brk m:alnAt="23"/>
                            </m:rPr>
                            <a:rPr lang="vi-VN" i="1">
                              <a:solidFill>
                                <a:srgbClr val="00B0F0"/>
                              </a:solidFill>
                              <a:latin typeface="Cambria Math" panose="02040503050406030204" pitchFamily="18" charset="0"/>
                            </a:rPr>
                            <m:t>k</m:t>
                          </m:r>
                          <m:r>
                            <a:rPr lang="vi-VN" b="0" i="1" smtClean="0">
                              <a:solidFill>
                                <a:srgbClr val="00B0F0"/>
                              </a:solidFill>
                              <a:latin typeface="Cambria Math" panose="02040503050406030204" pitchFamily="18" charset="0"/>
                            </a:rPr>
                            <m:t>=0</m:t>
                          </m:r>
                        </m:sub>
                        <m:sup>
                          <m:r>
                            <m:rPr>
                              <m:sty m:val="p"/>
                            </m:rPr>
                            <a:rPr lang="vi-VN" i="1">
                              <a:solidFill>
                                <a:srgbClr val="00B0F0"/>
                              </a:solidFill>
                              <a:latin typeface="Cambria Math" panose="02040503050406030204" pitchFamily="18" charset="0"/>
                            </a:rPr>
                            <m:t>n</m:t>
                          </m:r>
                          <m:r>
                            <a:rPr lang="vi-VN" b="0" i="1" smtClean="0">
                              <a:solidFill>
                                <a:srgbClr val="00B0F0"/>
                              </a:solidFill>
                              <a:latin typeface="Cambria Math" panose="02040503050406030204" pitchFamily="18" charset="0"/>
                            </a:rPr>
                            <m:t>−1</m:t>
                          </m:r>
                        </m:sup>
                        <m:e>
                          <m:r>
                            <m:rPr>
                              <m:sty m:val="p"/>
                            </m:rPr>
                            <a:rPr lang="vi-VN" i="1">
                              <a:solidFill>
                                <a:srgbClr val="00B0F0"/>
                              </a:solidFill>
                              <a:latin typeface="Cambria Math" panose="02040503050406030204" pitchFamily="18" charset="0"/>
                            </a:rPr>
                            <m:t>B</m:t>
                          </m:r>
                          <m:d>
                            <m:dPr>
                              <m:ctrlPr>
                                <a:rPr lang="vi-VN" b="0" i="1" smtClean="0">
                                  <a:solidFill>
                                    <a:srgbClr val="00B0F0"/>
                                  </a:solidFill>
                                  <a:latin typeface="Cambria Math" panose="02040503050406030204" pitchFamily="18" charset="0"/>
                                </a:rPr>
                              </m:ctrlPr>
                            </m:dPr>
                            <m:e>
                              <m:r>
                                <m:rPr>
                                  <m:sty m:val="p"/>
                                </m:rPr>
                                <a:rPr lang="vi-VN" i="1">
                                  <a:solidFill>
                                    <a:srgbClr val="00B0F0"/>
                                  </a:solidFill>
                                  <a:latin typeface="Cambria Math" panose="02040503050406030204" pitchFamily="18" charset="0"/>
                                </a:rPr>
                                <m:t>k</m:t>
                              </m:r>
                              <m:r>
                                <a:rPr lang="vi-VN" b="0" i="1" smtClean="0">
                                  <a:solidFill>
                                    <a:srgbClr val="00B0F0"/>
                                  </a:solidFill>
                                  <a:latin typeface="Cambria Math" panose="02040503050406030204" pitchFamily="18" charset="0"/>
                                </a:rPr>
                                <m:t>;</m:t>
                              </m:r>
                              <m:r>
                                <m:rPr>
                                  <m:sty m:val="p"/>
                                </m:rPr>
                                <a:rPr lang="vi-VN" i="1">
                                  <a:solidFill>
                                    <a:srgbClr val="00B0F0"/>
                                  </a:solidFill>
                                  <a:latin typeface="Cambria Math" panose="02040503050406030204" pitchFamily="18" charset="0"/>
                                </a:rPr>
                                <m:t>n</m:t>
                              </m:r>
                              <m:r>
                                <a:rPr lang="vi-VN" b="0" i="1" smtClean="0">
                                  <a:solidFill>
                                    <a:srgbClr val="00B0F0"/>
                                  </a:solidFill>
                                  <a:latin typeface="Cambria Math" panose="02040503050406030204" pitchFamily="18" charset="0"/>
                                </a:rPr>
                                <m:t>−1,</m:t>
                              </m:r>
                              <m:r>
                                <m:rPr>
                                  <m:sty m:val="p"/>
                                </m:rPr>
                                <a:rPr lang="vi-VN" i="1">
                                  <a:solidFill>
                                    <a:srgbClr val="00B0F0"/>
                                  </a:solidFill>
                                  <a:latin typeface="Cambria Math" panose="02040503050406030204" pitchFamily="18" charset="0"/>
                                </a:rPr>
                                <m:t>p</m:t>
                              </m:r>
                            </m:e>
                          </m:d>
                          <m:r>
                            <a:rPr lang="vi-VN" b="0" i="1" smtClean="0">
                              <a:solidFill>
                                <a:srgbClr val="FF0000"/>
                              </a:solidFill>
                              <a:latin typeface="Cambria Math" panose="02040503050406030204" pitchFamily="18" charset="0"/>
                            </a:rPr>
                            <m:t>=</m:t>
                          </m:r>
                        </m:e>
                      </m:nary>
                      <m:r>
                        <m:rPr>
                          <m:sty m:val="p"/>
                        </m:rPr>
                        <a:rPr lang="vi-VN" i="1">
                          <a:solidFill>
                            <a:srgbClr val="FF0000"/>
                          </a:solidFill>
                          <a:latin typeface="Cambria Math" panose="02040503050406030204" pitchFamily="18" charset="0"/>
                        </a:rPr>
                        <m:t>np</m:t>
                      </m:r>
                    </m:oMath>
                  </m:oMathPara>
                </a14:m>
                <a:endParaRPr lang="vi-VN" dirty="0">
                  <a:solidFill>
                    <a:srgbClr val="FF0000"/>
                  </a:solidFill>
                </a:endParaRPr>
              </a:p>
            </p:txBody>
          </p:sp>
        </mc:Choice>
        <mc:Fallback xmlns="">
          <p:sp>
            <p:nvSpPr>
              <p:cNvPr id="3" name="Content Placeholder 2">
                <a:extLst>
                  <a:ext uri="{FF2B5EF4-FFF2-40B4-BE49-F238E27FC236}">
                    <a16:creationId xmlns:a16="http://schemas.microsoft.com/office/drawing/2014/main" id="{33B2ED54-BBF7-4D2F-E146-38B0E79F1292}"/>
                  </a:ext>
                </a:extLst>
              </p:cNvPr>
              <p:cNvSpPr>
                <a:spLocks noGrp="1" noRot="1" noChangeAspect="1" noMove="1" noResize="1" noEditPoints="1" noAdjustHandles="1" noChangeArrowheads="1" noChangeShapeType="1" noTextEdit="1"/>
              </p:cNvSpPr>
              <p:nvPr>
                <p:ph idx="1"/>
              </p:nvPr>
            </p:nvSpPr>
            <p:spPr>
              <a:xfrm>
                <a:off x="304800" y="895350"/>
                <a:ext cx="8534400" cy="3546873"/>
              </a:xfrm>
              <a:blipFill>
                <a:blip r:embed="rId2"/>
                <a:stretch>
                  <a:fillRect l="-12946" t="-33571" b="-68571"/>
                </a:stretch>
              </a:blipFill>
            </p:spPr>
            <p:txBody>
              <a:bodyPr/>
              <a:lstStyle/>
              <a:p>
                <a:r>
                  <a:rPr lang="vi-VN">
                    <a:noFill/>
                  </a:rPr>
                  <a:t> </a:t>
                </a:r>
              </a:p>
            </p:txBody>
          </p:sp>
        </mc:Fallback>
      </mc:AlternateContent>
    </p:spTree>
    <p:extLst>
      <p:ext uri="{BB962C8B-B14F-4D97-AF65-F5344CB8AC3E}">
        <p14:creationId xmlns:p14="http://schemas.microsoft.com/office/powerpoint/2010/main" val="321500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7B64-E1C4-97D3-C96D-6B483EFBE96B}"/>
              </a:ext>
            </a:extLst>
          </p:cNvPr>
          <p:cNvSpPr>
            <a:spLocks noGrp="1"/>
          </p:cNvSpPr>
          <p:nvPr>
            <p:ph type="title"/>
          </p:nvPr>
        </p:nvSpPr>
        <p:spPr/>
        <p:txBody>
          <a:bodyPr/>
          <a:lstStyle/>
          <a:p>
            <a:r>
              <a:rPr lang="vi-VN" dirty="0"/>
              <a:t>Chứng minh: phương sai biến nhị thức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2ED54-BBF7-4D2F-E146-38B0E79F1292}"/>
                  </a:ext>
                </a:extLst>
              </p:cNvPr>
              <p:cNvSpPr>
                <a:spLocks noGrp="1"/>
              </p:cNvSpPr>
              <p:nvPr>
                <p:ph idx="1"/>
              </p:nvPr>
            </p:nvSpPr>
            <p:spPr>
              <a:xfrm>
                <a:off x="304800" y="895350"/>
                <a:ext cx="8534400" cy="3546873"/>
              </a:xfrm>
            </p:spPr>
            <p:txBody>
              <a:bodyPr/>
              <a:lstStyle/>
              <a:p>
                <a:pPr marL="0" indent="0">
                  <a:buNone/>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sSup>
                            <m:sSupPr>
                              <m:ctrlPr>
                                <a:rPr lang="vi-VN" i="1">
                                  <a:solidFill>
                                    <a:srgbClr val="FF0000"/>
                                  </a:solidFill>
                                  <a:latin typeface="Cambria Math" panose="02040503050406030204" pitchFamily="18" charset="0"/>
                                  <a:ea typeface="Cambria Math" panose="02040503050406030204" pitchFamily="18" charset="0"/>
                                </a:rPr>
                              </m:ctrlPr>
                            </m:sSupPr>
                            <m:e>
                              <m:r>
                                <m:rPr>
                                  <m:sty m:val="p"/>
                                </m:rPr>
                                <a:rPr lang="vi-VN" i="1">
                                  <a:solidFill>
                                    <a:srgbClr val="FF0000"/>
                                  </a:solidFill>
                                  <a:latin typeface="Cambria Math" panose="02040503050406030204" pitchFamily="18" charset="0"/>
                                  <a:ea typeface="Cambria Math" panose="02040503050406030204" pitchFamily="18" charset="0"/>
                                </a:rPr>
                                <m:t>X</m:t>
                              </m:r>
                            </m:e>
                            <m:sup>
                              <m:r>
                                <a:rPr lang="vi-VN" i="1">
                                  <a:solidFill>
                                    <a:srgbClr val="FF0000"/>
                                  </a:solidFill>
                                  <a:latin typeface="Cambria Math" panose="02040503050406030204" pitchFamily="18" charset="0"/>
                                  <a:ea typeface="Cambria Math" panose="02040503050406030204" pitchFamily="18" charset="0"/>
                                </a:rPr>
                                <m:t>2</m:t>
                              </m:r>
                            </m:sup>
                          </m:sSup>
                        </m:e>
                      </m:d>
                      <m:r>
                        <a:rPr lang="vi-VN" b="0" i="1" smtClean="0">
                          <a:latin typeface="Cambria Math" panose="02040503050406030204" pitchFamily="18" charset="0"/>
                          <a:ea typeface="Cambria Math" panose="02040503050406030204" pitchFamily="18" charset="0"/>
                        </a:rPr>
                        <m:t>=</m:t>
                      </m:r>
                      <m:nary>
                        <m:naryPr>
                          <m:chr m:val="∑"/>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=0</m:t>
                          </m:r>
                        </m:sub>
                        <m:sup>
                          <m:r>
                            <m:rPr>
                              <m:sty m:val="p"/>
                            </m:rPr>
                            <a:rPr lang="vi-VN" i="1">
                              <a:solidFill>
                                <a:srgbClr val="00B0F0"/>
                              </a:solidFill>
                              <a:latin typeface="Cambria Math" panose="02040503050406030204" pitchFamily="18" charset="0"/>
                              <a:ea typeface="Cambria Math" panose="02040503050406030204" pitchFamily="18" charset="0"/>
                            </a:rPr>
                            <m:t>n</m:t>
                          </m:r>
                        </m:sup>
                        <m:e>
                          <m:sSup>
                            <m:sSupPr>
                              <m:ctrlPr>
                                <a:rPr lang="vi-VN" b="0" i="1" smtClean="0">
                                  <a:solidFill>
                                    <a:srgbClr val="00B0F0"/>
                                  </a:solidFill>
                                  <a:latin typeface="Cambria Math" panose="02040503050406030204" pitchFamily="18" charset="0"/>
                                  <a:ea typeface="Cambria Math" panose="02040503050406030204" pitchFamily="18" charset="0"/>
                                </a:rPr>
                              </m:ctrlPr>
                            </m:sSupPr>
                            <m:e>
                              <m:r>
                                <m:rPr>
                                  <m:sty m:val="p"/>
                                </m:rPr>
                                <a:rPr lang="vi-VN" b="0" i="1">
                                  <a:solidFill>
                                    <a:srgbClr val="00B0F0"/>
                                  </a:solidFill>
                                  <a:latin typeface="Cambria Math" panose="02040503050406030204" pitchFamily="18" charset="0"/>
                                  <a:ea typeface="Cambria Math" panose="02040503050406030204" pitchFamily="18" charset="0"/>
                                </a:rPr>
                                <m:t>k</m:t>
                              </m:r>
                            </m:e>
                            <m:sup>
                              <m:r>
                                <a:rPr lang="vi-VN" b="0" i="1" smtClean="0">
                                  <a:solidFill>
                                    <a:srgbClr val="00B0F0"/>
                                  </a:solidFill>
                                  <a:latin typeface="Cambria Math" panose="02040503050406030204" pitchFamily="18" charset="0"/>
                                  <a:ea typeface="Cambria Math" panose="02040503050406030204" pitchFamily="18" charset="0"/>
                                </a:rPr>
                                <m:t>2</m:t>
                              </m:r>
                            </m:sup>
                          </m:sSup>
                          <m:r>
                            <m:rPr>
                              <m:sty m:val="p"/>
                            </m:rPr>
                            <a:rPr lang="vi-VN" b="0" i="1">
                              <a:solidFill>
                                <a:srgbClr val="00B0F0"/>
                              </a:solidFill>
                              <a:latin typeface="Cambria Math" panose="02040503050406030204" pitchFamily="18" charset="0"/>
                              <a:ea typeface="Cambria Math" panose="02040503050406030204" pitchFamily="18" charset="0"/>
                            </a:rPr>
                            <m:t>B</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p</m:t>
                          </m:r>
                          <m:r>
                            <a:rPr lang="vi-VN" b="0" i="1" smtClean="0">
                              <a:solidFill>
                                <a:srgbClr val="00B0F0"/>
                              </a:solidFill>
                              <a:latin typeface="Cambria Math" panose="02040503050406030204" pitchFamily="18" charset="0"/>
                              <a:ea typeface="Cambria Math" panose="02040503050406030204" pitchFamily="18" charset="0"/>
                            </a:rPr>
                            <m:t>)</m:t>
                          </m:r>
                        </m:e>
                      </m:nary>
                      <m:r>
                        <a:rPr lang="vi-VN" b="0" i="1" smtClean="0">
                          <a:solidFill>
                            <a:srgbClr val="00B0F0"/>
                          </a:solidFill>
                          <a:latin typeface="Cambria Math" panose="02040503050406030204" pitchFamily="18" charset="0"/>
                          <a:ea typeface="Cambria Math" panose="02040503050406030204" pitchFamily="18" charset="0"/>
                        </a:rPr>
                        <m:t>=</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smtClean="0">
                              <a:solidFill>
                                <a:srgbClr val="FF0000"/>
                              </a:solidFill>
                              <a:latin typeface="Cambria Math" panose="02040503050406030204" pitchFamily="18" charset="0"/>
                              <a:ea typeface="Cambria Math" panose="02040503050406030204" pitchFamily="18" charset="0"/>
                            </a:rPr>
                            <m:t>k</m:t>
                          </m:r>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1</m:t>
                          </m:r>
                        </m:sub>
                        <m:sup>
                          <m:r>
                            <m:rPr>
                              <m:sty m:val="p"/>
                            </m:rPr>
                            <a:rPr lang="vi-VN" i="1">
                              <a:solidFill>
                                <a:srgbClr val="00B0F0"/>
                              </a:solidFill>
                              <a:latin typeface="Cambria Math" panose="02040503050406030204" pitchFamily="18" charset="0"/>
                              <a:ea typeface="Cambria Math" panose="02040503050406030204" pitchFamily="18" charset="0"/>
                            </a:rPr>
                            <m:t>n</m:t>
                          </m:r>
                        </m:sup>
                        <m:e>
                          <m:sSup>
                            <m:sSupPr>
                              <m:ctrlPr>
                                <a:rPr lang="vi-VN" b="0" i="1" smtClean="0">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k</m:t>
                              </m:r>
                            </m:e>
                            <m:sup>
                              <m:r>
                                <a:rPr lang="vi-VN" b="0" i="1" smtClean="0">
                                  <a:solidFill>
                                    <a:srgbClr val="00B0F0"/>
                                  </a:solidFill>
                                  <a:latin typeface="Cambria Math" panose="02040503050406030204" pitchFamily="18" charset="0"/>
                                  <a:ea typeface="Cambria Math" panose="02040503050406030204" pitchFamily="18" charset="0"/>
                                </a:rPr>
                                <m:t>2</m:t>
                              </m:r>
                            </m:sup>
                          </m:sSup>
                          <m:f>
                            <m:fPr>
                              <m:ctrlPr>
                                <a:rPr lang="vi-VN" i="1" smtClean="0">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m:t>
                              </m:r>
                            </m:num>
                            <m:den>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m:t>
                              </m:r>
                              <m:d>
                                <m:dPr>
                                  <m:ctrlPr>
                                    <a:rPr lang="vi-VN" b="0" i="1" smtClean="0">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e>
                              </m:d>
                              <m:r>
                                <a:rPr lang="vi-VN" b="0" i="1" smtClean="0">
                                  <a:solidFill>
                                    <a:srgbClr val="00B0F0"/>
                                  </a:solidFill>
                                  <a:latin typeface="Cambria Math" panose="02040503050406030204" pitchFamily="18" charset="0"/>
                                  <a:ea typeface="Cambria Math" panose="02040503050406030204" pitchFamily="18" charset="0"/>
                                </a:rPr>
                                <m:t>!</m:t>
                              </m:r>
                            </m:den>
                          </m:f>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p</m:t>
                              </m:r>
                            </m:e>
                            <m:sup>
                              <m:r>
                                <m:rPr>
                                  <m:sty m:val="p"/>
                                </m:rPr>
                                <a:rPr lang="vi-VN" i="1">
                                  <a:solidFill>
                                    <a:srgbClr val="00B0F0"/>
                                  </a:solidFill>
                                  <a:latin typeface="Cambria Math" panose="02040503050406030204" pitchFamily="18" charset="0"/>
                                  <a:ea typeface="Cambria Math" panose="02040503050406030204" pitchFamily="18" charset="0"/>
                                </a:rPr>
                                <m:t>k</m:t>
                              </m:r>
                            </m:sup>
                          </m:sSup>
                          <m:sSup>
                            <m:sSupPr>
                              <m:ctrlPr>
                                <a:rPr lang="vi-VN" i="1">
                                  <a:solidFill>
                                    <a:srgbClr val="00B0F0"/>
                                  </a:solidFill>
                                  <a:latin typeface="Cambria Math" panose="02040503050406030204" pitchFamily="18" charset="0"/>
                                  <a:ea typeface="Cambria Math" panose="02040503050406030204" pitchFamily="18" charset="0"/>
                                </a:rPr>
                              </m:ctrlPr>
                            </m:sSupPr>
                            <m:e>
                              <m:d>
                                <m:dPr>
                                  <m:ctrlPr>
                                    <a:rPr lang="vi-VN" i="1">
                                      <a:solidFill>
                                        <a:srgbClr val="00B0F0"/>
                                      </a:solidFill>
                                      <a:latin typeface="Cambria Math" panose="02040503050406030204" pitchFamily="18" charset="0"/>
                                      <a:ea typeface="Cambria Math" panose="02040503050406030204" pitchFamily="18" charset="0"/>
                                    </a:rPr>
                                  </m:ctrlPr>
                                </m:dPr>
                                <m:e>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p</m:t>
                                  </m:r>
                                </m:e>
                              </m:d>
                            </m:e>
                            <m:sup>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sup>
                          </m:sSup>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108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FF0000"/>
                              </a:solidFill>
                              <a:latin typeface="Cambria Math" panose="02040503050406030204" pitchFamily="18" charset="0"/>
                              <a:ea typeface="Cambria Math" panose="02040503050406030204" pitchFamily="18" charset="0"/>
                            </a:rPr>
                            <m:t>k</m:t>
                          </m:r>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0</m:t>
                          </m:r>
                        </m:sub>
                        <m:sup>
                          <m:r>
                            <m:rPr>
                              <m:sty m:val="p"/>
                            </m:rPr>
                            <a:rPr lang="vi-VN" i="1" smtClean="0">
                              <a:solidFill>
                                <a:srgbClr val="FF0000"/>
                              </a:solidFill>
                              <a:latin typeface="Cambria Math" panose="02040503050406030204" pitchFamily="18" charset="0"/>
                              <a:ea typeface="Cambria Math" panose="02040503050406030204" pitchFamily="18" charset="0"/>
                            </a:rPr>
                            <m:t>n</m:t>
                          </m:r>
                          <m:r>
                            <a:rPr lang="vi-VN" b="0" i="1" smtClean="0">
                              <a:solidFill>
                                <a:srgbClr val="FF0000"/>
                              </a:solidFill>
                              <a:latin typeface="Cambria Math" panose="02040503050406030204" pitchFamily="18" charset="0"/>
                              <a:ea typeface="Cambria Math" panose="02040503050406030204" pitchFamily="18" charset="0"/>
                            </a:rPr>
                            <m:t>−1</m:t>
                          </m:r>
                        </m:sup>
                        <m:e>
                          <m:sSup>
                            <m:sSupPr>
                              <m:ctrlPr>
                                <a:rPr lang="vi-VN" b="0" i="1" smtClean="0">
                                  <a:solidFill>
                                    <a:srgbClr val="00B0F0"/>
                                  </a:solidFill>
                                  <a:latin typeface="Cambria Math" panose="02040503050406030204" pitchFamily="18" charset="0"/>
                                  <a:ea typeface="Cambria Math" panose="02040503050406030204" pitchFamily="18" charset="0"/>
                                </a:rPr>
                              </m:ctrlPr>
                            </m:sSupPr>
                            <m:e>
                              <m:d>
                                <m:dPr>
                                  <m:ctrlPr>
                                    <a:rPr lang="vi-VN" b="0" i="1" smtClean="0">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e>
                              </m:d>
                            </m:e>
                            <m:sup>
                              <m:r>
                                <a:rPr lang="vi-VN" b="0" i="1" smtClean="0">
                                  <a:solidFill>
                                    <a:srgbClr val="00B0F0"/>
                                  </a:solidFill>
                                  <a:latin typeface="Cambria Math" panose="02040503050406030204" pitchFamily="18" charset="0"/>
                                  <a:ea typeface="Cambria Math" panose="02040503050406030204" pitchFamily="18" charset="0"/>
                                </a:rPr>
                                <m:t>2</m:t>
                              </m:r>
                            </m:sup>
                          </m:sSup>
                          <m:f>
                            <m:fPr>
                              <m:ctrlPr>
                                <a:rPr lang="vi-VN" i="1">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m:t>
                              </m:r>
                            </m:num>
                            <m:den>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r>
                                <a:rPr lang="vi-VN" i="1">
                                  <a:solidFill>
                                    <a:srgbClr val="00B0F0"/>
                                  </a:solidFill>
                                  <a:latin typeface="Cambria Math" panose="02040503050406030204" pitchFamily="18" charset="0"/>
                                  <a:ea typeface="Cambria Math" panose="02040503050406030204" pitchFamily="18" charset="0"/>
                                </a:rPr>
                                <m:t>!</m:t>
                              </m:r>
                              <m:d>
                                <m:dPr>
                                  <m:ctrlPr>
                                    <a:rPr lang="vi-VN" i="1">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k</m:t>
                                  </m:r>
                                </m:e>
                              </m:d>
                              <m:r>
                                <a:rPr lang="vi-VN" i="1">
                                  <a:solidFill>
                                    <a:srgbClr val="00B0F0"/>
                                  </a:solidFill>
                                  <a:latin typeface="Cambria Math" panose="02040503050406030204" pitchFamily="18" charset="0"/>
                                  <a:ea typeface="Cambria Math" panose="02040503050406030204" pitchFamily="18" charset="0"/>
                                </a:rPr>
                                <m:t>!</m:t>
                              </m:r>
                            </m:den>
                          </m:f>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p</m:t>
                              </m:r>
                            </m:e>
                            <m:sup>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sup>
                          </m:sSup>
                          <m:sSup>
                            <m:sSupPr>
                              <m:ctrlPr>
                                <a:rPr lang="vi-VN" i="1">
                                  <a:solidFill>
                                    <a:srgbClr val="00B0F0"/>
                                  </a:solidFill>
                                  <a:latin typeface="Cambria Math" panose="02040503050406030204" pitchFamily="18" charset="0"/>
                                  <a:ea typeface="Cambria Math" panose="02040503050406030204" pitchFamily="18" charset="0"/>
                                </a:rPr>
                              </m:ctrlPr>
                            </m:sSupPr>
                            <m:e>
                              <m:d>
                                <m:dPr>
                                  <m:ctrlPr>
                                    <a:rPr lang="vi-VN" i="1">
                                      <a:solidFill>
                                        <a:srgbClr val="00B0F0"/>
                                      </a:solidFill>
                                      <a:latin typeface="Cambria Math" panose="02040503050406030204" pitchFamily="18" charset="0"/>
                                      <a:ea typeface="Cambria Math" panose="02040503050406030204" pitchFamily="18" charset="0"/>
                                    </a:rPr>
                                  </m:ctrlPr>
                                </m:dPr>
                                <m:e>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p</m:t>
                                  </m:r>
                                </m:e>
                              </m:d>
                            </m:e>
                            <m:sup>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k</m:t>
                              </m:r>
                            </m:sup>
                          </m:sSup>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1080000" indent="0">
                  <a:buNone/>
                </a:pPr>
                <a14:m>
                  <m:oMathPara xmlns:m="http://schemas.openxmlformats.org/officeDocument/2006/math">
                    <m:oMathParaPr>
                      <m:jc m:val="left"/>
                    </m:oMathParaPr>
                    <m:oMath xmlns:m="http://schemas.openxmlformats.org/officeDocument/2006/math">
                      <m:r>
                        <a:rPr lang="vi-VN" b="0" i="0" smtClean="0">
                          <a:solidFill>
                            <a:srgbClr val="00B0F0"/>
                          </a:solidFill>
                          <a:latin typeface="Cambria Math" panose="02040503050406030204" pitchFamily="18" charset="0"/>
                          <a:ea typeface="Cambria Math" panose="02040503050406030204" pitchFamily="18" charset="0"/>
                        </a:rPr>
                        <m:t>=</m:t>
                      </m:r>
                      <m:r>
                        <m:rPr>
                          <m:sty m:val="p"/>
                        </m:rPr>
                        <a:rPr lang="vi-VN" i="1" smtClean="0">
                          <a:solidFill>
                            <a:srgbClr val="FF0000"/>
                          </a:solidFill>
                          <a:latin typeface="Cambria Math" panose="02040503050406030204" pitchFamily="18" charset="0"/>
                          <a:ea typeface="Cambria Math" panose="02040503050406030204" pitchFamily="18" charset="0"/>
                        </a:rPr>
                        <m:t>np</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smtClean="0">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=0</m:t>
                          </m:r>
                        </m:sub>
                        <m:sup>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−1</m:t>
                          </m:r>
                        </m:sup>
                        <m:e>
                          <m:f>
                            <m:fPr>
                              <m:ctrlPr>
                                <a:rPr lang="vi-VN" i="1">
                                  <a:solidFill>
                                    <a:srgbClr val="00B0F0"/>
                                  </a:solidFill>
                                  <a:latin typeface="Cambria Math" panose="02040503050406030204" pitchFamily="18" charset="0"/>
                                  <a:ea typeface="Cambria Math" panose="02040503050406030204" pitchFamily="18" charset="0"/>
                                </a:rPr>
                              </m:ctrlPr>
                            </m:fPr>
                            <m:num>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smtClean="0">
                                  <a:solidFill>
                                    <a:srgbClr val="FF000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−1)</m:t>
                              </m:r>
                              <m:r>
                                <a:rPr lang="vi-VN" i="1">
                                  <a:solidFill>
                                    <a:srgbClr val="00B0F0"/>
                                  </a:solidFill>
                                  <a:latin typeface="Cambria Math" panose="02040503050406030204" pitchFamily="18" charset="0"/>
                                  <a:ea typeface="Cambria Math" panose="02040503050406030204" pitchFamily="18" charset="0"/>
                                </a:rPr>
                                <m:t>!</m:t>
                              </m:r>
                            </m:num>
                            <m:den>
                              <m:r>
                                <m:rPr>
                                  <m:sty m:val="p"/>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d>
                                <m:dPr>
                                  <m:ctrlPr>
                                    <a:rPr lang="vi-VN" i="1">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k</m:t>
                                  </m:r>
                                </m:e>
                              </m:d>
                              <m:r>
                                <a:rPr lang="vi-VN" i="1">
                                  <a:solidFill>
                                    <a:srgbClr val="00B0F0"/>
                                  </a:solidFill>
                                  <a:latin typeface="Cambria Math" panose="02040503050406030204" pitchFamily="18" charset="0"/>
                                  <a:ea typeface="Cambria Math" panose="02040503050406030204" pitchFamily="18" charset="0"/>
                                </a:rPr>
                                <m:t>!</m:t>
                              </m:r>
                            </m:den>
                          </m:f>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p</m:t>
                              </m:r>
                            </m:e>
                            <m:sup>
                              <m:r>
                                <m:rPr>
                                  <m:sty m:val="p"/>
                                </m:rPr>
                                <a:rPr lang="vi-VN" i="1">
                                  <a:solidFill>
                                    <a:srgbClr val="00B0F0"/>
                                  </a:solidFill>
                                  <a:latin typeface="Cambria Math" panose="02040503050406030204" pitchFamily="18" charset="0"/>
                                  <a:ea typeface="Cambria Math" panose="02040503050406030204" pitchFamily="18" charset="0"/>
                                </a:rPr>
                                <m:t>k</m:t>
                              </m:r>
                            </m:sup>
                          </m:sSup>
                          <m:sSup>
                            <m:sSupPr>
                              <m:ctrlPr>
                                <a:rPr lang="vi-VN" i="1">
                                  <a:solidFill>
                                    <a:srgbClr val="00B0F0"/>
                                  </a:solidFill>
                                  <a:latin typeface="Cambria Math" panose="02040503050406030204" pitchFamily="18" charset="0"/>
                                  <a:ea typeface="Cambria Math" panose="02040503050406030204" pitchFamily="18" charset="0"/>
                                </a:rPr>
                              </m:ctrlPr>
                            </m:sSupPr>
                            <m:e>
                              <m:d>
                                <m:dPr>
                                  <m:ctrlPr>
                                    <a:rPr lang="vi-VN" i="1">
                                      <a:solidFill>
                                        <a:srgbClr val="00B0F0"/>
                                      </a:solidFill>
                                      <a:latin typeface="Cambria Math" panose="02040503050406030204" pitchFamily="18" charset="0"/>
                                      <a:ea typeface="Cambria Math" panose="02040503050406030204" pitchFamily="18" charset="0"/>
                                    </a:rPr>
                                  </m:ctrlPr>
                                </m:dPr>
                                <m:e>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p</m:t>
                                  </m:r>
                                </m:e>
                              </m:d>
                            </m:e>
                            <m:sup>
                              <m:r>
                                <m:rPr>
                                  <m:sty m:val="p"/>
                                </m:rPr>
                                <a:rPr lang="vi-VN" i="1">
                                  <a:solidFill>
                                    <a:srgbClr val="00B0F0"/>
                                  </a:solidFill>
                                  <a:latin typeface="Cambria Math" panose="02040503050406030204" pitchFamily="18" charset="0"/>
                                  <a:ea typeface="Cambria Math" panose="02040503050406030204" pitchFamily="18" charset="0"/>
                                </a:rPr>
                                <m:t>n</m:t>
                              </m:r>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k</m:t>
                              </m:r>
                            </m:sup>
                          </m:sSup>
                        </m:e>
                      </m:nary>
                    </m:oMath>
                  </m:oMathPara>
                </a14:m>
                <a:br>
                  <a:rPr lang="vi-VN" i="1" dirty="0">
                    <a:solidFill>
                      <a:srgbClr val="00B0F0"/>
                    </a:solidFill>
                    <a:latin typeface="Cambria Math" panose="02040503050406030204" pitchFamily="18" charset="0"/>
                    <a:ea typeface="Cambria Math" panose="02040503050406030204" pitchFamily="18" charset="0"/>
                  </a:rPr>
                </a:br>
                <a:endParaRPr lang="vi-VN" b="0" i="1" dirty="0">
                  <a:solidFill>
                    <a:srgbClr val="00B0F0"/>
                  </a:solidFill>
                  <a:latin typeface="Cambria Math" panose="02040503050406030204" pitchFamily="18" charset="0"/>
                  <a:ea typeface="Cambria Math" panose="02040503050406030204" pitchFamily="18" charset="0"/>
                </a:endParaRPr>
              </a:p>
              <a:p>
                <a:pPr marL="108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np</m:t>
                      </m:r>
                      <m:d>
                        <m:dPr>
                          <m:ctrlPr>
                            <a:rPr lang="vi-VN" b="0" i="1" smtClean="0">
                              <a:solidFill>
                                <a:srgbClr val="00B0F0"/>
                              </a:solidFill>
                              <a:latin typeface="Cambria Math" panose="02040503050406030204" pitchFamily="18" charset="0"/>
                              <a:ea typeface="Cambria Math" panose="02040503050406030204" pitchFamily="18" charset="0"/>
                            </a:rPr>
                          </m:ctrlPr>
                        </m:dPr>
                        <m:e>
                          <m:d>
                            <m:dPr>
                              <m:ctrlPr>
                                <a:rPr lang="vi-VN" b="0" i="1" smtClean="0">
                                  <a:solidFill>
                                    <a:srgbClr val="00B0F0"/>
                                  </a:solidFill>
                                  <a:latin typeface="Cambria Math" panose="02040503050406030204" pitchFamily="18" charset="0"/>
                                  <a:ea typeface="Cambria Math" panose="02040503050406030204" pitchFamily="18" charset="0"/>
                                </a:rPr>
                              </m:ctrlPr>
                            </m:dPr>
                            <m:e>
                              <m:r>
                                <m:rPr>
                                  <m:sty m:val="p"/>
                                </m:rPr>
                                <a:rPr lang="vi-VN" i="1">
                                  <a:solidFill>
                                    <a:srgbClr val="00B0F0"/>
                                  </a:solidFill>
                                  <a:latin typeface="Cambria Math" panose="02040503050406030204" pitchFamily="18" charset="0"/>
                                  <a:ea typeface="Cambria Math" panose="02040503050406030204" pitchFamily="18" charset="0"/>
                                </a:rPr>
                                <m:t>n</m:t>
                              </m:r>
                              <m:r>
                                <a:rPr lang="vi-VN" b="0" i="1" smtClean="0">
                                  <a:solidFill>
                                    <a:srgbClr val="00B0F0"/>
                                  </a:solidFill>
                                  <a:latin typeface="Cambria Math" panose="02040503050406030204" pitchFamily="18" charset="0"/>
                                  <a:ea typeface="Cambria Math" panose="02040503050406030204" pitchFamily="18" charset="0"/>
                                </a:rPr>
                                <m:t>−1</m:t>
                              </m:r>
                            </m:e>
                          </m:d>
                          <m:r>
                            <m:rPr>
                              <m:sty m:val="p"/>
                            </m:rPr>
                            <a:rPr lang="vi-VN" i="1">
                              <a:solidFill>
                                <a:srgbClr val="00B0F0"/>
                              </a:solidFill>
                              <a:latin typeface="Cambria Math" panose="02040503050406030204" pitchFamily="18" charset="0"/>
                              <a:ea typeface="Cambria Math" panose="02040503050406030204" pitchFamily="18" charset="0"/>
                            </a:rPr>
                            <m:t>p</m:t>
                          </m:r>
                          <m:r>
                            <a:rPr lang="vi-VN" b="0" i="1" smtClean="0">
                              <a:solidFill>
                                <a:srgbClr val="00B0F0"/>
                              </a:solidFill>
                              <a:latin typeface="Cambria Math" panose="02040503050406030204" pitchFamily="18" charset="0"/>
                              <a:ea typeface="Cambria Math" panose="02040503050406030204" pitchFamily="18" charset="0"/>
                            </a:rPr>
                            <m:t>+1</m:t>
                          </m:r>
                        </m:e>
                      </m:d>
                      <m:r>
                        <a:rPr lang="vi-VN" b="0" i="1" smtClean="0">
                          <a:solidFill>
                            <a:srgbClr val="00B0F0"/>
                          </a:solidFill>
                          <a:latin typeface="Cambria Math" panose="02040503050406030204" pitchFamily="18" charset="0"/>
                        </a:rPr>
                        <m:t>=</m:t>
                      </m:r>
                      <m:sSup>
                        <m:sSupPr>
                          <m:ctrlPr>
                            <a:rPr lang="vi-VN" b="0" i="1" smtClean="0">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rPr>
                            <m:t>n</m:t>
                          </m:r>
                        </m:e>
                        <m:sup>
                          <m:r>
                            <a:rPr lang="vi-VN" b="0" i="1" smtClean="0">
                              <a:solidFill>
                                <a:srgbClr val="00B0F0"/>
                              </a:solidFill>
                              <a:latin typeface="Cambria Math" panose="02040503050406030204" pitchFamily="18" charset="0"/>
                            </a:rPr>
                            <m:t>2</m:t>
                          </m:r>
                        </m:sup>
                      </m:sSup>
                      <m:sSup>
                        <m:sSupPr>
                          <m:ctrlPr>
                            <a:rPr lang="vi-VN" b="0" i="1" smtClean="0">
                              <a:solidFill>
                                <a:srgbClr val="00B0F0"/>
                              </a:solidFill>
                              <a:latin typeface="Cambria Math" panose="02040503050406030204" pitchFamily="18" charset="0"/>
                            </a:rPr>
                          </m:ctrlPr>
                        </m:sSupPr>
                        <m:e>
                          <m:r>
                            <m:rPr>
                              <m:sty m:val="p"/>
                            </m:rPr>
                            <a:rPr lang="vi-VN" i="1">
                              <a:solidFill>
                                <a:srgbClr val="00B0F0"/>
                              </a:solidFill>
                              <a:latin typeface="Cambria Math" panose="02040503050406030204" pitchFamily="18" charset="0"/>
                            </a:rPr>
                            <m:t>p</m:t>
                          </m:r>
                        </m:e>
                        <m:sup>
                          <m:r>
                            <a:rPr lang="vi-VN" b="0" i="1" smtClean="0">
                              <a:solidFill>
                                <a:srgbClr val="00B0F0"/>
                              </a:solidFill>
                              <a:latin typeface="Cambria Math" panose="02040503050406030204" pitchFamily="18" charset="0"/>
                            </a:rPr>
                            <m:t>2</m:t>
                          </m:r>
                        </m:sup>
                      </m:sSup>
                      <m:r>
                        <a:rPr lang="vi-VN" b="0" i="1" smtClean="0">
                          <a:solidFill>
                            <a:srgbClr val="00B0F0"/>
                          </a:solidFill>
                          <a:latin typeface="Cambria Math" panose="02040503050406030204" pitchFamily="18" charset="0"/>
                        </a:rPr>
                        <m:t>+</m:t>
                      </m:r>
                      <m:r>
                        <m:rPr>
                          <m:sty m:val="p"/>
                        </m:rPr>
                        <a:rPr lang="vi-VN" i="1">
                          <a:solidFill>
                            <a:srgbClr val="FF0000"/>
                          </a:solidFill>
                          <a:latin typeface="Cambria Math" panose="02040503050406030204" pitchFamily="18" charset="0"/>
                        </a:rPr>
                        <m:t>np</m:t>
                      </m:r>
                      <m:r>
                        <a:rPr lang="vi-VN" b="0" i="1" smtClean="0">
                          <a:solidFill>
                            <a:srgbClr val="FF0000"/>
                          </a:solidFill>
                          <a:latin typeface="Cambria Math" panose="02040503050406030204" pitchFamily="18" charset="0"/>
                        </a:rPr>
                        <m:t>(1−</m:t>
                      </m:r>
                      <m:r>
                        <m:rPr>
                          <m:sty m:val="p"/>
                        </m:rPr>
                        <a:rPr lang="vi-VN" i="1">
                          <a:solidFill>
                            <a:srgbClr val="FF0000"/>
                          </a:solidFill>
                          <a:latin typeface="Cambria Math" panose="02040503050406030204" pitchFamily="18" charset="0"/>
                        </a:rPr>
                        <m:t>p</m:t>
                      </m:r>
                      <m:r>
                        <a:rPr lang="vi-VN" b="0" i="1" smtClean="0">
                          <a:solidFill>
                            <a:srgbClr val="FF0000"/>
                          </a:solidFill>
                          <a:latin typeface="Cambria Math" panose="02040503050406030204" pitchFamily="18" charset="0"/>
                        </a:rPr>
                        <m:t>)</m:t>
                      </m:r>
                    </m:oMath>
                  </m:oMathPara>
                </a14:m>
                <a:endParaRPr lang="vi-VN" dirty="0">
                  <a:solidFill>
                    <a:srgbClr val="FF0000"/>
                  </a:solidFill>
                </a:endParaRPr>
              </a:p>
            </p:txBody>
          </p:sp>
        </mc:Choice>
        <mc:Fallback xmlns="">
          <p:sp>
            <p:nvSpPr>
              <p:cNvPr id="3" name="Content Placeholder 2">
                <a:extLst>
                  <a:ext uri="{FF2B5EF4-FFF2-40B4-BE49-F238E27FC236}">
                    <a16:creationId xmlns:a16="http://schemas.microsoft.com/office/drawing/2014/main" id="{33B2ED54-BBF7-4D2F-E146-38B0E79F1292}"/>
                  </a:ext>
                </a:extLst>
              </p:cNvPr>
              <p:cNvSpPr>
                <a:spLocks noGrp="1" noRot="1" noChangeAspect="1" noMove="1" noResize="1" noEditPoints="1" noAdjustHandles="1" noChangeArrowheads="1" noChangeShapeType="1" noTextEdit="1"/>
              </p:cNvSpPr>
              <p:nvPr>
                <p:ph idx="1"/>
              </p:nvPr>
            </p:nvSpPr>
            <p:spPr>
              <a:xfrm>
                <a:off x="304800" y="895350"/>
                <a:ext cx="8534400" cy="3546873"/>
              </a:xfrm>
              <a:blipFill>
                <a:blip r:embed="rId3"/>
                <a:stretch>
                  <a:fillRect t="-33571" b="-3964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B985F4-9751-901D-6E7E-4408FFDB5371}"/>
                  </a:ext>
                </a:extLst>
              </p:cNvPr>
              <p:cNvSpPr txBox="1"/>
              <p:nvPr/>
            </p:nvSpPr>
            <p:spPr>
              <a:xfrm>
                <a:off x="6248400" y="4499373"/>
                <a:ext cx="2819400"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p>
                        <m:sSupPr>
                          <m:ctrlPr>
                            <a:rPr lang="vi-VN" sz="2800" b="0" i="1" smtClean="0">
                              <a:solidFill>
                                <a:srgbClr val="FF0000"/>
                              </a:solidFill>
                              <a:latin typeface="Cambria Math" panose="02040503050406030204" pitchFamily="18" charset="0"/>
                              <a:ea typeface="Cambria Math" panose="02040503050406030204" pitchFamily="18" charset="0"/>
                            </a:rPr>
                          </m:ctrlPr>
                        </m:sSupPr>
                        <m:e>
                          <m:d>
                            <m:dPr>
                              <m:ctrlPr>
                                <a:rPr lang="vi-VN" sz="2800" b="0" i="1" smtClean="0">
                                  <a:solidFill>
                                    <a:srgbClr val="FF0000"/>
                                  </a:solidFill>
                                  <a:latin typeface="Cambria Math" panose="02040503050406030204" pitchFamily="18" charset="0"/>
                                  <a:ea typeface="Cambria Math" panose="02040503050406030204" pitchFamily="18" charset="0"/>
                                </a:rPr>
                              </m:ctrlPr>
                            </m:dPr>
                            <m:e>
                              <m:r>
                                <a:rPr lang="vi-VN" sz="2800"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sz="2800" i="1">
                                      <a:solidFill>
                                        <a:srgbClr val="FF0000"/>
                                      </a:solidFill>
                                      <a:latin typeface="Cambria Math" panose="02040503050406030204" pitchFamily="18" charset="0"/>
                                      <a:ea typeface="Cambria Math" panose="02040503050406030204" pitchFamily="18" charset="0"/>
                                    </a:rPr>
                                  </m:ctrlPr>
                                </m:dPr>
                                <m:e>
                                  <m:r>
                                    <m:rPr>
                                      <m:sty m:val="p"/>
                                    </m:rPr>
                                    <a:rPr lang="vi-VN" sz="2800" i="1">
                                      <a:solidFill>
                                        <a:srgbClr val="FF0000"/>
                                      </a:solidFill>
                                      <a:latin typeface="Cambria Math" panose="02040503050406030204" pitchFamily="18" charset="0"/>
                                      <a:ea typeface="Cambria Math" panose="02040503050406030204" pitchFamily="18" charset="0"/>
                                    </a:rPr>
                                    <m:t>X</m:t>
                                  </m:r>
                                </m:e>
                              </m:d>
                            </m:e>
                          </m:d>
                        </m:e>
                        <m:sup>
                          <m:r>
                            <a:rPr lang="vi-VN" sz="2800" b="0" i="1" smtClean="0">
                              <a:solidFill>
                                <a:srgbClr val="FF0000"/>
                              </a:solidFill>
                              <a:latin typeface="Cambria Math" panose="02040503050406030204" pitchFamily="18" charset="0"/>
                              <a:ea typeface="Cambria Math" panose="02040503050406030204" pitchFamily="18" charset="0"/>
                            </a:rPr>
                            <m:t>2</m:t>
                          </m:r>
                        </m:sup>
                      </m:sSup>
                      <m:r>
                        <a:rPr lang="vi-VN" sz="2800" b="0" i="1" smtClean="0">
                          <a:solidFill>
                            <a:srgbClr val="FF0000"/>
                          </a:solidFill>
                          <a:latin typeface="Cambria Math" panose="02040503050406030204" pitchFamily="18" charset="0"/>
                          <a:ea typeface="Cambria Math" panose="02040503050406030204" pitchFamily="18" charset="0"/>
                        </a:rPr>
                        <m:t>=</m:t>
                      </m:r>
                      <m:sSup>
                        <m:sSupPr>
                          <m:ctrlPr>
                            <a:rPr lang="vi-VN" sz="2800" b="0" i="1" smtClean="0">
                              <a:solidFill>
                                <a:srgbClr val="FF0000"/>
                              </a:solidFill>
                              <a:latin typeface="Cambria Math" panose="02040503050406030204" pitchFamily="18" charset="0"/>
                              <a:ea typeface="Cambria Math" panose="02040503050406030204" pitchFamily="18" charset="0"/>
                            </a:rPr>
                          </m:ctrlPr>
                        </m:sSupPr>
                        <m:e>
                          <m:r>
                            <m:rPr>
                              <m:sty m:val="p"/>
                            </m:rPr>
                            <a:rPr lang="vi-VN" sz="2800" i="1">
                              <a:solidFill>
                                <a:srgbClr val="FF0000"/>
                              </a:solidFill>
                              <a:latin typeface="Cambria Math" panose="02040503050406030204" pitchFamily="18" charset="0"/>
                              <a:ea typeface="Cambria Math" panose="02040503050406030204" pitchFamily="18" charset="0"/>
                            </a:rPr>
                            <m:t>n</m:t>
                          </m:r>
                        </m:e>
                        <m:sup>
                          <m:r>
                            <a:rPr lang="vi-VN" sz="2800" b="0" i="1" smtClean="0">
                              <a:solidFill>
                                <a:srgbClr val="FF0000"/>
                              </a:solidFill>
                              <a:latin typeface="Cambria Math" panose="02040503050406030204" pitchFamily="18" charset="0"/>
                              <a:ea typeface="Cambria Math" panose="02040503050406030204" pitchFamily="18" charset="0"/>
                            </a:rPr>
                            <m:t>2</m:t>
                          </m:r>
                        </m:sup>
                      </m:sSup>
                      <m:sSup>
                        <m:sSupPr>
                          <m:ctrlPr>
                            <a:rPr lang="vi-VN" sz="2800" b="0" i="1" smtClean="0">
                              <a:solidFill>
                                <a:srgbClr val="FF0000"/>
                              </a:solidFill>
                              <a:latin typeface="Cambria Math" panose="02040503050406030204" pitchFamily="18" charset="0"/>
                              <a:ea typeface="Cambria Math" panose="02040503050406030204" pitchFamily="18" charset="0"/>
                            </a:rPr>
                          </m:ctrlPr>
                        </m:sSupPr>
                        <m:e>
                          <m:r>
                            <m:rPr>
                              <m:sty m:val="p"/>
                            </m:rPr>
                            <a:rPr lang="vi-VN" sz="2800" i="1">
                              <a:solidFill>
                                <a:srgbClr val="FF0000"/>
                              </a:solidFill>
                              <a:latin typeface="Cambria Math" panose="02040503050406030204" pitchFamily="18" charset="0"/>
                              <a:ea typeface="Cambria Math" panose="02040503050406030204" pitchFamily="18" charset="0"/>
                            </a:rPr>
                            <m:t>p</m:t>
                          </m:r>
                        </m:e>
                        <m:sup>
                          <m:r>
                            <a:rPr lang="vi-VN" sz="2800" b="0" i="1" smtClean="0">
                              <a:solidFill>
                                <a:srgbClr val="FF0000"/>
                              </a:solidFill>
                              <a:latin typeface="Cambria Math" panose="02040503050406030204" pitchFamily="18" charset="0"/>
                              <a:ea typeface="Cambria Math" panose="02040503050406030204" pitchFamily="18" charset="0"/>
                            </a:rPr>
                            <m:t>2</m:t>
                          </m:r>
                        </m:sup>
                      </m:sSup>
                      <m:r>
                        <a:rPr lang="vi-VN" sz="2800" b="0" i="1" smtClean="0">
                          <a:solidFill>
                            <a:srgbClr val="FF0000"/>
                          </a:solidFill>
                          <a:latin typeface="Cambria Math" panose="02040503050406030204" pitchFamily="18" charset="0"/>
                          <a:ea typeface="Cambria Math" panose="02040503050406030204" pitchFamily="18" charset="0"/>
                        </a:rPr>
                        <m:t> </m:t>
                      </m:r>
                    </m:oMath>
                  </m:oMathPara>
                </a14:m>
                <a:endParaRPr lang="vi-VN" sz="2800" dirty="0"/>
              </a:p>
            </p:txBody>
          </p:sp>
        </mc:Choice>
        <mc:Fallback xmlns="">
          <p:sp>
            <p:nvSpPr>
              <p:cNvPr id="5" name="TextBox 4">
                <a:extLst>
                  <a:ext uri="{FF2B5EF4-FFF2-40B4-BE49-F238E27FC236}">
                    <a16:creationId xmlns:a16="http://schemas.microsoft.com/office/drawing/2014/main" id="{5CB985F4-9751-901D-6E7E-4408FFDB5371}"/>
                  </a:ext>
                </a:extLst>
              </p:cNvPr>
              <p:cNvSpPr txBox="1">
                <a:spLocks noRot="1" noChangeAspect="1" noMove="1" noResize="1" noEditPoints="1" noAdjustHandles="1" noChangeArrowheads="1" noChangeShapeType="1" noTextEdit="1"/>
              </p:cNvSpPr>
              <p:nvPr/>
            </p:nvSpPr>
            <p:spPr>
              <a:xfrm>
                <a:off x="6248400" y="4499373"/>
                <a:ext cx="2819400" cy="523220"/>
              </a:xfrm>
              <a:prstGeom prst="rect">
                <a:avLst/>
              </a:prstGeom>
              <a:blipFill>
                <a:blip r:embed="rId4"/>
                <a:stretch>
                  <a:fillRect b="-20455"/>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 name="Rectangular Callout 3">
                <a:extLst>
                  <a:ext uri="{FF2B5EF4-FFF2-40B4-BE49-F238E27FC236}">
                    <a16:creationId xmlns:a16="http://schemas.microsoft.com/office/drawing/2014/main" id="{C4C7AC6C-8758-BCE7-A7CC-C8C4CE741FAB}"/>
                  </a:ext>
                </a:extLst>
              </p:cNvPr>
              <p:cNvSpPr/>
              <p:nvPr/>
            </p:nvSpPr>
            <p:spPr>
              <a:xfrm>
                <a:off x="6934200" y="2668786"/>
                <a:ext cx="2133600" cy="738810"/>
              </a:xfrm>
              <a:prstGeom prst="wedgeRectCallout">
                <a:avLst>
                  <a:gd name="adj1" fmla="val -60704"/>
                  <a:gd name="adj2" fmla="val 394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 xmlns:m="http://schemas.openxmlformats.org/officeDocument/2006/math">
                    <m:r>
                      <m:rPr>
                        <m:sty m:val="p"/>
                      </m:rPr>
                      <a:rPr lang="vi-VN" i="1" smtClean="0">
                        <a:latin typeface="Cambria Math" panose="02040503050406030204" pitchFamily="18" charset="0"/>
                      </a:rPr>
                      <m:t>E</m:t>
                    </m:r>
                    <m:r>
                      <a:rPr lang="vi-VN" i="1" smtClean="0">
                        <a:latin typeface="Cambria Math" panose="02040503050406030204" pitchFamily="18" charset="0"/>
                      </a:rPr>
                      <m:t>[</m:t>
                    </m:r>
                    <m:r>
                      <m:rPr>
                        <m:sty m:val="p"/>
                      </m:rPr>
                      <a:rPr lang="vi-VN" i="1">
                        <a:latin typeface="Cambria Math" panose="02040503050406030204" pitchFamily="18" charset="0"/>
                      </a:rPr>
                      <m:t>Y</m:t>
                    </m:r>
                    <m:r>
                      <a:rPr lang="vi-VN" b="0" i="1" smtClean="0">
                        <a:latin typeface="Cambria Math" panose="02040503050406030204" pitchFamily="18" charset="0"/>
                      </a:rPr>
                      <m:t>+1</m:t>
                    </m:r>
                    <m:r>
                      <a:rPr lang="vi-VN" i="1">
                        <a:latin typeface="Cambria Math" panose="02040503050406030204" pitchFamily="18" charset="0"/>
                      </a:rPr>
                      <m:t>]</m:t>
                    </m:r>
                  </m:oMath>
                </a14:m>
                <a:r>
                  <a:rPr lang="vi-VN" dirty="0"/>
                  <a:t> với </a:t>
                </a:r>
                <a14:m>
                  <m:oMath xmlns:m="http://schemas.openxmlformats.org/officeDocument/2006/math">
                    <m:r>
                      <m:rPr>
                        <m:sty m:val="p"/>
                      </m:rPr>
                      <a:rPr lang="vi-VN" i="1" dirty="0">
                        <a:latin typeface="Cambria Math" panose="02040503050406030204" pitchFamily="18" charset="0"/>
                      </a:rPr>
                      <m:t>Y</m:t>
                    </m:r>
                    <m:r>
                      <a:rPr lang="vi-VN" b="0" i="1" dirty="0" smtClean="0">
                        <a:latin typeface="Cambria Math" panose="02040503050406030204" pitchFamily="18" charset="0"/>
                      </a:rPr>
                      <m:t>∼</m:t>
                    </m:r>
                    <m:r>
                      <m:rPr>
                        <m:sty m:val="p"/>
                      </m:rPr>
                      <a:rPr lang="vi-VN" i="1" dirty="0">
                        <a:latin typeface="Cambria Math" panose="02040503050406030204" pitchFamily="18" charset="0"/>
                      </a:rPr>
                      <m:t>Binom</m:t>
                    </m:r>
                    <m:r>
                      <m:rPr>
                        <m:sty m:val="p"/>
                      </m:rPr>
                      <a:rPr lang="vi-VN" i="1" dirty="0" smtClean="0">
                        <a:latin typeface="Cambria Math" panose="02040503050406030204" pitchFamily="18" charset="0"/>
                      </a:rPr>
                      <m:t>ial</m:t>
                    </m:r>
                    <m:r>
                      <a:rPr lang="vi-VN" b="0" i="1" dirty="0" smtClean="0">
                        <a:latin typeface="Cambria Math" panose="02040503050406030204" pitchFamily="18" charset="0"/>
                      </a:rPr>
                      <m:t>(</m:t>
                    </m:r>
                    <m:r>
                      <m:rPr>
                        <m:sty m:val="p"/>
                      </m:rPr>
                      <a:rPr lang="vi-VN" i="1" dirty="0">
                        <a:latin typeface="Cambria Math" panose="02040503050406030204" pitchFamily="18" charset="0"/>
                      </a:rPr>
                      <m:t>n</m:t>
                    </m:r>
                    <m:r>
                      <a:rPr lang="vi-VN" b="0" i="1" dirty="0" smtClean="0">
                        <a:latin typeface="Cambria Math" panose="02040503050406030204" pitchFamily="18" charset="0"/>
                      </a:rPr>
                      <m:t>−1,</m:t>
                    </m:r>
                    <m:r>
                      <m:rPr>
                        <m:sty m:val="p"/>
                      </m:rPr>
                      <a:rPr lang="vi-VN" i="1" dirty="0">
                        <a:latin typeface="Cambria Math" panose="02040503050406030204" pitchFamily="18" charset="0"/>
                      </a:rPr>
                      <m:t>p</m:t>
                    </m:r>
                    <m:r>
                      <a:rPr lang="vi-VN" b="0" i="1" dirty="0" smtClean="0">
                        <a:latin typeface="Cambria Math" panose="02040503050406030204" pitchFamily="18" charset="0"/>
                      </a:rPr>
                      <m:t>)</m:t>
                    </m:r>
                  </m:oMath>
                </a14:m>
                <a:endParaRPr lang="vi-VN" dirty="0"/>
              </a:p>
            </p:txBody>
          </p:sp>
        </mc:Choice>
        <mc:Fallback xmlns="">
          <p:sp>
            <p:nvSpPr>
              <p:cNvPr id="4" name="Rectangular Callout 3">
                <a:extLst>
                  <a:ext uri="{FF2B5EF4-FFF2-40B4-BE49-F238E27FC236}">
                    <a16:creationId xmlns:a16="http://schemas.microsoft.com/office/drawing/2014/main" id="{C4C7AC6C-8758-BCE7-A7CC-C8C4CE741FAB}"/>
                  </a:ext>
                </a:extLst>
              </p:cNvPr>
              <p:cNvSpPr>
                <a:spLocks noRot="1" noChangeAspect="1" noMove="1" noResize="1" noEditPoints="1" noAdjustHandles="1" noChangeArrowheads="1" noChangeShapeType="1" noTextEdit="1"/>
              </p:cNvSpPr>
              <p:nvPr/>
            </p:nvSpPr>
            <p:spPr>
              <a:xfrm>
                <a:off x="6934200" y="2668786"/>
                <a:ext cx="2133600" cy="738810"/>
              </a:xfrm>
              <a:prstGeom prst="wedgeRectCallout">
                <a:avLst>
                  <a:gd name="adj1" fmla="val -60704"/>
                  <a:gd name="adj2" fmla="val 39479"/>
                </a:avLst>
              </a:prstGeom>
              <a:blipFill>
                <a:blip r:embed="rId5"/>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223119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7B64-E1C4-97D3-C96D-6B483EFBE96B}"/>
              </a:ext>
            </a:extLst>
          </p:cNvPr>
          <p:cNvSpPr>
            <a:spLocks noGrp="1"/>
          </p:cNvSpPr>
          <p:nvPr>
            <p:ph type="title"/>
          </p:nvPr>
        </p:nvSpPr>
        <p:spPr/>
        <p:txBody>
          <a:bodyPr/>
          <a:lstStyle/>
          <a:p>
            <a:r>
              <a:rPr lang="vi-VN" dirty="0"/>
              <a:t>Ví dụ: Biến hình học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2ED54-BBF7-4D2F-E146-38B0E79F1292}"/>
                  </a:ext>
                </a:extLst>
              </p:cNvPr>
              <p:cNvSpPr>
                <a:spLocks noGrp="1"/>
              </p:cNvSpPr>
              <p:nvPr>
                <p:ph idx="1"/>
              </p:nvPr>
            </p:nvSpPr>
            <p:spPr/>
            <p:txBody>
              <a:bodyPr/>
              <a:lstStyle/>
              <a:p>
                <a14:m>
                  <m:oMath xmlns:m="http://schemas.openxmlformats.org/officeDocument/2006/math">
                    <m:r>
                      <m:rPr>
                        <m:sty m:val="p"/>
                      </m:rPr>
                      <a:rPr lang="vi-VN" i="1" smtClean="0">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G</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p</m:t>
                    </m:r>
                    <m:r>
                      <a:rPr lang="vi-VN" b="0" i="1" smtClean="0">
                        <a:solidFill>
                          <a:srgbClr val="FF0000"/>
                        </a:solidFill>
                        <a:latin typeface="Cambria Math" panose="02040503050406030204" pitchFamily="18" charset="0"/>
                        <a:ea typeface="Cambria Math" panose="02040503050406030204" pitchFamily="18" charset="0"/>
                      </a:rPr>
                      <m:t>)</m:t>
                    </m:r>
                  </m:oMath>
                </a14:m>
                <a:endParaRPr lang="vi-VN" i="1" dirty="0">
                  <a:solidFill>
                    <a:srgbClr val="FF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𝒳</m:t>
                          </m:r>
                        </m:sub>
                        <m:sup/>
                        <m:e>
                          <m:sSub>
                            <m:sSubPr>
                              <m:ctrlPr>
                                <a:rPr lang="vi-VN" b="0" i="1" smtClean="0">
                                  <a:solidFill>
                                    <a:srgbClr val="00B0F0"/>
                                  </a:solidFill>
                                  <a:latin typeface="Cambria Math" panose="02040503050406030204" pitchFamily="18" charset="0"/>
                                  <a:ea typeface="Cambria Math" panose="02040503050406030204" pitchFamily="18" charset="0"/>
                                </a:rPr>
                              </m:ctrlPr>
                            </m:sSubPr>
                            <m:e>
                              <m:r>
                                <m:rPr>
                                  <m:sty m:val="p"/>
                                </m:rPr>
                                <a:rPr lang="vi-VN" i="0">
                                  <a:solidFill>
                                    <a:srgbClr val="00B0F0"/>
                                  </a:solidFill>
                                  <a:latin typeface="Cambria Math" panose="02040503050406030204" pitchFamily="18" charset="0"/>
                                  <a:ea typeface="Cambria Math" panose="02040503050406030204" pitchFamily="18" charset="0"/>
                                </a:rPr>
                                <m:t>x</m:t>
                              </m:r>
                              <m:r>
                                <m:rPr>
                                  <m:sty m:val="p"/>
                                </m:rPr>
                                <a:rPr lang="vi-VN" i="0" smtClean="0">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X</m:t>
                              </m:r>
                            </m:sub>
                          </m:sSub>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e>
                      </m:nary>
                      <m:r>
                        <a:rPr lang="vi-VN" b="0" i="1" smtClean="0">
                          <a:solidFill>
                            <a:srgbClr val="00B0F0"/>
                          </a:solidFill>
                          <a:latin typeface="Cambria Math" panose="02040503050406030204" pitchFamily="18" charset="0"/>
                          <a:ea typeface="Cambria Math" panose="02040503050406030204" pitchFamily="18" charset="0"/>
                        </a:rPr>
                        <m:t>=</m:t>
                      </m:r>
                      <m:nary>
                        <m:naryPr>
                          <m:chr m:val="∑"/>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sub>
                        <m:sup>
                          <m:r>
                            <a:rPr lang="vi-VN" b="0" i="1" smtClean="0">
                              <a:solidFill>
                                <a:srgbClr val="00B0F0"/>
                              </a:solidFill>
                              <a:latin typeface="Cambria Math" panose="02040503050406030204" pitchFamily="18" charset="0"/>
                              <a:ea typeface="Cambria Math" panose="02040503050406030204" pitchFamily="18" charset="0"/>
                            </a:rPr>
                            <m:t>∞</m:t>
                          </m:r>
                        </m:sup>
                        <m:e>
                          <m:r>
                            <m:rPr>
                              <m:sty m:val="p"/>
                            </m:rPr>
                            <a:rPr lang="vi-VN" b="0" i="1">
                              <a:solidFill>
                                <a:srgbClr val="00B0F0"/>
                              </a:solidFill>
                              <a:latin typeface="Cambria Math" panose="02040503050406030204" pitchFamily="18" charset="0"/>
                              <a:ea typeface="Cambria Math" panose="02040503050406030204" pitchFamily="18" charset="0"/>
                            </a:rPr>
                            <m:t>k</m:t>
                          </m:r>
                          <m:sSup>
                            <m:sSupPr>
                              <m:ctrlPr>
                                <a:rPr lang="vi-VN" b="0" i="1" smtClean="0">
                                  <a:solidFill>
                                    <a:srgbClr val="00B0F0"/>
                                  </a:solidFill>
                                  <a:latin typeface="Cambria Math" panose="02040503050406030204" pitchFamily="18" charset="0"/>
                                  <a:ea typeface="Cambria Math" panose="02040503050406030204" pitchFamily="18" charset="0"/>
                                </a:rPr>
                              </m:ctrlPr>
                            </m:sSupPr>
                            <m:e>
                              <m:d>
                                <m:dPr>
                                  <m:ctrlPr>
                                    <a:rPr lang="vi-VN" b="0" i="1" smtClean="0">
                                      <a:solidFill>
                                        <a:srgbClr val="00B0F0"/>
                                      </a:solidFill>
                                      <a:latin typeface="Cambria Math" panose="02040503050406030204" pitchFamily="18" charset="0"/>
                                      <a:ea typeface="Cambria Math" panose="02040503050406030204" pitchFamily="18" charset="0"/>
                                    </a:rPr>
                                  </m:ctrlPr>
                                </m:dPr>
                                <m:e>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p</m:t>
                                  </m:r>
                                </m:e>
                              </m:d>
                            </m:e>
                            <m:sup>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sup>
                          </m:sSup>
                          <m:r>
                            <m:rPr>
                              <m:sty m:val="p"/>
                            </m:rPr>
                            <a:rPr lang="vi-VN" i="1">
                              <a:solidFill>
                                <a:srgbClr val="00B0F0"/>
                              </a:solidFill>
                              <a:latin typeface="Cambria Math" panose="02040503050406030204" pitchFamily="18" charset="0"/>
                              <a:ea typeface="Cambria Math" panose="02040503050406030204" pitchFamily="18" charset="0"/>
                            </a:rPr>
                            <m:t>p</m:t>
                          </m:r>
                        </m:e>
                      </m:nary>
                      <m:r>
                        <a:rPr lang="vi-VN" b="0" i="1" smtClean="0">
                          <a:solidFill>
                            <a:srgbClr val="FF0000"/>
                          </a:solidFill>
                          <a:latin typeface="Cambria Math" panose="02040503050406030204" pitchFamily="18" charset="0"/>
                        </a:rPr>
                        <m:t>=</m:t>
                      </m:r>
                      <m:f>
                        <m:fPr>
                          <m:ctrlPr>
                            <a:rPr lang="vi-VN" b="0" i="1" smtClean="0">
                              <a:solidFill>
                                <a:srgbClr val="FF0000"/>
                              </a:solidFill>
                              <a:latin typeface="Cambria Math" panose="02040503050406030204" pitchFamily="18" charset="0"/>
                            </a:rPr>
                          </m:ctrlPr>
                        </m:fPr>
                        <m:num>
                          <m:r>
                            <a:rPr lang="vi-VN" b="0" i="1" smtClean="0">
                              <a:solidFill>
                                <a:srgbClr val="FF0000"/>
                              </a:solidFill>
                              <a:latin typeface="Cambria Math" panose="02040503050406030204" pitchFamily="18" charset="0"/>
                            </a:rPr>
                            <m:t>1</m:t>
                          </m:r>
                        </m:num>
                        <m:den>
                          <m:r>
                            <m:rPr>
                              <m:sty m:val="p"/>
                            </m:rPr>
                            <a:rPr lang="vi-VN" i="1">
                              <a:solidFill>
                                <a:srgbClr val="FF0000"/>
                              </a:solidFill>
                              <a:latin typeface="Cambria Math" panose="02040503050406030204" pitchFamily="18" charset="0"/>
                            </a:rPr>
                            <m:t>p</m:t>
                          </m:r>
                        </m:den>
                      </m:f>
                    </m:oMath>
                  </m:oMathPara>
                </a14:m>
                <a:endParaRPr lang="vi-VN" dirty="0">
                  <a:solidFill>
                    <a:srgbClr val="FF0000"/>
                  </a:solidFill>
                </a:endParaRPr>
              </a:p>
              <a:p>
                <a:r>
                  <a:rPr lang="vi-VN" dirty="0"/>
                  <a:t>Kì vọng của biến hình học = nghịch đảo xác suất thành công </a:t>
                </a:r>
                <a14:m>
                  <m:oMath xmlns:m="http://schemas.openxmlformats.org/officeDocument/2006/math">
                    <m:r>
                      <m:rPr>
                        <m:sty m:val="p"/>
                      </m:rPr>
                      <a:rPr lang="vi-VN" i="1" dirty="0" smtClean="0">
                        <a:solidFill>
                          <a:srgbClr val="FF0000"/>
                        </a:solidFill>
                        <a:latin typeface="Cambria Math" panose="02040503050406030204" pitchFamily="18" charset="0"/>
                      </a:rPr>
                      <m:t>p</m:t>
                    </m:r>
                  </m:oMath>
                </a14:m>
                <a:endParaRPr lang="en-US"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solidFill>
                            <a:srgbClr val="FF0000"/>
                          </a:solidFill>
                          <a:latin typeface="Cambria Math" panose="02040503050406030204" pitchFamily="18" charset="0"/>
                        </a:rPr>
                        <m:t>Var</m:t>
                      </m:r>
                      <m:d>
                        <m:dPr>
                          <m:begChr m:val="["/>
                          <m:endChr m:val="]"/>
                          <m:ctrlPr>
                            <a:rPr lang="en-US" b="0" i="1" smtClean="0">
                              <a:solidFill>
                                <a:srgbClr val="FF0000"/>
                              </a:solidFill>
                              <a:latin typeface="Cambria Math" panose="02040503050406030204" pitchFamily="18" charset="0"/>
                            </a:rPr>
                          </m:ctrlPr>
                        </m:dPr>
                        <m:e>
                          <m:r>
                            <m:rPr>
                              <m:sty m:val="p"/>
                            </m:rPr>
                            <a:rPr lang="en-US" b="0" i="0" smtClean="0">
                              <a:solidFill>
                                <a:srgbClr val="FF0000"/>
                              </a:solidFill>
                              <a:latin typeface="Cambria Math" panose="02040503050406030204" pitchFamily="18" charset="0"/>
                            </a:rPr>
                            <m:t>X</m:t>
                          </m:r>
                        </m:e>
                      </m:d>
                      <m:r>
                        <a:rPr lang="en-US" b="0" i="0"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𝑝</m:t>
                          </m:r>
                        </m:num>
                        <m:den>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𝑝</m:t>
                              </m:r>
                            </m:e>
                            <m:sup>
                              <m:r>
                                <a:rPr lang="en-US" b="0" i="1" smtClean="0">
                                  <a:solidFill>
                                    <a:srgbClr val="FF0000"/>
                                  </a:solidFill>
                                  <a:latin typeface="Cambria Math" panose="02040503050406030204" pitchFamily="18" charset="0"/>
                                </a:rPr>
                                <m:t>2</m:t>
                              </m:r>
                            </m:sup>
                          </m:sSup>
                        </m:den>
                      </m:f>
                    </m:oMath>
                  </m:oMathPara>
                </a14:m>
                <a:endParaRPr lang="vi-VN" dirty="0"/>
              </a:p>
            </p:txBody>
          </p:sp>
        </mc:Choice>
        <mc:Fallback xmlns="">
          <p:sp>
            <p:nvSpPr>
              <p:cNvPr id="3" name="Content Placeholder 2">
                <a:extLst>
                  <a:ext uri="{FF2B5EF4-FFF2-40B4-BE49-F238E27FC236}">
                    <a16:creationId xmlns:a16="http://schemas.microsoft.com/office/drawing/2014/main" id="{33B2ED54-BBF7-4D2F-E146-38B0E79F1292}"/>
                  </a:ext>
                </a:extLst>
              </p:cNvPr>
              <p:cNvSpPr>
                <a:spLocks noGrp="1" noRot="1" noChangeAspect="1" noMove="1" noResize="1" noEditPoints="1" noAdjustHandles="1" noChangeArrowheads="1" noChangeShapeType="1" noTextEdit="1"/>
              </p:cNvSpPr>
              <p:nvPr>
                <p:ph idx="1"/>
              </p:nvPr>
            </p:nvSpPr>
            <p:spPr>
              <a:blipFill>
                <a:blip r:embed="rId3"/>
                <a:stretch>
                  <a:fillRect l="-1339" t="-23571"/>
                </a:stretch>
              </a:blipFill>
            </p:spPr>
            <p:txBody>
              <a:bodyPr/>
              <a:lstStyle/>
              <a:p>
                <a:r>
                  <a:rPr lang="vi-VN">
                    <a:noFill/>
                  </a:rPr>
                  <a:t> </a:t>
                </a:r>
              </a:p>
            </p:txBody>
          </p:sp>
        </mc:Fallback>
      </mc:AlternateContent>
    </p:spTree>
    <p:extLst>
      <p:ext uri="{BB962C8B-B14F-4D97-AF65-F5344CB8AC3E}">
        <p14:creationId xmlns:p14="http://schemas.microsoft.com/office/powerpoint/2010/main" val="112010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CDB2-0DBE-319A-B4C1-85CF1301CE12}"/>
              </a:ext>
            </a:extLst>
          </p:cNvPr>
          <p:cNvSpPr>
            <a:spLocks noGrp="1"/>
          </p:cNvSpPr>
          <p:nvPr>
            <p:ph type="title"/>
          </p:nvPr>
        </p:nvSpPr>
        <p:spPr/>
        <p:txBody>
          <a:bodyPr/>
          <a:lstStyle/>
          <a:p>
            <a:r>
              <a:rPr lang="vi-VN" dirty="0"/>
              <a:t>Khái niệm biến ngẫu nhiên</a:t>
            </a:r>
          </a:p>
        </p:txBody>
      </p:sp>
      <p:sp>
        <p:nvSpPr>
          <p:cNvPr id="3" name="Content Placeholder 2">
            <a:extLst>
              <a:ext uri="{FF2B5EF4-FFF2-40B4-BE49-F238E27FC236}">
                <a16:creationId xmlns:a16="http://schemas.microsoft.com/office/drawing/2014/main" id="{E36F73B6-3C4A-9C49-5436-AA77BCBFDA2C}"/>
              </a:ext>
            </a:extLst>
          </p:cNvPr>
          <p:cNvSpPr>
            <a:spLocks noGrp="1"/>
          </p:cNvSpPr>
          <p:nvPr>
            <p:ph idx="1"/>
          </p:nvPr>
        </p:nvSpPr>
        <p:spPr>
          <a:xfrm>
            <a:off x="304800" y="895350"/>
            <a:ext cx="5181593" cy="3546873"/>
          </a:xfrm>
        </p:spPr>
        <p:txBody>
          <a:bodyPr/>
          <a:lstStyle/>
          <a:p>
            <a:r>
              <a:rPr lang="vi-VN" dirty="0"/>
              <a:t>Muốn đánh giá định lượng kết quả thí nghiệm, ví dụ:</a:t>
            </a:r>
          </a:p>
          <a:p>
            <a:r>
              <a:rPr lang="vi-VN" dirty="0"/>
              <a:t>Mỗi người chơi </a:t>
            </a:r>
            <a:r>
              <a:rPr lang="vi-VN" dirty="0">
                <a:solidFill>
                  <a:srgbClr val="FF0000"/>
                </a:solidFill>
              </a:rPr>
              <a:t>tung xúc sắc 2 lần</a:t>
            </a:r>
            <a:r>
              <a:rPr lang="vi-VN" dirty="0"/>
              <a:t>, xem ai thắng </a:t>
            </a:r>
            <a:r>
              <a:rPr lang="vi-VN" dirty="0">
                <a:solidFill>
                  <a:srgbClr val="8C5CEA"/>
                </a:solidFill>
              </a:rPr>
              <a:t>tổng hai xúc sắc</a:t>
            </a:r>
          </a:p>
          <a:p>
            <a:pPr lvl="1"/>
            <a:r>
              <a:rPr lang="vi-VN" dirty="0"/>
              <a:t>Tổng hai xúc sắc = hàm của kết quả tung</a:t>
            </a:r>
          </a:p>
          <a:p>
            <a:r>
              <a:rPr lang="vi-VN" dirty="0"/>
              <a:t>Chọn ngẫu nhiên </a:t>
            </a:r>
            <a:r>
              <a:rPr lang="vi-VN" dirty="0">
                <a:solidFill>
                  <a:srgbClr val="FF0000"/>
                </a:solidFill>
              </a:rPr>
              <a:t>một số người trong lớp</a:t>
            </a:r>
            <a:r>
              <a:rPr lang="vi-VN" dirty="0"/>
              <a:t>, tính </a:t>
            </a:r>
            <a:r>
              <a:rPr lang="vi-VN" dirty="0">
                <a:solidFill>
                  <a:srgbClr val="8C5CEA"/>
                </a:solidFill>
              </a:rPr>
              <a:t>trung bình cộng chiều cao </a:t>
            </a:r>
            <a:r>
              <a:rPr lang="vi-VN" dirty="0"/>
              <a:t>những người được chọn</a:t>
            </a:r>
          </a:p>
          <a:p>
            <a:pPr lvl="1"/>
            <a:r>
              <a:rPr lang="vi-VN" dirty="0"/>
              <a:t>Trung bình cộng = hàm của kết quả chọn</a:t>
            </a:r>
          </a:p>
          <a:p>
            <a:pPr lvl="1"/>
            <a:endParaRPr lang="vi-VN" dirty="0"/>
          </a:p>
        </p:txBody>
      </p:sp>
      <p:grpSp>
        <p:nvGrpSpPr>
          <p:cNvPr id="35" name="Group 34">
            <a:extLst>
              <a:ext uri="{FF2B5EF4-FFF2-40B4-BE49-F238E27FC236}">
                <a16:creationId xmlns:a16="http://schemas.microsoft.com/office/drawing/2014/main" id="{6A0B1AE2-3C9E-13C0-D40E-00EFC2C0FA50}"/>
              </a:ext>
            </a:extLst>
          </p:cNvPr>
          <p:cNvGrpSpPr/>
          <p:nvPr/>
        </p:nvGrpSpPr>
        <p:grpSpPr>
          <a:xfrm>
            <a:off x="5791200" y="1690893"/>
            <a:ext cx="3042008" cy="1761714"/>
            <a:chOff x="3000051" y="3248436"/>
            <a:chExt cx="3042008" cy="1761714"/>
          </a:xfrm>
        </p:grpSpPr>
        <p:grpSp>
          <p:nvGrpSpPr>
            <p:cNvPr id="23" name="Group 22">
              <a:extLst>
                <a:ext uri="{FF2B5EF4-FFF2-40B4-BE49-F238E27FC236}">
                  <a16:creationId xmlns:a16="http://schemas.microsoft.com/office/drawing/2014/main" id="{6A2B0A0D-2E90-6E1F-7163-F640B7F00BE5}"/>
                </a:ext>
              </a:extLst>
            </p:cNvPr>
            <p:cNvGrpSpPr/>
            <p:nvPr/>
          </p:nvGrpSpPr>
          <p:grpSpPr>
            <a:xfrm>
              <a:off x="3000051" y="3248436"/>
              <a:ext cx="3042008" cy="1761714"/>
              <a:chOff x="3000051" y="3248436"/>
              <a:chExt cx="3042008" cy="1761714"/>
            </a:xfrm>
          </p:grpSpPr>
          <p:grpSp>
            <p:nvGrpSpPr>
              <p:cNvPr id="7" name="Group 6">
                <a:extLst>
                  <a:ext uri="{FF2B5EF4-FFF2-40B4-BE49-F238E27FC236}">
                    <a16:creationId xmlns:a16="http://schemas.microsoft.com/office/drawing/2014/main" id="{FBC39D61-0E17-F096-B547-03657884EC28}"/>
                  </a:ext>
                </a:extLst>
              </p:cNvPr>
              <p:cNvGrpSpPr/>
              <p:nvPr/>
            </p:nvGrpSpPr>
            <p:grpSpPr>
              <a:xfrm>
                <a:off x="3178137" y="3333750"/>
                <a:ext cx="2863922" cy="1676400"/>
                <a:chOff x="5396430" y="2112273"/>
                <a:chExt cx="3974131" cy="2326262"/>
              </a:xfrm>
            </p:grpSpPr>
            <p:grpSp>
              <p:nvGrpSpPr>
                <p:cNvPr id="12" name="Group 11">
                  <a:extLst>
                    <a:ext uri="{FF2B5EF4-FFF2-40B4-BE49-F238E27FC236}">
                      <a16:creationId xmlns:a16="http://schemas.microsoft.com/office/drawing/2014/main" id="{3D8C5832-1B32-E3A7-03AF-6260E54D2A12}"/>
                    </a:ext>
                  </a:extLst>
                </p:cNvPr>
                <p:cNvGrpSpPr/>
                <p:nvPr/>
              </p:nvGrpSpPr>
              <p:grpSpPr>
                <a:xfrm>
                  <a:off x="5589382" y="2112273"/>
                  <a:ext cx="3538810" cy="1754877"/>
                  <a:chOff x="5436980" y="2874273"/>
                  <a:chExt cx="3538810" cy="1754877"/>
                </a:xfrm>
              </p:grpSpPr>
              <p:cxnSp>
                <p:nvCxnSpPr>
                  <p:cNvPr id="14" name="Straight Arrow Connector 13">
                    <a:extLst>
                      <a:ext uri="{FF2B5EF4-FFF2-40B4-BE49-F238E27FC236}">
                        <a16:creationId xmlns:a16="http://schemas.microsoft.com/office/drawing/2014/main" id="{906A58BD-1CF1-F626-295B-0F8DEF37F6F2}"/>
                      </a:ext>
                    </a:extLst>
                  </p:cNvPr>
                  <p:cNvCxnSpPr>
                    <a:cxnSpLocks/>
                  </p:cNvCxnSpPr>
                  <p:nvPr/>
                </p:nvCxnSpPr>
                <p:spPr>
                  <a:xfrm>
                    <a:off x="5436980" y="4629150"/>
                    <a:ext cx="3538810"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DB480E-3F6B-C225-45AD-BEE58790F5D8}"/>
                      </a:ext>
                    </a:extLst>
                  </p:cNvPr>
                  <p:cNvCxnSpPr>
                    <a:cxnSpLocks/>
                  </p:cNvCxnSpPr>
                  <p:nvPr/>
                </p:nvCxnSpPr>
                <p:spPr>
                  <a:xfrm flipV="1">
                    <a:off x="5436980" y="2874273"/>
                    <a:ext cx="0" cy="175487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91CE208-D1B5-A6A1-E879-3107A1EBCE63}"/>
                        </a:ext>
                      </a:extLst>
                    </p:cNvPr>
                    <p:cNvSpPr txBox="1"/>
                    <p:nvPr/>
                  </p:nvSpPr>
                  <p:spPr>
                    <a:xfrm>
                      <a:off x="5396430" y="3926030"/>
                      <a:ext cx="3974131" cy="512505"/>
                    </a:xfrm>
                    <a:prstGeom prst="rect">
                      <a:avLst/>
                    </a:prstGeom>
                    <a:noFill/>
                  </p:spPr>
                  <p:txBody>
                    <a:bodyPr wrap="square" rtlCol="0">
                      <a:spAutoFit/>
                    </a:bodyPr>
                    <a:lstStyle/>
                    <a:p>
                      <a14:m>
                        <m:oMath xmlns:m="http://schemas.openxmlformats.org/officeDocument/2006/math">
                          <m:r>
                            <a:rPr lang="vi-VN" i="1" dirty="0" smtClean="0">
                              <a:solidFill>
                                <a:srgbClr val="FF0000"/>
                              </a:solidFill>
                              <a:latin typeface="Cambria Math" panose="02040503050406030204" pitchFamily="18" charset="0"/>
                              <a:cs typeface="Calibri"/>
                            </a:rPr>
                            <m:t>0</m:t>
                          </m:r>
                        </m:oMath>
                      </a14:m>
                      <a:r>
                        <a:rPr lang="vi-VN" dirty="0">
                          <a:solidFill>
                            <a:srgbClr val="FF0000"/>
                          </a:solidFill>
                          <a:latin typeface="Calibri"/>
                          <a:cs typeface="Calibri"/>
                        </a:rPr>
                        <a:t>      </a:t>
                      </a:r>
                      <a14:m>
                        <m:oMath xmlns:m="http://schemas.openxmlformats.org/officeDocument/2006/math">
                          <m:sSub>
                            <m:sSubPr>
                              <m:ctrlPr>
                                <a:rPr lang="vi-VN" b="0" i="1" dirty="0" smtClean="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1</m:t>
                              </m:r>
                            </m:sub>
                          </m:sSub>
                        </m:oMath>
                      </a14:m>
                      <a:r>
                        <a:rPr lang="vi-VN" dirty="0">
                          <a:solidFill>
                            <a:srgbClr val="FF0000"/>
                          </a:solidFill>
                          <a:latin typeface="Calibri"/>
                          <a:cs typeface="Calibri"/>
                        </a:rPr>
                        <a:t>     </a:t>
                      </a:r>
                      <a14:m>
                        <m:oMath xmlns:m="http://schemas.openxmlformats.org/officeDocument/2006/math">
                          <m:sSub>
                            <m:sSubPr>
                              <m:ctrlPr>
                                <a:rPr lang="vi-VN" b="0" i="1" dirty="0" smtClean="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2</m:t>
                              </m:r>
                            </m:sub>
                          </m:sSub>
                        </m:oMath>
                      </a14:m>
                      <a:r>
                        <a:rPr lang="vi-VN" dirty="0">
                          <a:solidFill>
                            <a:srgbClr val="FF0000"/>
                          </a:solidFill>
                          <a:latin typeface="Calibri"/>
                          <a:cs typeface="Calibri"/>
                        </a:rPr>
                        <a:t>   </a:t>
                      </a:r>
                      <a14:m>
                        <m:oMath xmlns:m="http://schemas.openxmlformats.org/officeDocument/2006/math">
                          <m:sSub>
                            <m:sSubPr>
                              <m:ctrlPr>
                                <a:rPr lang="vi-VN" b="0" i="1" dirty="0" smtClean="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3</m:t>
                              </m:r>
                            </m:sub>
                          </m:sSub>
                        </m:oMath>
                      </a14:m>
                      <a:r>
                        <a:rPr lang="vi-VN" dirty="0">
                          <a:solidFill>
                            <a:srgbClr val="FF0000"/>
                          </a:solidFill>
                          <a:latin typeface="Calibri"/>
                          <a:cs typeface="Calibri"/>
                        </a:rPr>
                        <a:t>   </a:t>
                      </a:r>
                      <a14:m>
                        <m:oMath xmlns:m="http://schemas.openxmlformats.org/officeDocument/2006/math">
                          <m:sSub>
                            <m:sSubPr>
                              <m:ctrlPr>
                                <a:rPr lang="vi-VN" b="0" i="1" dirty="0" smtClean="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4</m:t>
                              </m:r>
                            </m:sub>
                          </m:sSub>
                        </m:oMath>
                      </a14:m>
                      <a:r>
                        <a:rPr lang="vi-VN" dirty="0">
                          <a:solidFill>
                            <a:srgbClr val="FF0000"/>
                          </a:solidFill>
                          <a:latin typeface="Calibri"/>
                          <a:cs typeface="Calibri"/>
                        </a:rPr>
                        <a:t>    </a:t>
                      </a:r>
                      <a14:m>
                        <m:oMath xmlns:m="http://schemas.openxmlformats.org/officeDocument/2006/math">
                          <m:sSub>
                            <m:sSubPr>
                              <m:ctrlPr>
                                <a:rPr lang="vi-VN" i="1" dirty="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5</m:t>
                              </m:r>
                            </m:sub>
                          </m:sSub>
                        </m:oMath>
                      </a14:m>
                      <a:r>
                        <a:rPr lang="vi-VN" dirty="0">
                          <a:solidFill>
                            <a:srgbClr val="FF0000"/>
                          </a:solidFill>
                          <a:latin typeface="Calibri"/>
                          <a:cs typeface="Calibri"/>
                        </a:rPr>
                        <a:t>    </a:t>
                      </a:r>
                      <a14:m>
                        <m:oMath xmlns:m="http://schemas.openxmlformats.org/officeDocument/2006/math">
                          <m:r>
                            <m:rPr>
                              <m:sty m:val="p"/>
                            </m:rPr>
                            <a:rPr lang="vi-VN" b="0" i="0" dirty="0" smtClean="0">
                              <a:solidFill>
                                <a:srgbClr val="FF0000"/>
                              </a:solidFill>
                              <a:latin typeface="Cambria Math" panose="02040503050406030204" pitchFamily="18" charset="0"/>
                              <a:cs typeface="Calibri"/>
                            </a:rPr>
                            <m:t>Ω</m:t>
                          </m:r>
                        </m:oMath>
                      </a14:m>
                      <a:endParaRPr lang="vi-VN" dirty="0">
                        <a:solidFill>
                          <a:srgbClr val="FF0000"/>
                        </a:solidFill>
                        <a:latin typeface="Calibri"/>
                        <a:cs typeface="Calibri"/>
                      </a:endParaRPr>
                    </a:p>
                  </p:txBody>
                </p:sp>
              </mc:Choice>
              <mc:Fallback xmlns="">
                <p:sp>
                  <p:nvSpPr>
                    <p:cNvPr id="13" name="TextBox 12">
                      <a:extLst>
                        <a:ext uri="{FF2B5EF4-FFF2-40B4-BE49-F238E27FC236}">
                          <a16:creationId xmlns:a16="http://schemas.microsoft.com/office/drawing/2014/main" id="{B91CE208-D1B5-A6A1-E879-3107A1EBCE63}"/>
                        </a:ext>
                      </a:extLst>
                    </p:cNvPr>
                    <p:cNvSpPr txBox="1">
                      <a:spLocks noRot="1" noChangeAspect="1" noMove="1" noResize="1" noEditPoints="1" noAdjustHandles="1" noChangeArrowheads="1" noChangeShapeType="1" noTextEdit="1"/>
                    </p:cNvSpPr>
                    <p:nvPr/>
                  </p:nvSpPr>
                  <p:spPr>
                    <a:xfrm>
                      <a:off x="5396430" y="3926030"/>
                      <a:ext cx="3974131" cy="512505"/>
                    </a:xfrm>
                    <a:prstGeom prst="rect">
                      <a:avLst/>
                    </a:prstGeom>
                    <a:blipFill>
                      <a:blip r:embed="rId2"/>
                      <a:stretch>
                        <a:fillRect/>
                      </a:stretch>
                    </a:blipFill>
                  </p:spPr>
                  <p:txBody>
                    <a:bodyPr/>
                    <a:lstStyle/>
                    <a:p>
                      <a:r>
                        <a:rPr lang="vi-VN">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B844981-7114-83B3-A175-6E26285B31C2}"/>
                      </a:ext>
                    </a:extLst>
                  </p:cNvPr>
                  <p:cNvSpPr txBox="1"/>
                  <p:nvPr/>
                </p:nvSpPr>
                <p:spPr>
                  <a:xfrm>
                    <a:off x="3000051" y="3248436"/>
                    <a:ext cx="317136"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vi-VN" i="1" dirty="0">
                              <a:solidFill>
                                <a:srgbClr val="FF0000"/>
                              </a:solidFill>
                              <a:latin typeface="Cambria Math" panose="02040503050406030204" pitchFamily="18" charset="0"/>
                              <a:cs typeface="Calibri"/>
                            </a:rPr>
                            <m:t>X</m:t>
                          </m:r>
                        </m:oMath>
                      </m:oMathPara>
                    </a14:m>
                    <a:endParaRPr lang="vi-VN" dirty="0">
                      <a:solidFill>
                        <a:srgbClr val="FF0000"/>
                      </a:solidFill>
                      <a:latin typeface="Calibri"/>
                      <a:cs typeface="Calibri"/>
                    </a:endParaRPr>
                  </a:p>
                </p:txBody>
              </p:sp>
            </mc:Choice>
            <mc:Fallback xmlns="">
              <p:sp>
                <p:nvSpPr>
                  <p:cNvPr id="17" name="TextBox 16">
                    <a:extLst>
                      <a:ext uri="{FF2B5EF4-FFF2-40B4-BE49-F238E27FC236}">
                        <a16:creationId xmlns:a16="http://schemas.microsoft.com/office/drawing/2014/main" id="{6B844981-7114-83B3-A175-6E26285B31C2}"/>
                      </a:ext>
                    </a:extLst>
                  </p:cNvPr>
                  <p:cNvSpPr txBox="1">
                    <a:spLocks noRot="1" noChangeAspect="1" noMove="1" noResize="1" noEditPoints="1" noAdjustHandles="1" noChangeArrowheads="1" noChangeShapeType="1" noTextEdit="1"/>
                  </p:cNvSpPr>
                  <p:nvPr/>
                </p:nvSpPr>
                <p:spPr>
                  <a:xfrm>
                    <a:off x="3000051" y="3248436"/>
                    <a:ext cx="317136" cy="369332"/>
                  </a:xfrm>
                  <a:prstGeom prst="rect">
                    <a:avLst/>
                  </a:prstGeom>
                  <a:blipFill>
                    <a:blip r:embed="rId3"/>
                    <a:stretch>
                      <a:fillRect/>
                    </a:stretch>
                  </a:blipFill>
                </p:spPr>
                <p:txBody>
                  <a:bodyPr/>
                  <a:lstStyle/>
                  <a:p>
                    <a:r>
                      <a:rPr lang="vi-VN">
                        <a:noFill/>
                      </a:rPr>
                      <a:t> </a:t>
                    </a:r>
                  </a:p>
                </p:txBody>
              </p:sp>
            </mc:Fallback>
          </mc:AlternateContent>
          <p:sp>
            <p:nvSpPr>
              <p:cNvPr id="18" name="Oval 17">
                <a:extLst>
                  <a:ext uri="{FF2B5EF4-FFF2-40B4-BE49-F238E27FC236}">
                    <a16:creationId xmlns:a16="http://schemas.microsoft.com/office/drawing/2014/main" id="{28B129BB-3961-68F3-E8C5-4255B28B41E8}"/>
                  </a:ext>
                </a:extLst>
              </p:cNvPr>
              <p:cNvSpPr/>
              <p:nvPr/>
            </p:nvSpPr>
            <p:spPr>
              <a:xfrm>
                <a:off x="3733800" y="42481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Oval 18">
                <a:extLst>
                  <a:ext uri="{FF2B5EF4-FFF2-40B4-BE49-F238E27FC236}">
                    <a16:creationId xmlns:a16="http://schemas.microsoft.com/office/drawing/2014/main" id="{115A6FAB-1187-0E55-2C6D-7889FB32E88E}"/>
                  </a:ext>
                </a:extLst>
              </p:cNvPr>
              <p:cNvSpPr/>
              <p:nvPr/>
            </p:nvSpPr>
            <p:spPr>
              <a:xfrm>
                <a:off x="4191000" y="39433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Oval 19">
                <a:extLst>
                  <a:ext uri="{FF2B5EF4-FFF2-40B4-BE49-F238E27FC236}">
                    <a16:creationId xmlns:a16="http://schemas.microsoft.com/office/drawing/2014/main" id="{D34939EE-EA9F-B42C-D501-DA636ACE7BC5}"/>
                  </a:ext>
                </a:extLst>
              </p:cNvPr>
              <p:cNvSpPr/>
              <p:nvPr/>
            </p:nvSpPr>
            <p:spPr>
              <a:xfrm>
                <a:off x="4572000" y="40957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Oval 20">
                <a:extLst>
                  <a:ext uri="{FF2B5EF4-FFF2-40B4-BE49-F238E27FC236}">
                    <a16:creationId xmlns:a16="http://schemas.microsoft.com/office/drawing/2014/main" id="{94D5C582-1882-F75E-D346-8763319603E2}"/>
                  </a:ext>
                </a:extLst>
              </p:cNvPr>
              <p:cNvSpPr/>
              <p:nvPr/>
            </p:nvSpPr>
            <p:spPr>
              <a:xfrm>
                <a:off x="4953000" y="42481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Oval 21">
                <a:extLst>
                  <a:ext uri="{FF2B5EF4-FFF2-40B4-BE49-F238E27FC236}">
                    <a16:creationId xmlns:a16="http://schemas.microsoft.com/office/drawing/2014/main" id="{2448B30B-8D3E-2EAD-5084-18A2FB53B44A}"/>
                  </a:ext>
                </a:extLst>
              </p:cNvPr>
              <p:cNvSpPr/>
              <p:nvPr/>
            </p:nvSpPr>
            <p:spPr>
              <a:xfrm>
                <a:off x="5334000" y="36385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25" name="Straight Connector 24">
              <a:extLst>
                <a:ext uri="{FF2B5EF4-FFF2-40B4-BE49-F238E27FC236}">
                  <a16:creationId xmlns:a16="http://schemas.microsoft.com/office/drawing/2014/main" id="{E47E74B4-1EA6-6E29-12EE-B2B15BD914E7}"/>
                </a:ext>
              </a:extLst>
            </p:cNvPr>
            <p:cNvCxnSpPr>
              <a:cxnSpLocks/>
              <a:endCxn id="20" idx="4"/>
            </p:cNvCxnSpPr>
            <p:nvPr/>
          </p:nvCxnSpPr>
          <p:spPr>
            <a:xfrm flipV="1">
              <a:off x="4610100" y="4171950"/>
              <a:ext cx="0" cy="426436"/>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B309EE-F7F7-AABA-078D-B2197FB14572}"/>
                </a:ext>
              </a:extLst>
            </p:cNvPr>
            <p:cNvCxnSpPr>
              <a:cxnSpLocks/>
            </p:cNvCxnSpPr>
            <p:nvPr/>
          </p:nvCxnSpPr>
          <p:spPr>
            <a:xfrm flipV="1">
              <a:off x="3768904" y="4324350"/>
              <a:ext cx="0" cy="274036"/>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7F55B1-AAA4-1EDA-C4FD-E2C65804748F}"/>
                </a:ext>
              </a:extLst>
            </p:cNvPr>
            <p:cNvCxnSpPr>
              <a:cxnSpLocks/>
            </p:cNvCxnSpPr>
            <p:nvPr/>
          </p:nvCxnSpPr>
          <p:spPr>
            <a:xfrm flipV="1">
              <a:off x="4226104" y="4034932"/>
              <a:ext cx="2996" cy="578836"/>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29120D-1AA1-1FFF-87CB-3E7CEF80727D}"/>
                </a:ext>
              </a:extLst>
            </p:cNvPr>
            <p:cNvCxnSpPr>
              <a:cxnSpLocks/>
              <a:endCxn id="21" idx="4"/>
            </p:cNvCxnSpPr>
            <p:nvPr/>
          </p:nvCxnSpPr>
          <p:spPr>
            <a:xfrm flipV="1">
              <a:off x="4991100" y="4324350"/>
              <a:ext cx="0" cy="250705"/>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11543FE-D36E-5DC1-DB56-C0AD0C4B5FAD}"/>
                </a:ext>
              </a:extLst>
            </p:cNvPr>
            <p:cNvCxnSpPr>
              <a:cxnSpLocks/>
              <a:endCxn id="22" idx="4"/>
            </p:cNvCxnSpPr>
            <p:nvPr/>
          </p:nvCxnSpPr>
          <p:spPr>
            <a:xfrm flipV="1">
              <a:off x="5372100" y="3714750"/>
              <a:ext cx="0" cy="871970"/>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73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B0E5-74DF-F52B-55D8-DF2E13EFDF65}"/>
              </a:ext>
            </a:extLst>
          </p:cNvPr>
          <p:cNvSpPr>
            <a:spLocks noGrp="1"/>
          </p:cNvSpPr>
          <p:nvPr>
            <p:ph type="title"/>
          </p:nvPr>
        </p:nvSpPr>
        <p:spPr/>
        <p:txBody>
          <a:bodyPr/>
          <a:lstStyle/>
          <a:p>
            <a:r>
              <a:rPr lang="vi-VN" dirty="0"/>
              <a:t>Chứng minh: kì vọng biến hình học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56CDCB-89C8-5534-B3FB-FBC97A83FB94}"/>
                  </a:ext>
                </a:extLst>
              </p:cNvPr>
              <p:cNvSpPr>
                <a:spLocks noGrp="1"/>
              </p:cNvSpPr>
              <p:nvPr>
                <p:ph idx="1"/>
              </p:nvPr>
            </p:nvSpPr>
            <p:spPr/>
            <p:txBody>
              <a:bodyPr/>
              <a:lstStyle/>
              <a:p>
                <a:pPr marL="0" indent="0">
                  <a:buNone/>
                </a:pPr>
                <a:r>
                  <a:rPr lang="vi-VN" dirty="0">
                    <a:latin typeface="Cambria Math" panose="02040503050406030204" pitchFamily="18" charset="0"/>
                    <a:ea typeface="Cambria Math" panose="02040503050406030204" pitchFamily="18" charset="0"/>
                  </a:rPr>
                  <a:t>Đặt </a:t>
                </a:r>
                <a14:m>
                  <m:oMath xmlns:m="http://schemas.openxmlformats.org/officeDocument/2006/math">
                    <m:r>
                      <m:rPr>
                        <m:sty m:val="p"/>
                      </m:rPr>
                      <a:rPr lang="vi-VN" i="1" dirty="0">
                        <a:latin typeface="Cambria Math" panose="02040503050406030204" pitchFamily="18" charset="0"/>
                        <a:ea typeface="Cambria Math" panose="02040503050406030204" pitchFamily="18" charset="0"/>
                      </a:rPr>
                      <m:t>q</m:t>
                    </m:r>
                    <m:r>
                      <a:rPr lang="vi-VN" b="0" i="1" dirty="0" smtClean="0">
                        <a:latin typeface="Cambria Math" panose="02040503050406030204" pitchFamily="18" charset="0"/>
                        <a:ea typeface="Cambria Math" panose="02040503050406030204" pitchFamily="18" charset="0"/>
                      </a:rPr>
                      <m:t>=1−</m:t>
                    </m:r>
                    <m:r>
                      <m:rPr>
                        <m:sty m:val="p"/>
                      </m:rPr>
                      <a:rPr lang="vi-VN" i="1" dirty="0">
                        <a:latin typeface="Cambria Math" panose="02040503050406030204" pitchFamily="18" charset="0"/>
                        <a:ea typeface="Cambria Math" panose="02040503050406030204" pitchFamily="18" charset="0"/>
                      </a:rPr>
                      <m:t>p</m:t>
                    </m:r>
                  </m:oMath>
                </a14:m>
                <a:endParaRPr lang="vi-VN" dirty="0">
                  <a:latin typeface="Cambria Math" panose="02040503050406030204" pitchFamily="18" charset="0"/>
                  <a:ea typeface="Cambria Math" panose="02040503050406030204" pitchFamily="18" charset="0"/>
                </a:endParaRPr>
              </a:p>
              <a:p>
                <a:pPr marL="1800000" indent="0">
                  <a:buNone/>
                </a:pPr>
                <a14:m>
                  <m:oMathPara xmlns:m="http://schemas.openxmlformats.org/officeDocument/2006/math">
                    <m:oMathParaPr>
                      <m:jc m:val="left"/>
                    </m:oMathParaPr>
                    <m:oMath xmlns:m="http://schemas.openxmlformats.org/officeDocument/2006/math">
                      <m:r>
                        <a:rPr lang="vi-VN" i="1">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𝑋</m:t>
                          </m:r>
                        </m:e>
                      </m:d>
                      <m:r>
                        <a:rPr lang="en-US" b="0" i="1" smtClean="0">
                          <a:solidFill>
                            <a:srgbClr val="FF0000"/>
                          </a:solidFill>
                          <a:latin typeface="Cambria Math" panose="02040503050406030204" pitchFamily="18" charset="0"/>
                          <a:ea typeface="Cambria Math" panose="02040503050406030204" pitchFamily="18" charset="0"/>
                        </a:rPr>
                        <m:t>=</m:t>
                      </m:r>
                      <m:nary>
                        <m:naryPr>
                          <m:chr m:val="∑"/>
                          <m:ctrlPr>
                            <a:rPr lang="vi-VN"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r>
                            <m:rPr>
                              <m:sty m:val="p"/>
                            </m:rPr>
                            <a:rPr lang="vi-VN" i="1">
                              <a:solidFill>
                                <a:srgbClr val="00B0F0"/>
                              </a:solidFill>
                              <a:latin typeface="Cambria Math" panose="02040503050406030204" pitchFamily="18" charset="0"/>
                              <a:ea typeface="Cambria Math" panose="02040503050406030204" pitchFamily="18" charset="0"/>
                            </a:rPr>
                            <m:t>k</m:t>
                          </m:r>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q</m:t>
                              </m:r>
                            </m:e>
                            <m:sup>
                              <m:r>
                                <m:rPr>
                                  <m:sty m:val="p"/>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sup>
                          </m:sSup>
                          <m:r>
                            <m:rPr>
                              <m:sty m:val="p"/>
                            </m:rPr>
                            <a:rPr lang="vi-VN" i="1">
                              <a:solidFill>
                                <a:srgbClr val="00B0F0"/>
                              </a:solidFill>
                              <a:latin typeface="Cambria Math" panose="02040503050406030204" pitchFamily="18" charset="0"/>
                              <a:ea typeface="Cambria Math" panose="02040503050406030204" pitchFamily="18" charset="0"/>
                            </a:rPr>
                            <m:t>p</m:t>
                          </m:r>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180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p</m:t>
                      </m:r>
                      <m:f>
                        <m:fPr>
                          <m:ctrlPr>
                            <a:rPr lang="vi-VN" b="0" i="1" smtClean="0">
                              <a:solidFill>
                                <a:srgbClr val="00B0F0"/>
                              </a:solidFill>
                              <a:latin typeface="Cambria Math" panose="02040503050406030204" pitchFamily="18" charset="0"/>
                              <a:ea typeface="Cambria Math" panose="02040503050406030204" pitchFamily="18" charset="0"/>
                            </a:rPr>
                          </m:ctrlPr>
                        </m:fPr>
                        <m:num>
                          <m:r>
                            <a:rPr lang="vi-VN" b="0" i="1" smtClean="0">
                              <a:solidFill>
                                <a:srgbClr val="00B0F0"/>
                              </a:solidFill>
                              <a:latin typeface="Cambria Math" panose="02040503050406030204" pitchFamily="18" charset="0"/>
                              <a:ea typeface="Cambria Math" panose="02040503050406030204" pitchFamily="18" charset="0"/>
                            </a:rPr>
                            <m:t>𝑑</m:t>
                          </m:r>
                        </m:num>
                        <m:den>
                          <m:r>
                            <a:rPr lang="vi-VN" b="0" i="1" smtClean="0">
                              <a:solidFill>
                                <a:srgbClr val="00B0F0"/>
                              </a:solidFill>
                              <a:latin typeface="Cambria Math" panose="02040503050406030204" pitchFamily="18" charset="0"/>
                              <a:ea typeface="Cambria Math" panose="02040503050406030204" pitchFamily="18" charset="0"/>
                            </a:rPr>
                            <m:t>𝑑</m:t>
                          </m:r>
                          <m:r>
                            <m:rPr>
                              <m:sty m:val="p"/>
                            </m:rPr>
                            <a:rPr lang="vi-VN" i="1">
                              <a:solidFill>
                                <a:srgbClr val="00B0F0"/>
                              </a:solidFill>
                              <a:latin typeface="Cambria Math" panose="02040503050406030204" pitchFamily="18" charset="0"/>
                              <a:ea typeface="Cambria Math" panose="02040503050406030204" pitchFamily="18" charset="0"/>
                            </a:rPr>
                            <m:t>q</m:t>
                          </m:r>
                        </m:den>
                      </m:f>
                      <m:d>
                        <m:dPr>
                          <m:ctrlPr>
                            <a:rPr lang="vi-VN" b="0" i="1" smtClean="0">
                              <a:solidFill>
                                <a:srgbClr val="00B0F0"/>
                              </a:solidFill>
                              <a:latin typeface="Cambria Math" panose="02040503050406030204" pitchFamily="18" charset="0"/>
                              <a:ea typeface="Cambria Math" panose="02040503050406030204" pitchFamily="18" charset="0"/>
                            </a:rPr>
                          </m:ctrlPr>
                        </m:dPr>
                        <m:e>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q</m:t>
                                  </m:r>
                                </m:e>
                                <m:sup>
                                  <m:r>
                                    <m:rPr>
                                      <m:sty m:val="p"/>
                                    </m:rPr>
                                    <a:rPr lang="vi-VN" i="1">
                                      <a:solidFill>
                                        <a:srgbClr val="00B0F0"/>
                                      </a:solidFill>
                                      <a:latin typeface="Cambria Math" panose="02040503050406030204" pitchFamily="18" charset="0"/>
                                      <a:ea typeface="Cambria Math" panose="02040503050406030204" pitchFamily="18" charset="0"/>
                                    </a:rPr>
                                    <m:t>k</m:t>
                                  </m:r>
                                </m:sup>
                              </m:sSup>
                            </m:e>
                          </m:nary>
                        </m:e>
                      </m:d>
                    </m:oMath>
                  </m:oMathPara>
                </a14:m>
                <a:endParaRPr lang="vi-VN" i="1" dirty="0">
                  <a:solidFill>
                    <a:srgbClr val="00B0F0"/>
                  </a:solidFill>
                  <a:latin typeface="Cambria Math" panose="02040503050406030204" pitchFamily="18" charset="0"/>
                  <a:ea typeface="Cambria Math" panose="02040503050406030204" pitchFamily="18" charset="0"/>
                </a:endParaRPr>
              </a:p>
              <a:p>
                <a:pPr marL="180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p</m:t>
                      </m:r>
                      <m:f>
                        <m:fPr>
                          <m:ctrlPr>
                            <a:rPr lang="vi-VN" i="1">
                              <a:solidFill>
                                <a:srgbClr val="00B0F0"/>
                              </a:solidFill>
                              <a:latin typeface="Cambria Math" panose="02040503050406030204" pitchFamily="18" charset="0"/>
                              <a:ea typeface="Cambria Math" panose="02040503050406030204" pitchFamily="18" charset="0"/>
                            </a:rPr>
                          </m:ctrlPr>
                        </m:fPr>
                        <m:num>
                          <m:r>
                            <a:rPr lang="vi-VN" i="1">
                              <a:solidFill>
                                <a:srgbClr val="00B0F0"/>
                              </a:solidFill>
                              <a:latin typeface="Cambria Math" panose="02040503050406030204" pitchFamily="18" charset="0"/>
                              <a:ea typeface="Cambria Math" panose="02040503050406030204" pitchFamily="18" charset="0"/>
                            </a:rPr>
                            <m:t>𝑑</m:t>
                          </m:r>
                        </m:num>
                        <m:den>
                          <m:r>
                            <a:rPr lang="vi-VN" i="1">
                              <a:solidFill>
                                <a:srgbClr val="00B0F0"/>
                              </a:solidFill>
                              <a:latin typeface="Cambria Math" panose="02040503050406030204" pitchFamily="18" charset="0"/>
                              <a:ea typeface="Cambria Math" panose="02040503050406030204" pitchFamily="18" charset="0"/>
                            </a:rPr>
                            <m:t>𝑑</m:t>
                          </m:r>
                          <m:r>
                            <m:rPr>
                              <m:sty m:val="p"/>
                            </m:rPr>
                            <a:rPr lang="vi-VN" i="1">
                              <a:solidFill>
                                <a:srgbClr val="00B0F0"/>
                              </a:solidFill>
                              <a:latin typeface="Cambria Math" panose="02040503050406030204" pitchFamily="18" charset="0"/>
                              <a:ea typeface="Cambria Math" panose="02040503050406030204" pitchFamily="18" charset="0"/>
                            </a:rPr>
                            <m:t>q</m:t>
                          </m:r>
                        </m:den>
                      </m:f>
                      <m:d>
                        <m:dPr>
                          <m:ctrlPr>
                            <a:rPr lang="vi-VN" i="1">
                              <a:solidFill>
                                <a:srgbClr val="00B0F0"/>
                              </a:solidFill>
                              <a:latin typeface="Cambria Math" panose="02040503050406030204" pitchFamily="18" charset="0"/>
                              <a:ea typeface="Cambria Math" panose="02040503050406030204" pitchFamily="18" charset="0"/>
                            </a:rPr>
                          </m:ctrlPr>
                        </m:dPr>
                        <m:e>
                          <m:f>
                            <m:fPr>
                              <m:ctrlPr>
                                <a:rPr lang="vi-VN" i="1" smtClean="0">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q</m:t>
                              </m:r>
                            </m:num>
                            <m:den>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q</m:t>
                              </m:r>
                            </m:den>
                          </m:f>
                        </m:e>
                      </m:d>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p</m:t>
                      </m:r>
                      <m:f>
                        <m:fPr>
                          <m:ctrlPr>
                            <a:rPr lang="vi-VN" i="1" smtClean="0">
                              <a:solidFill>
                                <a:srgbClr val="00B0F0"/>
                              </a:solidFill>
                              <a:latin typeface="Cambria Math" panose="02040503050406030204" pitchFamily="18" charset="0"/>
                              <a:ea typeface="Cambria Math" panose="02040503050406030204" pitchFamily="18" charset="0"/>
                            </a:rPr>
                          </m:ctrlPr>
                        </m:fPr>
                        <m:num>
                          <m:r>
                            <a:rPr lang="vi-VN" b="0" i="1" smtClean="0">
                              <a:solidFill>
                                <a:srgbClr val="00B0F0"/>
                              </a:solidFill>
                              <a:latin typeface="Cambria Math" panose="02040503050406030204" pitchFamily="18" charset="0"/>
                              <a:ea typeface="Cambria Math" panose="02040503050406030204" pitchFamily="18" charset="0"/>
                            </a:rPr>
                            <m:t>1</m:t>
                          </m:r>
                        </m:num>
                        <m:den>
                          <m:sSup>
                            <m:sSupPr>
                              <m:ctrlPr>
                                <a:rPr lang="vi-VN" b="0" i="1" smtClean="0">
                                  <a:solidFill>
                                    <a:srgbClr val="00B0F0"/>
                                  </a:solidFill>
                                  <a:latin typeface="Cambria Math" panose="02040503050406030204" pitchFamily="18" charset="0"/>
                                  <a:ea typeface="Cambria Math" panose="02040503050406030204" pitchFamily="18" charset="0"/>
                                </a:rPr>
                              </m:ctrlPr>
                            </m:sSupPr>
                            <m:e>
                              <m:d>
                                <m:dPr>
                                  <m:ctrlPr>
                                    <a:rPr lang="vi-VN" b="0" i="1" smtClean="0">
                                      <a:solidFill>
                                        <a:srgbClr val="00B0F0"/>
                                      </a:solidFill>
                                      <a:latin typeface="Cambria Math" panose="02040503050406030204" pitchFamily="18" charset="0"/>
                                      <a:ea typeface="Cambria Math" panose="02040503050406030204" pitchFamily="18" charset="0"/>
                                    </a:rPr>
                                  </m:ctrlPr>
                                </m:dPr>
                                <m:e>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q</m:t>
                                  </m:r>
                                </m:e>
                              </m:d>
                            </m:e>
                            <m:sup>
                              <m:r>
                                <a:rPr lang="vi-VN" b="0" i="1" smtClean="0">
                                  <a:solidFill>
                                    <a:srgbClr val="00B0F0"/>
                                  </a:solidFill>
                                  <a:latin typeface="Cambria Math" panose="02040503050406030204" pitchFamily="18" charset="0"/>
                                  <a:ea typeface="Cambria Math" panose="02040503050406030204" pitchFamily="18" charset="0"/>
                                </a:rPr>
                                <m:t>2</m:t>
                              </m:r>
                            </m:sup>
                          </m:sSup>
                        </m:den>
                      </m:f>
                      <m:r>
                        <a:rPr lang="vi-VN" b="0" i="1" smtClean="0">
                          <a:solidFill>
                            <a:srgbClr val="FF0000"/>
                          </a:solidFill>
                          <a:latin typeface="Cambria Math" panose="02040503050406030204" pitchFamily="18" charset="0"/>
                          <a:ea typeface="Cambria Math" panose="02040503050406030204" pitchFamily="18" charset="0"/>
                        </a:rPr>
                        <m:t>=1/</m:t>
                      </m:r>
                      <m:r>
                        <m:rPr>
                          <m:sty m:val="p"/>
                        </m:rPr>
                        <a:rPr lang="vi-VN" i="1">
                          <a:solidFill>
                            <a:srgbClr val="FF0000"/>
                          </a:solidFill>
                          <a:latin typeface="Cambria Math" panose="02040503050406030204" pitchFamily="18" charset="0"/>
                          <a:ea typeface="Cambria Math" panose="02040503050406030204" pitchFamily="18" charset="0"/>
                        </a:rPr>
                        <m:t>p</m:t>
                      </m:r>
                    </m:oMath>
                  </m:oMathPara>
                </a14:m>
                <a:endParaRPr lang="vi-VN" dirty="0"/>
              </a:p>
            </p:txBody>
          </p:sp>
        </mc:Choice>
        <mc:Fallback xmlns="">
          <p:sp>
            <p:nvSpPr>
              <p:cNvPr id="3" name="Content Placeholder 2">
                <a:extLst>
                  <a:ext uri="{FF2B5EF4-FFF2-40B4-BE49-F238E27FC236}">
                    <a16:creationId xmlns:a16="http://schemas.microsoft.com/office/drawing/2014/main" id="{D356CDCB-89C8-5534-B3FB-FBC97A83FB94}"/>
                  </a:ext>
                </a:extLst>
              </p:cNvPr>
              <p:cNvSpPr>
                <a:spLocks noGrp="1" noRot="1" noChangeAspect="1" noMove="1" noResize="1" noEditPoints="1" noAdjustHandles="1" noChangeArrowheads="1" noChangeShapeType="1" noTextEdit="1"/>
              </p:cNvSpPr>
              <p:nvPr>
                <p:ph idx="1"/>
              </p:nvPr>
            </p:nvSpPr>
            <p:spPr>
              <a:blipFill>
                <a:blip r:embed="rId2"/>
                <a:stretch>
                  <a:fillRect l="-1488" t="-23571" b="-20000"/>
                </a:stretch>
              </a:blipFill>
            </p:spPr>
            <p:txBody>
              <a:bodyPr/>
              <a:lstStyle/>
              <a:p>
                <a:r>
                  <a:rPr lang="vi-VN">
                    <a:noFill/>
                  </a:rPr>
                  <a:t> </a:t>
                </a:r>
              </a:p>
            </p:txBody>
          </p:sp>
        </mc:Fallback>
      </mc:AlternateContent>
      <p:sp>
        <p:nvSpPr>
          <p:cNvPr id="4" name="Rectangular Callout 3">
            <a:extLst>
              <a:ext uri="{FF2B5EF4-FFF2-40B4-BE49-F238E27FC236}">
                <a16:creationId xmlns:a16="http://schemas.microsoft.com/office/drawing/2014/main" id="{09D293A1-97D5-2C79-740B-198FE60D5D9E}"/>
              </a:ext>
            </a:extLst>
          </p:cNvPr>
          <p:cNvSpPr/>
          <p:nvPr/>
        </p:nvSpPr>
        <p:spPr>
          <a:xfrm>
            <a:off x="6934200" y="2082376"/>
            <a:ext cx="2133600" cy="738810"/>
          </a:xfrm>
          <a:prstGeom prst="wedgeRectCallout">
            <a:avLst>
              <a:gd name="adj1" fmla="val -163273"/>
              <a:gd name="adj2" fmla="val 6033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dirty="0"/>
              <a:t>Kỹ thuật đạo hàm</a:t>
            </a:r>
          </a:p>
        </p:txBody>
      </p:sp>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31656FD7-921A-3345-41ED-6AF43B5E35A1}"/>
                  </a:ext>
                </a:extLst>
              </p:cNvPr>
              <p:cNvSpPr/>
              <p:nvPr/>
            </p:nvSpPr>
            <p:spPr>
              <a:xfrm>
                <a:off x="228600" y="4225218"/>
                <a:ext cx="2133600" cy="738810"/>
              </a:xfrm>
              <a:prstGeom prst="wedgeRectCallout">
                <a:avLst>
                  <a:gd name="adj1" fmla="val 100611"/>
                  <a:gd name="adj2" fmla="val -4396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vi-VN" i="1" smtClean="0">
                              <a:solidFill>
                                <a:schemeClr val="tx1"/>
                              </a:solidFill>
                              <a:latin typeface="Cambria Math" panose="02040503050406030204" pitchFamily="18" charset="0"/>
                              <a:ea typeface="Cambria Math" panose="02040503050406030204" pitchFamily="18" charset="0"/>
                            </a:rPr>
                          </m:ctrlPr>
                        </m:naryPr>
                        <m:sub>
                          <m:r>
                            <m:rPr>
                              <m:sty m:val="p"/>
                              <m:brk m:alnAt="23"/>
                            </m:rPr>
                            <a:rPr lang="vi-VN" i="1">
                              <a:solidFill>
                                <a:schemeClr val="tx1"/>
                              </a:solidFill>
                              <a:latin typeface="Cambria Math" panose="02040503050406030204" pitchFamily="18" charset="0"/>
                              <a:ea typeface="Cambria Math" panose="02040503050406030204" pitchFamily="18" charset="0"/>
                            </a:rPr>
                            <m:t>k</m:t>
                          </m:r>
                          <m:r>
                            <a:rPr lang="vi-VN" i="1">
                              <a:solidFill>
                                <a:schemeClr val="tx1"/>
                              </a:solidFill>
                              <a:latin typeface="Cambria Math" panose="02040503050406030204" pitchFamily="18" charset="0"/>
                              <a:ea typeface="Cambria Math" panose="02040503050406030204" pitchFamily="18" charset="0"/>
                            </a:rPr>
                            <m:t>=</m:t>
                          </m:r>
                          <m:r>
                            <a:rPr lang="vi-VN" b="0" i="1" smtClean="0">
                              <a:solidFill>
                                <a:schemeClr val="tx1"/>
                              </a:solidFill>
                              <a:latin typeface="Cambria Math" panose="02040503050406030204" pitchFamily="18" charset="0"/>
                              <a:ea typeface="Cambria Math" panose="02040503050406030204" pitchFamily="18" charset="0"/>
                            </a:rPr>
                            <m:t>0</m:t>
                          </m:r>
                        </m:sub>
                        <m:sup>
                          <m:r>
                            <a:rPr lang="vi-VN" i="1">
                              <a:solidFill>
                                <a:schemeClr val="tx1"/>
                              </a:solidFill>
                              <a:latin typeface="Cambria Math" panose="02040503050406030204" pitchFamily="18" charset="0"/>
                              <a:ea typeface="Cambria Math" panose="02040503050406030204" pitchFamily="18" charset="0"/>
                            </a:rPr>
                            <m:t>∞</m:t>
                          </m:r>
                        </m:sup>
                        <m:e>
                          <m:sSup>
                            <m:sSupPr>
                              <m:ctrlPr>
                                <a:rPr lang="vi-VN" i="1">
                                  <a:solidFill>
                                    <a:schemeClr val="tx1"/>
                                  </a:solidFill>
                                  <a:latin typeface="Cambria Math" panose="02040503050406030204" pitchFamily="18" charset="0"/>
                                  <a:ea typeface="Cambria Math" panose="02040503050406030204" pitchFamily="18" charset="0"/>
                                </a:rPr>
                              </m:ctrlPr>
                            </m:sSupPr>
                            <m:e>
                              <m:r>
                                <m:rPr>
                                  <m:sty m:val="p"/>
                                </m:rPr>
                                <a:rPr lang="vi-VN" i="1">
                                  <a:solidFill>
                                    <a:schemeClr val="tx1"/>
                                  </a:solidFill>
                                  <a:latin typeface="Cambria Math" panose="02040503050406030204" pitchFamily="18" charset="0"/>
                                  <a:ea typeface="Cambria Math" panose="02040503050406030204" pitchFamily="18" charset="0"/>
                                </a:rPr>
                                <m:t>q</m:t>
                              </m:r>
                            </m:e>
                            <m:sup>
                              <m:r>
                                <m:rPr>
                                  <m:sty m:val="p"/>
                                </m:rPr>
                                <a:rPr lang="vi-VN" i="1">
                                  <a:solidFill>
                                    <a:schemeClr val="tx1"/>
                                  </a:solidFill>
                                  <a:latin typeface="Cambria Math" panose="02040503050406030204" pitchFamily="18" charset="0"/>
                                  <a:ea typeface="Cambria Math" panose="02040503050406030204" pitchFamily="18" charset="0"/>
                                </a:rPr>
                                <m:t>k</m:t>
                              </m:r>
                            </m:sup>
                          </m:sSup>
                        </m:e>
                      </m:nary>
                      <m:r>
                        <a:rPr lang="vi-VN" b="0" i="1" smtClean="0">
                          <a:solidFill>
                            <a:schemeClr val="tx1"/>
                          </a:solidFill>
                          <a:latin typeface="Cambria Math" panose="02040503050406030204" pitchFamily="18" charset="0"/>
                          <a:ea typeface="Cambria Math" panose="02040503050406030204" pitchFamily="18" charset="0"/>
                        </a:rPr>
                        <m:t>=</m:t>
                      </m:r>
                      <m:f>
                        <m:fPr>
                          <m:ctrlPr>
                            <a:rPr lang="vi-VN" b="0" i="1" smtClean="0">
                              <a:solidFill>
                                <a:schemeClr val="tx1"/>
                              </a:solidFill>
                              <a:latin typeface="Cambria Math" panose="02040503050406030204" pitchFamily="18" charset="0"/>
                              <a:ea typeface="Cambria Math" panose="02040503050406030204" pitchFamily="18" charset="0"/>
                            </a:rPr>
                          </m:ctrlPr>
                        </m:fPr>
                        <m:num>
                          <m:r>
                            <a:rPr lang="vi-VN" b="0" i="1" smtClean="0">
                              <a:solidFill>
                                <a:schemeClr val="tx1"/>
                              </a:solidFill>
                              <a:latin typeface="Cambria Math" panose="02040503050406030204" pitchFamily="18" charset="0"/>
                              <a:ea typeface="Cambria Math" panose="02040503050406030204" pitchFamily="18" charset="0"/>
                            </a:rPr>
                            <m:t>1</m:t>
                          </m:r>
                        </m:num>
                        <m:den>
                          <m:r>
                            <a:rPr lang="vi-VN" b="0" i="1" smtClean="0">
                              <a:solidFill>
                                <a:schemeClr val="tx1"/>
                              </a:solidFill>
                              <a:latin typeface="Cambria Math" panose="02040503050406030204" pitchFamily="18" charset="0"/>
                              <a:ea typeface="Cambria Math" panose="02040503050406030204" pitchFamily="18" charset="0"/>
                            </a:rPr>
                            <m:t>1−</m:t>
                          </m:r>
                          <m:r>
                            <m:rPr>
                              <m:sty m:val="p"/>
                            </m:rPr>
                            <a:rPr lang="vi-VN" i="1">
                              <a:solidFill>
                                <a:schemeClr val="tx1"/>
                              </a:solidFill>
                              <a:latin typeface="Cambria Math" panose="02040503050406030204" pitchFamily="18" charset="0"/>
                              <a:ea typeface="Cambria Math" panose="02040503050406030204" pitchFamily="18" charset="0"/>
                            </a:rPr>
                            <m:t>q</m:t>
                          </m:r>
                        </m:den>
                      </m:f>
                    </m:oMath>
                  </m:oMathPara>
                </a14:m>
                <a:endParaRPr lang="vi-VN" dirty="0">
                  <a:solidFill>
                    <a:schemeClr val="tx1"/>
                  </a:solidFill>
                </a:endParaRPr>
              </a:p>
            </p:txBody>
          </p:sp>
        </mc:Choice>
        <mc:Fallback xmlns="">
          <p:sp>
            <p:nvSpPr>
              <p:cNvPr id="5" name="Rectangular Callout 4">
                <a:extLst>
                  <a:ext uri="{FF2B5EF4-FFF2-40B4-BE49-F238E27FC236}">
                    <a16:creationId xmlns:a16="http://schemas.microsoft.com/office/drawing/2014/main" id="{31656FD7-921A-3345-41ED-6AF43B5E35A1}"/>
                  </a:ext>
                </a:extLst>
              </p:cNvPr>
              <p:cNvSpPr>
                <a:spLocks noRot="1" noChangeAspect="1" noMove="1" noResize="1" noEditPoints="1" noAdjustHandles="1" noChangeArrowheads="1" noChangeShapeType="1" noTextEdit="1"/>
              </p:cNvSpPr>
              <p:nvPr/>
            </p:nvSpPr>
            <p:spPr>
              <a:xfrm>
                <a:off x="228600" y="4225218"/>
                <a:ext cx="2133600" cy="738810"/>
              </a:xfrm>
              <a:prstGeom prst="wedgeRectCallout">
                <a:avLst>
                  <a:gd name="adj1" fmla="val 100611"/>
                  <a:gd name="adj2" fmla="val -43961"/>
                </a:avLst>
              </a:prstGeom>
              <a:blipFill>
                <a:blip r:embed="rId3"/>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10386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B0E5-74DF-F52B-55D8-DF2E13EFDF65}"/>
              </a:ext>
            </a:extLst>
          </p:cNvPr>
          <p:cNvSpPr>
            <a:spLocks noGrp="1"/>
          </p:cNvSpPr>
          <p:nvPr>
            <p:ph type="title"/>
          </p:nvPr>
        </p:nvSpPr>
        <p:spPr/>
        <p:txBody>
          <a:bodyPr/>
          <a:lstStyle/>
          <a:p>
            <a:r>
              <a:rPr lang="vi-VN" dirty="0"/>
              <a:t>Chứng minh: phương sai biến hình học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56CDCB-89C8-5534-B3FB-FBC97A83FB94}"/>
                  </a:ext>
                </a:extLst>
              </p:cNvPr>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sSup>
                            <m:sSupPr>
                              <m:ctrlPr>
                                <a:rPr lang="vi-VN" i="1">
                                  <a:solidFill>
                                    <a:srgbClr val="FF0000"/>
                                  </a:solidFill>
                                  <a:latin typeface="Cambria Math" panose="02040503050406030204" pitchFamily="18" charset="0"/>
                                  <a:ea typeface="Cambria Math" panose="02040503050406030204" pitchFamily="18" charset="0"/>
                                </a:rPr>
                              </m:ctrlPr>
                            </m:sSupPr>
                            <m:e>
                              <m:r>
                                <m:rPr>
                                  <m:sty m:val="p"/>
                                </m:rPr>
                                <a:rPr lang="vi-VN" i="1">
                                  <a:solidFill>
                                    <a:srgbClr val="FF0000"/>
                                  </a:solidFill>
                                  <a:latin typeface="Cambria Math" panose="02040503050406030204" pitchFamily="18" charset="0"/>
                                  <a:ea typeface="Cambria Math" panose="02040503050406030204" pitchFamily="18" charset="0"/>
                                </a:rPr>
                                <m:t>X</m:t>
                              </m:r>
                            </m:e>
                            <m:sup>
                              <m:r>
                                <a:rPr lang="vi-VN" i="1">
                                  <a:solidFill>
                                    <a:srgbClr val="FF0000"/>
                                  </a:solidFill>
                                  <a:latin typeface="Cambria Math" panose="02040503050406030204" pitchFamily="18" charset="0"/>
                                  <a:ea typeface="Cambria Math" panose="02040503050406030204" pitchFamily="18" charset="0"/>
                                </a:rPr>
                                <m:t>2</m:t>
                              </m:r>
                            </m:sup>
                          </m:sSup>
                        </m:e>
                      </m:d>
                      <m:r>
                        <a:rPr lang="vi-VN" b="0" i="1" smtClean="0">
                          <a:solidFill>
                            <a:srgbClr val="FF0000"/>
                          </a:solidFill>
                          <a:latin typeface="Cambria Math" panose="02040503050406030204" pitchFamily="18" charset="0"/>
                          <a:ea typeface="Cambria Math" panose="02040503050406030204" pitchFamily="18" charset="0"/>
                        </a:rPr>
                        <m:t>=</m:t>
                      </m:r>
                      <m:nary>
                        <m:naryPr>
                          <m:chr m:val="∑"/>
                          <m:ctrlPr>
                            <a:rPr lang="vi-VN"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b="0" i="1" smtClean="0">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k</m:t>
                              </m:r>
                            </m:e>
                            <m:sup>
                              <m:r>
                                <a:rPr lang="vi-VN" b="0" i="1" smtClean="0">
                                  <a:solidFill>
                                    <a:srgbClr val="00B0F0"/>
                                  </a:solidFill>
                                  <a:latin typeface="Cambria Math" panose="02040503050406030204" pitchFamily="18" charset="0"/>
                                  <a:ea typeface="Cambria Math" panose="02040503050406030204" pitchFamily="18" charset="0"/>
                                </a:rPr>
                                <m:t>2</m:t>
                              </m:r>
                            </m:sup>
                          </m:sSup>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q</m:t>
                              </m:r>
                            </m:e>
                            <m:sup>
                              <m:r>
                                <m:rPr>
                                  <m:sty m:val="p"/>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sup>
                          </m:sSup>
                          <m:r>
                            <m:rPr>
                              <m:sty m:val="p"/>
                            </m:rPr>
                            <a:rPr lang="vi-VN" i="1">
                              <a:solidFill>
                                <a:srgbClr val="00B0F0"/>
                              </a:solidFill>
                              <a:latin typeface="Cambria Math" panose="02040503050406030204" pitchFamily="18" charset="0"/>
                              <a:ea typeface="Cambria Math" panose="02040503050406030204" pitchFamily="18" charset="0"/>
                            </a:rPr>
                            <m:t>p</m:t>
                          </m:r>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720000" indent="0">
                  <a:buNone/>
                </a:pPr>
                <a14:m>
                  <m:oMathPara xmlns:m="http://schemas.openxmlformats.org/officeDocument/2006/math">
                    <m:oMathParaPr>
                      <m:jc m:val="left"/>
                    </m:oMathParaPr>
                    <m:oMath xmlns:m="http://schemas.openxmlformats.org/officeDocument/2006/math">
                      <m:r>
                        <a:rPr lang="vi-VN" b="0" i="0" dirty="0" smtClean="0">
                          <a:latin typeface="Cambria Math" panose="02040503050406030204" pitchFamily="18" charset="0"/>
                        </a:rPr>
                        <m:t>=</m:t>
                      </m:r>
                      <m:r>
                        <m:rPr>
                          <m:sty m:val="p"/>
                        </m:rPr>
                        <a:rPr lang="vi-VN" i="1" dirty="0">
                          <a:latin typeface="Cambria Math" panose="02040503050406030204" pitchFamily="18" charset="0"/>
                        </a:rPr>
                        <m:t>p</m:t>
                      </m:r>
                      <m:f>
                        <m:fPr>
                          <m:ctrlPr>
                            <a:rPr lang="vi-VN" i="1">
                              <a:solidFill>
                                <a:srgbClr val="00B0F0"/>
                              </a:solidFill>
                              <a:latin typeface="Cambria Math" panose="02040503050406030204" pitchFamily="18" charset="0"/>
                              <a:ea typeface="Cambria Math" panose="02040503050406030204" pitchFamily="18" charset="0"/>
                            </a:rPr>
                          </m:ctrlPr>
                        </m:fPr>
                        <m:num>
                          <m:r>
                            <a:rPr lang="vi-VN" i="1">
                              <a:solidFill>
                                <a:srgbClr val="00B0F0"/>
                              </a:solidFill>
                              <a:latin typeface="Cambria Math" panose="02040503050406030204" pitchFamily="18" charset="0"/>
                              <a:ea typeface="Cambria Math" panose="02040503050406030204" pitchFamily="18" charset="0"/>
                            </a:rPr>
                            <m:t>𝑑</m:t>
                          </m:r>
                        </m:num>
                        <m:den>
                          <m:r>
                            <a:rPr lang="vi-VN" i="1">
                              <a:solidFill>
                                <a:srgbClr val="00B0F0"/>
                              </a:solidFill>
                              <a:latin typeface="Cambria Math" panose="02040503050406030204" pitchFamily="18" charset="0"/>
                              <a:ea typeface="Cambria Math" panose="02040503050406030204" pitchFamily="18" charset="0"/>
                            </a:rPr>
                            <m:t>𝑑</m:t>
                          </m:r>
                          <m:r>
                            <m:rPr>
                              <m:sty m:val="p"/>
                            </m:rPr>
                            <a:rPr lang="vi-VN" i="1">
                              <a:solidFill>
                                <a:srgbClr val="00B0F0"/>
                              </a:solidFill>
                              <a:latin typeface="Cambria Math" panose="02040503050406030204" pitchFamily="18" charset="0"/>
                              <a:ea typeface="Cambria Math" panose="02040503050406030204" pitchFamily="18" charset="0"/>
                            </a:rPr>
                            <m:t>q</m:t>
                          </m:r>
                        </m:den>
                      </m:f>
                      <m:d>
                        <m:dPr>
                          <m:ctrlPr>
                            <a:rPr lang="vi-VN" i="1" smtClean="0">
                              <a:solidFill>
                                <a:srgbClr val="00B0F0"/>
                              </a:solidFill>
                              <a:latin typeface="Cambria Math" panose="02040503050406030204" pitchFamily="18" charset="0"/>
                              <a:ea typeface="Cambria Math" panose="02040503050406030204" pitchFamily="18" charset="0"/>
                            </a:rPr>
                          </m:ctrlPr>
                        </m:dPr>
                        <m:e>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r>
                                <m:rPr>
                                  <m:sty m:val="p"/>
                                </m:rPr>
                                <a:rPr lang="vi-VN" i="1">
                                  <a:solidFill>
                                    <a:srgbClr val="00B0F0"/>
                                  </a:solidFill>
                                  <a:latin typeface="Cambria Math" panose="02040503050406030204" pitchFamily="18" charset="0"/>
                                  <a:ea typeface="Cambria Math" panose="02040503050406030204" pitchFamily="18" charset="0"/>
                                </a:rPr>
                                <m:t>k</m:t>
                              </m:r>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q</m:t>
                                  </m:r>
                                </m:e>
                                <m:sup>
                                  <m:r>
                                    <m:rPr>
                                      <m:sty m:val="p"/>
                                    </m:rPr>
                                    <a:rPr lang="vi-VN" i="1">
                                      <a:solidFill>
                                        <a:srgbClr val="00B0F0"/>
                                      </a:solidFill>
                                      <a:latin typeface="Cambria Math" panose="02040503050406030204" pitchFamily="18" charset="0"/>
                                      <a:ea typeface="Cambria Math" panose="02040503050406030204" pitchFamily="18" charset="0"/>
                                    </a:rPr>
                                    <m:t>k</m:t>
                                  </m:r>
                                </m:sup>
                              </m:sSup>
                            </m:e>
                          </m:nary>
                        </m:e>
                      </m:d>
                    </m:oMath>
                  </m:oMathPara>
                </a14:m>
                <a:endParaRPr lang="vi-VN" i="1" dirty="0">
                  <a:solidFill>
                    <a:srgbClr val="00B0F0"/>
                  </a:solidFill>
                  <a:latin typeface="Cambria Math" panose="02040503050406030204" pitchFamily="18" charset="0"/>
                  <a:ea typeface="Cambria Math" panose="02040503050406030204" pitchFamily="18" charset="0"/>
                </a:endParaRPr>
              </a:p>
              <a:p>
                <a:pPr marL="72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dirty="0">
                          <a:latin typeface="Cambria Math" panose="02040503050406030204" pitchFamily="18" charset="0"/>
                        </a:rPr>
                        <m:t>p</m:t>
                      </m:r>
                      <m:f>
                        <m:fPr>
                          <m:ctrlPr>
                            <a:rPr lang="vi-VN" i="1">
                              <a:solidFill>
                                <a:srgbClr val="00B0F0"/>
                              </a:solidFill>
                              <a:latin typeface="Cambria Math" panose="02040503050406030204" pitchFamily="18" charset="0"/>
                              <a:ea typeface="Cambria Math" panose="02040503050406030204" pitchFamily="18" charset="0"/>
                            </a:rPr>
                          </m:ctrlPr>
                        </m:fPr>
                        <m:num>
                          <m:r>
                            <a:rPr lang="vi-VN" i="1">
                              <a:solidFill>
                                <a:srgbClr val="00B0F0"/>
                              </a:solidFill>
                              <a:latin typeface="Cambria Math" panose="02040503050406030204" pitchFamily="18" charset="0"/>
                              <a:ea typeface="Cambria Math" panose="02040503050406030204" pitchFamily="18" charset="0"/>
                            </a:rPr>
                            <m:t>𝑑</m:t>
                          </m:r>
                        </m:num>
                        <m:den>
                          <m:r>
                            <a:rPr lang="vi-VN" i="1">
                              <a:solidFill>
                                <a:srgbClr val="00B0F0"/>
                              </a:solidFill>
                              <a:latin typeface="Cambria Math" panose="02040503050406030204" pitchFamily="18" charset="0"/>
                              <a:ea typeface="Cambria Math" panose="02040503050406030204" pitchFamily="18" charset="0"/>
                            </a:rPr>
                            <m:t>𝑑</m:t>
                          </m:r>
                          <m:r>
                            <m:rPr>
                              <m:sty m:val="p"/>
                            </m:rPr>
                            <a:rPr lang="vi-VN" i="1">
                              <a:solidFill>
                                <a:srgbClr val="00B0F0"/>
                              </a:solidFill>
                              <a:latin typeface="Cambria Math" panose="02040503050406030204" pitchFamily="18" charset="0"/>
                              <a:ea typeface="Cambria Math" panose="02040503050406030204" pitchFamily="18" charset="0"/>
                            </a:rPr>
                            <m:t>q</m:t>
                          </m:r>
                        </m:den>
                      </m:f>
                      <m:d>
                        <m:dPr>
                          <m:ctrlPr>
                            <a:rPr lang="vi-VN" i="1">
                              <a:solidFill>
                                <a:srgbClr val="00B0F0"/>
                              </a:solidFill>
                              <a:latin typeface="Cambria Math" panose="02040503050406030204" pitchFamily="18" charset="0"/>
                              <a:ea typeface="Cambria Math" panose="02040503050406030204" pitchFamily="18" charset="0"/>
                            </a:rPr>
                          </m:ctrlPr>
                        </m:dPr>
                        <m:e>
                          <m:f>
                            <m:fPr>
                              <m:ctrlPr>
                                <a:rPr lang="vi-VN" i="1" smtClean="0">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d</m:t>
                              </m:r>
                            </m:num>
                            <m:den>
                              <m:r>
                                <m:rPr>
                                  <m:sty m:val="p"/>
                                </m:rPr>
                                <a:rPr lang="vi-VN" i="1">
                                  <a:solidFill>
                                    <a:srgbClr val="00B0F0"/>
                                  </a:solidFill>
                                  <a:latin typeface="Cambria Math" panose="02040503050406030204" pitchFamily="18" charset="0"/>
                                  <a:ea typeface="Cambria Math" panose="02040503050406030204" pitchFamily="18" charset="0"/>
                                </a:rPr>
                                <m:t>dq</m:t>
                              </m:r>
                            </m:den>
                          </m:f>
                          <m:d>
                            <m:dPr>
                              <m:ctrlPr>
                                <a:rPr lang="vi-VN" i="1" smtClean="0">
                                  <a:solidFill>
                                    <a:srgbClr val="00B0F0"/>
                                  </a:solidFill>
                                  <a:latin typeface="Cambria Math" panose="02040503050406030204" pitchFamily="18" charset="0"/>
                                  <a:ea typeface="Cambria Math" panose="02040503050406030204" pitchFamily="18" charset="0"/>
                                </a:rPr>
                              </m:ctrlPr>
                            </m:dPr>
                            <m:e>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q</m:t>
                                      </m:r>
                                    </m:e>
                                    <m:sup>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sup>
                                  </m:sSup>
                                </m:e>
                              </m:nary>
                            </m:e>
                          </m:d>
                          <m:r>
                            <a:rPr lang="vi-VN" b="0" i="1" smtClean="0">
                              <a:solidFill>
                                <a:srgbClr val="00B0F0"/>
                              </a:solidFill>
                              <a:latin typeface="Cambria Math" panose="02040503050406030204" pitchFamily="18" charset="0"/>
                              <a:ea typeface="Cambria Math" panose="02040503050406030204" pitchFamily="18" charset="0"/>
                            </a:rPr>
                            <m:t>−</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q</m:t>
                                  </m:r>
                                </m:e>
                                <m:sup>
                                  <m:r>
                                    <m:rPr>
                                      <m:sty m:val="p"/>
                                    </m:rPr>
                                    <a:rPr lang="vi-VN" i="1">
                                      <a:solidFill>
                                        <a:srgbClr val="00B0F0"/>
                                      </a:solidFill>
                                      <a:latin typeface="Cambria Math" panose="02040503050406030204" pitchFamily="18" charset="0"/>
                                      <a:ea typeface="Cambria Math" panose="02040503050406030204" pitchFamily="18" charset="0"/>
                                    </a:rPr>
                                    <m:t>k</m:t>
                                  </m:r>
                                </m:sup>
                              </m:sSup>
                            </m:e>
                          </m:nary>
                        </m:e>
                      </m:d>
                    </m:oMath>
                  </m:oMathPara>
                </a14:m>
                <a:endParaRPr lang="vi-VN" i="1" dirty="0">
                  <a:solidFill>
                    <a:srgbClr val="00B0F0"/>
                  </a:solidFill>
                  <a:latin typeface="Cambria Math" panose="02040503050406030204" pitchFamily="18" charset="0"/>
                  <a:ea typeface="Cambria Math" panose="02040503050406030204" pitchFamily="18" charset="0"/>
                </a:endParaRPr>
              </a:p>
              <a:p>
                <a:pPr marL="0" indent="0">
                  <a:buNone/>
                </a:pPr>
                <a:endParaRPr lang="vi-VN" dirty="0"/>
              </a:p>
            </p:txBody>
          </p:sp>
        </mc:Choice>
        <mc:Fallback xmlns="">
          <p:sp>
            <p:nvSpPr>
              <p:cNvPr id="3" name="Content Placeholder 2">
                <a:extLst>
                  <a:ext uri="{FF2B5EF4-FFF2-40B4-BE49-F238E27FC236}">
                    <a16:creationId xmlns:a16="http://schemas.microsoft.com/office/drawing/2014/main" id="{D356CDCB-89C8-5534-B3FB-FBC97A83FB94}"/>
                  </a:ext>
                </a:extLst>
              </p:cNvPr>
              <p:cNvSpPr>
                <a:spLocks noGrp="1" noRot="1" noChangeAspect="1" noMove="1" noResize="1" noEditPoints="1" noAdjustHandles="1" noChangeArrowheads="1" noChangeShapeType="1" noTextEdit="1"/>
              </p:cNvSpPr>
              <p:nvPr>
                <p:ph idx="1"/>
              </p:nvPr>
            </p:nvSpPr>
            <p:spPr>
              <a:blipFill>
                <a:blip r:embed="rId2"/>
                <a:stretch>
                  <a:fillRect l="-446" t="-33571" b="-3785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3F9C0-D236-C3F6-3A2F-FAE6E04A66D9}"/>
                  </a:ext>
                </a:extLst>
              </p:cNvPr>
              <p:cNvSpPr txBox="1"/>
              <p:nvPr/>
            </p:nvSpPr>
            <p:spPr>
              <a:xfrm>
                <a:off x="6934200" y="2396967"/>
                <a:ext cx="1905000" cy="84843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p>
                        <m:sSupPr>
                          <m:ctrlPr>
                            <a:rPr lang="vi-VN" sz="2400" b="0" i="1" smtClean="0">
                              <a:solidFill>
                                <a:srgbClr val="FF0000"/>
                              </a:solidFill>
                              <a:latin typeface="Cambria Math" panose="02040503050406030204" pitchFamily="18" charset="0"/>
                              <a:ea typeface="Cambria Math" panose="02040503050406030204" pitchFamily="18" charset="0"/>
                            </a:rPr>
                          </m:ctrlPr>
                        </m:sSupPr>
                        <m:e>
                          <m:d>
                            <m:dPr>
                              <m:ctrlPr>
                                <a:rPr lang="vi-VN" sz="2400" b="0" i="1" smtClean="0">
                                  <a:solidFill>
                                    <a:srgbClr val="FF0000"/>
                                  </a:solidFill>
                                  <a:latin typeface="Cambria Math" panose="02040503050406030204" pitchFamily="18" charset="0"/>
                                  <a:ea typeface="Cambria Math" panose="02040503050406030204" pitchFamily="18" charset="0"/>
                                </a:rPr>
                              </m:ctrlPr>
                            </m:dPr>
                            <m:e>
                              <m:r>
                                <a:rPr lang="vi-VN" sz="2400"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sz="2400" i="1">
                                      <a:solidFill>
                                        <a:srgbClr val="FF0000"/>
                                      </a:solidFill>
                                      <a:latin typeface="Cambria Math" panose="02040503050406030204" pitchFamily="18" charset="0"/>
                                      <a:ea typeface="Cambria Math" panose="02040503050406030204" pitchFamily="18" charset="0"/>
                                    </a:rPr>
                                  </m:ctrlPr>
                                </m:dPr>
                                <m:e>
                                  <m:r>
                                    <m:rPr>
                                      <m:sty m:val="p"/>
                                    </m:rPr>
                                    <a:rPr lang="vi-VN" sz="2400" i="1">
                                      <a:solidFill>
                                        <a:srgbClr val="FF0000"/>
                                      </a:solidFill>
                                      <a:latin typeface="Cambria Math" panose="02040503050406030204" pitchFamily="18" charset="0"/>
                                      <a:ea typeface="Cambria Math" panose="02040503050406030204" pitchFamily="18" charset="0"/>
                                    </a:rPr>
                                    <m:t>X</m:t>
                                  </m:r>
                                </m:e>
                              </m:d>
                            </m:e>
                          </m:d>
                        </m:e>
                        <m:sup>
                          <m:r>
                            <a:rPr lang="vi-VN" sz="2400" b="0" i="1" smtClean="0">
                              <a:solidFill>
                                <a:srgbClr val="FF0000"/>
                              </a:solidFill>
                              <a:latin typeface="Cambria Math" panose="02040503050406030204" pitchFamily="18" charset="0"/>
                              <a:ea typeface="Cambria Math" panose="02040503050406030204" pitchFamily="18" charset="0"/>
                            </a:rPr>
                            <m:t>2</m:t>
                          </m:r>
                        </m:sup>
                      </m:sSup>
                      <m:r>
                        <a:rPr lang="vi-VN" sz="2400" b="0" i="1" smtClean="0">
                          <a:solidFill>
                            <a:srgbClr val="FF0000"/>
                          </a:solidFill>
                          <a:latin typeface="Cambria Math" panose="02040503050406030204" pitchFamily="18" charset="0"/>
                          <a:ea typeface="Cambria Math" panose="02040503050406030204" pitchFamily="18" charset="0"/>
                        </a:rPr>
                        <m:t>=</m:t>
                      </m:r>
                      <m:f>
                        <m:fPr>
                          <m:ctrlPr>
                            <a:rPr lang="vi-VN" sz="2400" b="0" i="1" smtClean="0">
                              <a:solidFill>
                                <a:srgbClr val="FF0000"/>
                              </a:solidFill>
                              <a:latin typeface="Cambria Math" panose="02040503050406030204" pitchFamily="18" charset="0"/>
                              <a:ea typeface="Cambria Math" panose="02040503050406030204" pitchFamily="18" charset="0"/>
                            </a:rPr>
                          </m:ctrlPr>
                        </m:fPr>
                        <m:num>
                          <m:r>
                            <a:rPr lang="vi-VN" sz="2400" b="0" i="1" smtClean="0">
                              <a:solidFill>
                                <a:srgbClr val="FF0000"/>
                              </a:solidFill>
                              <a:latin typeface="Cambria Math" panose="02040503050406030204" pitchFamily="18" charset="0"/>
                              <a:ea typeface="Cambria Math" panose="02040503050406030204" pitchFamily="18" charset="0"/>
                            </a:rPr>
                            <m:t>1</m:t>
                          </m:r>
                        </m:num>
                        <m:den>
                          <m:sSup>
                            <m:sSupPr>
                              <m:ctrlPr>
                                <a:rPr lang="vi-VN" sz="2400" b="0" i="1" smtClean="0">
                                  <a:solidFill>
                                    <a:srgbClr val="FF0000"/>
                                  </a:solidFill>
                                  <a:latin typeface="Cambria Math" panose="02040503050406030204" pitchFamily="18" charset="0"/>
                                  <a:ea typeface="Cambria Math" panose="02040503050406030204" pitchFamily="18" charset="0"/>
                                </a:rPr>
                              </m:ctrlPr>
                            </m:sSupPr>
                            <m:e>
                              <m:r>
                                <m:rPr>
                                  <m:sty m:val="p"/>
                                </m:rPr>
                                <a:rPr lang="vi-VN" sz="2400" i="1">
                                  <a:solidFill>
                                    <a:srgbClr val="FF0000"/>
                                  </a:solidFill>
                                  <a:latin typeface="Cambria Math" panose="02040503050406030204" pitchFamily="18" charset="0"/>
                                  <a:ea typeface="Cambria Math" panose="02040503050406030204" pitchFamily="18" charset="0"/>
                                </a:rPr>
                                <m:t>p</m:t>
                              </m:r>
                            </m:e>
                            <m:sup>
                              <m:r>
                                <a:rPr lang="vi-VN" sz="2400" b="0" i="1" smtClean="0">
                                  <a:solidFill>
                                    <a:srgbClr val="FF0000"/>
                                  </a:solidFill>
                                  <a:latin typeface="Cambria Math" panose="02040503050406030204" pitchFamily="18" charset="0"/>
                                  <a:ea typeface="Cambria Math" panose="02040503050406030204" pitchFamily="18" charset="0"/>
                                </a:rPr>
                                <m:t>2</m:t>
                              </m:r>
                            </m:sup>
                          </m:sSup>
                        </m:den>
                      </m:f>
                    </m:oMath>
                  </m:oMathPara>
                </a14:m>
                <a:endParaRPr lang="vi-VN" sz="2400" dirty="0"/>
              </a:p>
            </p:txBody>
          </p:sp>
        </mc:Choice>
        <mc:Fallback xmlns="">
          <p:sp>
            <p:nvSpPr>
              <p:cNvPr id="4" name="TextBox 3">
                <a:extLst>
                  <a:ext uri="{FF2B5EF4-FFF2-40B4-BE49-F238E27FC236}">
                    <a16:creationId xmlns:a16="http://schemas.microsoft.com/office/drawing/2014/main" id="{7A33F9C0-D236-C3F6-3A2F-FAE6E04A66D9}"/>
                  </a:ext>
                </a:extLst>
              </p:cNvPr>
              <p:cNvSpPr txBox="1">
                <a:spLocks noRot="1" noChangeAspect="1" noMove="1" noResize="1" noEditPoints="1" noAdjustHandles="1" noChangeArrowheads="1" noChangeShapeType="1" noTextEdit="1"/>
              </p:cNvSpPr>
              <p:nvPr/>
            </p:nvSpPr>
            <p:spPr>
              <a:xfrm>
                <a:off x="6934200" y="2396967"/>
                <a:ext cx="1905000" cy="848437"/>
              </a:xfrm>
              <a:prstGeom prst="rect">
                <a:avLst/>
              </a:prstGeom>
              <a:blipFill>
                <a:blip r:embed="rId3"/>
                <a:stretch>
                  <a:fillRect b="-4286"/>
                </a:stretch>
              </a:blipFill>
            </p:spPr>
            <p:txBody>
              <a:bodyPr/>
              <a:lstStyle/>
              <a:p>
                <a:r>
                  <a:rPr lang="vi-VN">
                    <a:noFill/>
                  </a:rPr>
                  <a:t> </a:t>
                </a:r>
              </a:p>
            </p:txBody>
          </p:sp>
        </mc:Fallback>
      </mc:AlternateContent>
    </p:spTree>
    <p:extLst>
      <p:ext uri="{BB962C8B-B14F-4D97-AF65-F5344CB8AC3E}">
        <p14:creationId xmlns:p14="http://schemas.microsoft.com/office/powerpoint/2010/main" val="110549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B0E5-74DF-F52B-55D8-DF2E13EFDF65}"/>
              </a:ext>
            </a:extLst>
          </p:cNvPr>
          <p:cNvSpPr>
            <a:spLocks noGrp="1"/>
          </p:cNvSpPr>
          <p:nvPr>
            <p:ph type="title"/>
          </p:nvPr>
        </p:nvSpPr>
        <p:spPr/>
        <p:txBody>
          <a:bodyPr/>
          <a:lstStyle/>
          <a:p>
            <a:r>
              <a:rPr lang="vi-VN" dirty="0"/>
              <a:t>Chứng minh: phương sai biến hình học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56CDCB-89C8-5534-B3FB-FBC97A83FB94}"/>
                  </a:ext>
                </a:extLst>
              </p:cNvPr>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sSup>
                            <m:sSupPr>
                              <m:ctrlPr>
                                <a:rPr lang="vi-VN" i="1">
                                  <a:solidFill>
                                    <a:srgbClr val="FF0000"/>
                                  </a:solidFill>
                                  <a:latin typeface="Cambria Math" panose="02040503050406030204" pitchFamily="18" charset="0"/>
                                  <a:ea typeface="Cambria Math" panose="02040503050406030204" pitchFamily="18" charset="0"/>
                                </a:rPr>
                              </m:ctrlPr>
                            </m:sSupPr>
                            <m:e>
                              <m:r>
                                <m:rPr>
                                  <m:sty m:val="p"/>
                                </m:rPr>
                                <a:rPr lang="vi-VN" i="1">
                                  <a:solidFill>
                                    <a:srgbClr val="FF0000"/>
                                  </a:solidFill>
                                  <a:latin typeface="Cambria Math" panose="02040503050406030204" pitchFamily="18" charset="0"/>
                                  <a:ea typeface="Cambria Math" panose="02040503050406030204" pitchFamily="18" charset="0"/>
                                </a:rPr>
                                <m:t>X</m:t>
                              </m:r>
                            </m:e>
                            <m:sup>
                              <m:r>
                                <a:rPr lang="vi-VN" i="1">
                                  <a:solidFill>
                                    <a:srgbClr val="FF0000"/>
                                  </a:solidFill>
                                  <a:latin typeface="Cambria Math" panose="02040503050406030204" pitchFamily="18" charset="0"/>
                                  <a:ea typeface="Cambria Math" panose="02040503050406030204" pitchFamily="18" charset="0"/>
                                </a:rPr>
                                <m:t>2</m:t>
                              </m:r>
                            </m:sup>
                          </m:sSup>
                        </m:e>
                      </m:d>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dirty="0">
                          <a:latin typeface="Cambria Math" panose="02040503050406030204" pitchFamily="18" charset="0"/>
                        </a:rPr>
                        <m:t>p</m:t>
                      </m:r>
                      <m:f>
                        <m:fPr>
                          <m:ctrlPr>
                            <a:rPr lang="vi-VN" i="1">
                              <a:solidFill>
                                <a:srgbClr val="00B0F0"/>
                              </a:solidFill>
                              <a:latin typeface="Cambria Math" panose="02040503050406030204" pitchFamily="18" charset="0"/>
                              <a:ea typeface="Cambria Math" panose="02040503050406030204" pitchFamily="18" charset="0"/>
                            </a:rPr>
                          </m:ctrlPr>
                        </m:fPr>
                        <m:num>
                          <m:r>
                            <a:rPr lang="vi-VN" i="1">
                              <a:solidFill>
                                <a:srgbClr val="00B0F0"/>
                              </a:solidFill>
                              <a:latin typeface="Cambria Math" panose="02040503050406030204" pitchFamily="18" charset="0"/>
                              <a:ea typeface="Cambria Math" panose="02040503050406030204" pitchFamily="18" charset="0"/>
                            </a:rPr>
                            <m:t>𝑑</m:t>
                          </m:r>
                        </m:num>
                        <m:den>
                          <m:r>
                            <a:rPr lang="vi-VN" i="1">
                              <a:solidFill>
                                <a:srgbClr val="00B0F0"/>
                              </a:solidFill>
                              <a:latin typeface="Cambria Math" panose="02040503050406030204" pitchFamily="18" charset="0"/>
                              <a:ea typeface="Cambria Math" panose="02040503050406030204" pitchFamily="18" charset="0"/>
                            </a:rPr>
                            <m:t>𝑑</m:t>
                          </m:r>
                          <m:r>
                            <m:rPr>
                              <m:sty m:val="p"/>
                            </m:rPr>
                            <a:rPr lang="vi-VN" i="1">
                              <a:solidFill>
                                <a:srgbClr val="00B0F0"/>
                              </a:solidFill>
                              <a:latin typeface="Cambria Math" panose="02040503050406030204" pitchFamily="18" charset="0"/>
                              <a:ea typeface="Cambria Math" panose="02040503050406030204" pitchFamily="18" charset="0"/>
                            </a:rPr>
                            <m:t>q</m:t>
                          </m:r>
                        </m:den>
                      </m:f>
                      <m:d>
                        <m:dPr>
                          <m:ctrlPr>
                            <a:rPr lang="vi-VN" i="1">
                              <a:solidFill>
                                <a:srgbClr val="00B0F0"/>
                              </a:solidFill>
                              <a:latin typeface="Cambria Math" panose="02040503050406030204" pitchFamily="18" charset="0"/>
                              <a:ea typeface="Cambria Math" panose="02040503050406030204" pitchFamily="18" charset="0"/>
                            </a:rPr>
                          </m:ctrlPr>
                        </m:dPr>
                        <m:e>
                          <m:f>
                            <m:fPr>
                              <m:ctrlPr>
                                <a:rPr lang="vi-VN" i="1" smtClean="0">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d</m:t>
                              </m:r>
                            </m:num>
                            <m:den>
                              <m:r>
                                <m:rPr>
                                  <m:sty m:val="p"/>
                                </m:rPr>
                                <a:rPr lang="vi-VN" i="1">
                                  <a:solidFill>
                                    <a:srgbClr val="00B0F0"/>
                                  </a:solidFill>
                                  <a:latin typeface="Cambria Math" panose="02040503050406030204" pitchFamily="18" charset="0"/>
                                  <a:ea typeface="Cambria Math" panose="02040503050406030204" pitchFamily="18" charset="0"/>
                                </a:rPr>
                                <m:t>dq</m:t>
                              </m:r>
                            </m:den>
                          </m:f>
                          <m:d>
                            <m:dPr>
                              <m:ctrlPr>
                                <a:rPr lang="vi-VN" i="1" smtClean="0">
                                  <a:solidFill>
                                    <a:srgbClr val="00B0F0"/>
                                  </a:solidFill>
                                  <a:latin typeface="Cambria Math" panose="02040503050406030204" pitchFamily="18" charset="0"/>
                                  <a:ea typeface="Cambria Math" panose="02040503050406030204" pitchFamily="18" charset="0"/>
                                </a:rPr>
                              </m:ctrlPr>
                            </m:dPr>
                            <m:e>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q</m:t>
                                      </m:r>
                                    </m:e>
                                    <m:sup>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sup>
                                  </m:sSup>
                                </m:e>
                              </m:nary>
                            </m:e>
                          </m:d>
                          <m:r>
                            <a:rPr lang="vi-VN" b="0" i="1" smtClean="0">
                              <a:solidFill>
                                <a:srgbClr val="00B0F0"/>
                              </a:solidFill>
                              <a:latin typeface="Cambria Math" panose="02040503050406030204" pitchFamily="18" charset="0"/>
                              <a:ea typeface="Cambria Math" panose="02040503050406030204" pitchFamily="18" charset="0"/>
                            </a:rPr>
                            <m:t>−</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q</m:t>
                                  </m:r>
                                </m:e>
                                <m:sup>
                                  <m:r>
                                    <m:rPr>
                                      <m:sty m:val="p"/>
                                    </m:rPr>
                                    <a:rPr lang="vi-VN" i="1">
                                      <a:solidFill>
                                        <a:srgbClr val="00B0F0"/>
                                      </a:solidFill>
                                      <a:latin typeface="Cambria Math" panose="02040503050406030204" pitchFamily="18" charset="0"/>
                                      <a:ea typeface="Cambria Math" panose="02040503050406030204" pitchFamily="18" charset="0"/>
                                    </a:rPr>
                                    <m:t>k</m:t>
                                  </m:r>
                                </m:sup>
                              </m:sSup>
                            </m:e>
                          </m:nary>
                        </m:e>
                      </m:d>
                    </m:oMath>
                  </m:oMathPara>
                </a14:m>
                <a:endParaRPr lang="vi-VN" i="1" dirty="0">
                  <a:solidFill>
                    <a:srgbClr val="00B0F0"/>
                  </a:solidFill>
                  <a:latin typeface="Cambria Math" panose="02040503050406030204" pitchFamily="18" charset="0"/>
                  <a:ea typeface="Cambria Math" panose="02040503050406030204" pitchFamily="18" charset="0"/>
                </a:endParaRPr>
              </a:p>
              <a:p>
                <a:pPr marL="72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dirty="0">
                          <a:latin typeface="Cambria Math" panose="02040503050406030204" pitchFamily="18" charset="0"/>
                        </a:rPr>
                        <m:t>p</m:t>
                      </m:r>
                      <m:f>
                        <m:fPr>
                          <m:ctrlPr>
                            <a:rPr lang="vi-VN" i="1">
                              <a:solidFill>
                                <a:srgbClr val="00B0F0"/>
                              </a:solidFill>
                              <a:latin typeface="Cambria Math" panose="02040503050406030204" pitchFamily="18" charset="0"/>
                              <a:ea typeface="Cambria Math" panose="02040503050406030204" pitchFamily="18" charset="0"/>
                            </a:rPr>
                          </m:ctrlPr>
                        </m:fPr>
                        <m:num>
                          <m:r>
                            <a:rPr lang="vi-VN" i="1">
                              <a:solidFill>
                                <a:srgbClr val="00B0F0"/>
                              </a:solidFill>
                              <a:latin typeface="Cambria Math" panose="02040503050406030204" pitchFamily="18" charset="0"/>
                              <a:ea typeface="Cambria Math" panose="02040503050406030204" pitchFamily="18" charset="0"/>
                            </a:rPr>
                            <m:t>𝑑</m:t>
                          </m:r>
                        </m:num>
                        <m:den>
                          <m:r>
                            <a:rPr lang="vi-VN" i="1">
                              <a:solidFill>
                                <a:srgbClr val="00B0F0"/>
                              </a:solidFill>
                              <a:latin typeface="Cambria Math" panose="02040503050406030204" pitchFamily="18" charset="0"/>
                              <a:ea typeface="Cambria Math" panose="02040503050406030204" pitchFamily="18" charset="0"/>
                            </a:rPr>
                            <m:t>𝑑</m:t>
                          </m:r>
                          <m:r>
                            <m:rPr>
                              <m:sty m:val="p"/>
                            </m:rPr>
                            <a:rPr lang="vi-VN" i="1">
                              <a:solidFill>
                                <a:srgbClr val="00B0F0"/>
                              </a:solidFill>
                              <a:latin typeface="Cambria Math" panose="02040503050406030204" pitchFamily="18" charset="0"/>
                              <a:ea typeface="Cambria Math" panose="02040503050406030204" pitchFamily="18" charset="0"/>
                            </a:rPr>
                            <m:t>q</m:t>
                          </m:r>
                        </m:den>
                      </m:f>
                      <m:d>
                        <m:dPr>
                          <m:ctrlPr>
                            <a:rPr lang="vi-VN" i="1">
                              <a:solidFill>
                                <a:srgbClr val="00B0F0"/>
                              </a:solidFill>
                              <a:latin typeface="Cambria Math" panose="02040503050406030204" pitchFamily="18" charset="0"/>
                              <a:ea typeface="Cambria Math" panose="02040503050406030204" pitchFamily="18" charset="0"/>
                            </a:rPr>
                          </m:ctrlPr>
                        </m:dPr>
                        <m:e>
                          <m:f>
                            <m:fPr>
                              <m:ctrlPr>
                                <a:rPr lang="vi-VN" i="1" smtClean="0">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d</m:t>
                              </m:r>
                            </m:num>
                            <m:den>
                              <m:r>
                                <m:rPr>
                                  <m:sty m:val="p"/>
                                </m:rPr>
                                <a:rPr lang="vi-VN" i="1">
                                  <a:solidFill>
                                    <a:srgbClr val="00B0F0"/>
                                  </a:solidFill>
                                  <a:latin typeface="Cambria Math" panose="02040503050406030204" pitchFamily="18" charset="0"/>
                                  <a:ea typeface="Cambria Math" panose="02040503050406030204" pitchFamily="18" charset="0"/>
                                </a:rPr>
                                <m:t>dq</m:t>
                              </m:r>
                            </m:den>
                          </m:f>
                          <m:d>
                            <m:dPr>
                              <m:ctrlPr>
                                <a:rPr lang="vi-VN" i="1" smtClean="0">
                                  <a:solidFill>
                                    <a:srgbClr val="00B0F0"/>
                                  </a:solidFill>
                                  <a:latin typeface="Cambria Math" panose="02040503050406030204" pitchFamily="18" charset="0"/>
                                  <a:ea typeface="Cambria Math" panose="02040503050406030204" pitchFamily="18" charset="0"/>
                                </a:rPr>
                              </m:ctrlPr>
                            </m:dPr>
                            <m:e>
                              <m:f>
                                <m:fPr>
                                  <m:ctrlPr>
                                    <a:rPr lang="vi-VN" b="0" i="1" smtClean="0">
                                      <a:solidFill>
                                        <a:srgbClr val="00B0F0"/>
                                      </a:solidFill>
                                      <a:latin typeface="Cambria Math" panose="02040503050406030204" pitchFamily="18" charset="0"/>
                                      <a:ea typeface="Cambria Math" panose="02040503050406030204" pitchFamily="18" charset="0"/>
                                    </a:rPr>
                                  </m:ctrlPr>
                                </m:fPr>
                                <m:num>
                                  <m:sSup>
                                    <m:sSupPr>
                                      <m:ctrlPr>
                                        <a:rPr lang="vi-VN" b="0" i="1" smtClean="0">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q</m:t>
                                      </m:r>
                                    </m:e>
                                    <m:sup>
                                      <m:r>
                                        <a:rPr lang="vi-VN" b="0" i="1" smtClean="0">
                                          <a:solidFill>
                                            <a:srgbClr val="00B0F0"/>
                                          </a:solidFill>
                                          <a:latin typeface="Cambria Math" panose="02040503050406030204" pitchFamily="18" charset="0"/>
                                          <a:ea typeface="Cambria Math" panose="02040503050406030204" pitchFamily="18" charset="0"/>
                                        </a:rPr>
                                        <m:t>2</m:t>
                                      </m:r>
                                    </m:sup>
                                  </m:sSup>
                                </m:num>
                                <m:den>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q</m:t>
                                  </m:r>
                                </m:den>
                              </m:f>
                            </m:e>
                          </m:d>
                          <m:r>
                            <a:rPr lang="vi-VN" b="0" i="1" smtClean="0">
                              <a:solidFill>
                                <a:srgbClr val="00B0F0"/>
                              </a:solidFill>
                              <a:latin typeface="Cambria Math" panose="02040503050406030204" pitchFamily="18" charset="0"/>
                              <a:ea typeface="Cambria Math" panose="02040503050406030204" pitchFamily="18" charset="0"/>
                            </a:rPr>
                            <m:t>−</m:t>
                          </m:r>
                          <m:f>
                            <m:fPr>
                              <m:ctrlPr>
                                <a:rPr lang="vi-VN" b="0" i="1" smtClean="0">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q</m:t>
                              </m:r>
                            </m:num>
                            <m:den>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q</m:t>
                              </m:r>
                            </m:den>
                          </m:f>
                        </m:e>
                      </m:d>
                    </m:oMath>
                  </m:oMathPara>
                </a14:m>
                <a:endParaRPr lang="vi-VN" i="1" dirty="0">
                  <a:solidFill>
                    <a:srgbClr val="00B0F0"/>
                  </a:solidFill>
                  <a:latin typeface="Cambria Math" panose="02040503050406030204" pitchFamily="18" charset="0"/>
                  <a:ea typeface="Cambria Math" panose="02040503050406030204" pitchFamily="18" charset="0"/>
                </a:endParaRPr>
              </a:p>
              <a:p>
                <a:pPr marL="720000" indent="0">
                  <a:buNone/>
                </a:pPr>
                <a14:m>
                  <m:oMathPara xmlns:m="http://schemas.openxmlformats.org/officeDocument/2006/math">
                    <m:oMathParaPr>
                      <m:jc m:val="left"/>
                    </m:oMathParaPr>
                    <m:oMath xmlns:m="http://schemas.openxmlformats.org/officeDocument/2006/math">
                      <m:r>
                        <a:rPr lang="vi-VN" b="0" i="1" smtClean="0">
                          <a:latin typeface="Cambria Math" panose="02040503050406030204" pitchFamily="18" charset="0"/>
                        </a:rPr>
                        <m:t>=</m:t>
                      </m:r>
                      <m:r>
                        <m:rPr>
                          <m:sty m:val="p"/>
                        </m:rPr>
                        <a:rPr lang="vi-VN" i="1" dirty="0">
                          <a:latin typeface="Cambria Math" panose="02040503050406030204" pitchFamily="18" charset="0"/>
                        </a:rPr>
                        <m:t>p</m:t>
                      </m:r>
                      <m:f>
                        <m:fPr>
                          <m:ctrlPr>
                            <a:rPr lang="vi-VN" i="1">
                              <a:solidFill>
                                <a:srgbClr val="00B0F0"/>
                              </a:solidFill>
                              <a:latin typeface="Cambria Math" panose="02040503050406030204" pitchFamily="18" charset="0"/>
                              <a:ea typeface="Cambria Math" panose="02040503050406030204" pitchFamily="18" charset="0"/>
                            </a:rPr>
                          </m:ctrlPr>
                        </m:fPr>
                        <m:num>
                          <m:r>
                            <a:rPr lang="vi-VN" i="1">
                              <a:solidFill>
                                <a:srgbClr val="00B0F0"/>
                              </a:solidFill>
                              <a:latin typeface="Cambria Math" panose="02040503050406030204" pitchFamily="18" charset="0"/>
                              <a:ea typeface="Cambria Math" panose="02040503050406030204" pitchFamily="18" charset="0"/>
                            </a:rPr>
                            <m:t>𝑑</m:t>
                          </m:r>
                        </m:num>
                        <m:den>
                          <m:r>
                            <a:rPr lang="vi-VN" i="1">
                              <a:solidFill>
                                <a:srgbClr val="00B0F0"/>
                              </a:solidFill>
                              <a:latin typeface="Cambria Math" panose="02040503050406030204" pitchFamily="18" charset="0"/>
                              <a:ea typeface="Cambria Math" panose="02040503050406030204" pitchFamily="18" charset="0"/>
                            </a:rPr>
                            <m:t>𝑑</m:t>
                          </m:r>
                          <m:r>
                            <m:rPr>
                              <m:sty m:val="p"/>
                            </m:rPr>
                            <a:rPr lang="vi-VN" i="1">
                              <a:solidFill>
                                <a:srgbClr val="00B0F0"/>
                              </a:solidFill>
                              <a:latin typeface="Cambria Math" panose="02040503050406030204" pitchFamily="18" charset="0"/>
                              <a:ea typeface="Cambria Math" panose="02040503050406030204" pitchFamily="18" charset="0"/>
                            </a:rPr>
                            <m:t>q</m:t>
                          </m:r>
                        </m:den>
                      </m:f>
                      <m:d>
                        <m:dPr>
                          <m:ctrlPr>
                            <a:rPr lang="vi-VN" i="1">
                              <a:solidFill>
                                <a:srgbClr val="00B0F0"/>
                              </a:solidFill>
                              <a:latin typeface="Cambria Math" panose="02040503050406030204" pitchFamily="18" charset="0"/>
                              <a:ea typeface="Cambria Math" panose="02040503050406030204" pitchFamily="18" charset="0"/>
                            </a:rPr>
                          </m:ctrlPr>
                        </m:dPr>
                        <m:e>
                          <m:f>
                            <m:fPr>
                              <m:ctrlPr>
                                <a:rPr lang="vi-VN" b="0" i="1" smtClean="0">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q</m:t>
                              </m:r>
                              <m:r>
                                <a:rPr lang="vi-VN" b="0" i="1" smtClean="0">
                                  <a:solidFill>
                                    <a:srgbClr val="00B0F0"/>
                                  </a:solidFill>
                                  <a:latin typeface="Cambria Math" panose="02040503050406030204" pitchFamily="18" charset="0"/>
                                  <a:ea typeface="Cambria Math" panose="02040503050406030204" pitchFamily="18" charset="0"/>
                                </a:rPr>
                                <m:t>(2−</m:t>
                              </m:r>
                              <m:r>
                                <m:rPr>
                                  <m:sty m:val="p"/>
                                </m:rPr>
                                <a:rPr lang="vi-VN" i="1">
                                  <a:solidFill>
                                    <a:srgbClr val="00B0F0"/>
                                  </a:solidFill>
                                  <a:latin typeface="Cambria Math" panose="02040503050406030204" pitchFamily="18" charset="0"/>
                                  <a:ea typeface="Cambria Math" panose="02040503050406030204" pitchFamily="18" charset="0"/>
                                </a:rPr>
                                <m:t>q</m:t>
                              </m:r>
                              <m:r>
                                <a:rPr lang="vi-VN" b="0" i="1" smtClean="0">
                                  <a:solidFill>
                                    <a:srgbClr val="00B0F0"/>
                                  </a:solidFill>
                                  <a:latin typeface="Cambria Math" panose="02040503050406030204" pitchFamily="18" charset="0"/>
                                  <a:ea typeface="Cambria Math" panose="02040503050406030204" pitchFamily="18" charset="0"/>
                                </a:rPr>
                                <m:t>)</m:t>
                              </m:r>
                            </m:num>
                            <m:den>
                              <m:sSup>
                                <m:sSupPr>
                                  <m:ctrlPr>
                                    <a:rPr lang="vi-VN" b="0" i="1" smtClean="0">
                                      <a:solidFill>
                                        <a:srgbClr val="00B0F0"/>
                                      </a:solidFill>
                                      <a:latin typeface="Cambria Math" panose="02040503050406030204" pitchFamily="18" charset="0"/>
                                      <a:ea typeface="Cambria Math" panose="02040503050406030204" pitchFamily="18" charset="0"/>
                                    </a:rPr>
                                  </m:ctrlPr>
                                </m:sSupPr>
                                <m:e>
                                  <m:d>
                                    <m:dPr>
                                      <m:ctrlPr>
                                        <a:rPr lang="vi-VN" b="0" i="1" smtClean="0">
                                          <a:solidFill>
                                            <a:srgbClr val="00B0F0"/>
                                          </a:solidFill>
                                          <a:latin typeface="Cambria Math" panose="02040503050406030204" pitchFamily="18" charset="0"/>
                                          <a:ea typeface="Cambria Math" panose="02040503050406030204" pitchFamily="18" charset="0"/>
                                        </a:rPr>
                                      </m:ctrlPr>
                                    </m:dPr>
                                    <m:e>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q</m:t>
                                      </m:r>
                                    </m:e>
                                  </m:d>
                                </m:e>
                                <m:sup>
                                  <m:r>
                                    <a:rPr lang="vi-VN" b="0" i="1" smtClean="0">
                                      <a:solidFill>
                                        <a:srgbClr val="00B0F0"/>
                                      </a:solidFill>
                                      <a:latin typeface="Cambria Math" panose="02040503050406030204" pitchFamily="18" charset="0"/>
                                      <a:ea typeface="Cambria Math" panose="02040503050406030204" pitchFamily="18" charset="0"/>
                                    </a:rPr>
                                    <m:t>2</m:t>
                                  </m:r>
                                </m:sup>
                              </m:sSup>
                            </m:den>
                          </m:f>
                          <m:r>
                            <a:rPr lang="vi-VN" i="1">
                              <a:solidFill>
                                <a:srgbClr val="00B0F0"/>
                              </a:solidFill>
                              <a:latin typeface="Cambria Math" panose="02040503050406030204" pitchFamily="18" charset="0"/>
                              <a:ea typeface="Cambria Math" panose="02040503050406030204" pitchFamily="18" charset="0"/>
                            </a:rPr>
                            <m:t>−</m:t>
                          </m:r>
                          <m:f>
                            <m:fPr>
                              <m:ctrlPr>
                                <a:rPr lang="vi-VN" i="1">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q</m:t>
                              </m:r>
                            </m:num>
                            <m:den>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q</m:t>
                              </m:r>
                            </m:den>
                          </m:f>
                        </m:e>
                      </m:d>
                    </m:oMath>
                  </m:oMathPara>
                </a14:m>
                <a:endParaRPr lang="vi-VN" i="1" dirty="0">
                  <a:solidFill>
                    <a:srgbClr val="00B0F0"/>
                  </a:solidFill>
                  <a:latin typeface="Cambria Math" panose="02040503050406030204" pitchFamily="18" charset="0"/>
                  <a:ea typeface="Cambria Math" panose="02040503050406030204" pitchFamily="18" charset="0"/>
                </a:endParaRPr>
              </a:p>
              <a:p>
                <a:pPr marL="72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dirty="0">
                          <a:latin typeface="Cambria Math" panose="02040503050406030204" pitchFamily="18" charset="0"/>
                        </a:rPr>
                        <m:t>p</m:t>
                      </m:r>
                      <m:f>
                        <m:fPr>
                          <m:ctrlPr>
                            <a:rPr lang="vi-VN" i="1">
                              <a:solidFill>
                                <a:srgbClr val="00B0F0"/>
                              </a:solidFill>
                              <a:latin typeface="Cambria Math" panose="02040503050406030204" pitchFamily="18" charset="0"/>
                              <a:ea typeface="Cambria Math" panose="02040503050406030204" pitchFamily="18" charset="0"/>
                            </a:rPr>
                          </m:ctrlPr>
                        </m:fPr>
                        <m:num>
                          <m:r>
                            <a:rPr lang="vi-VN" i="1">
                              <a:solidFill>
                                <a:srgbClr val="00B0F0"/>
                              </a:solidFill>
                              <a:latin typeface="Cambria Math" panose="02040503050406030204" pitchFamily="18" charset="0"/>
                              <a:ea typeface="Cambria Math" panose="02040503050406030204" pitchFamily="18" charset="0"/>
                            </a:rPr>
                            <m:t>𝑑</m:t>
                          </m:r>
                        </m:num>
                        <m:den>
                          <m:r>
                            <a:rPr lang="vi-VN" i="1">
                              <a:solidFill>
                                <a:srgbClr val="00B0F0"/>
                              </a:solidFill>
                              <a:latin typeface="Cambria Math" panose="02040503050406030204" pitchFamily="18" charset="0"/>
                              <a:ea typeface="Cambria Math" panose="02040503050406030204" pitchFamily="18" charset="0"/>
                            </a:rPr>
                            <m:t>𝑑</m:t>
                          </m:r>
                          <m:r>
                            <m:rPr>
                              <m:sty m:val="p"/>
                            </m:rPr>
                            <a:rPr lang="vi-VN" i="1">
                              <a:solidFill>
                                <a:srgbClr val="00B0F0"/>
                              </a:solidFill>
                              <a:latin typeface="Cambria Math" panose="02040503050406030204" pitchFamily="18" charset="0"/>
                              <a:ea typeface="Cambria Math" panose="02040503050406030204" pitchFamily="18" charset="0"/>
                            </a:rPr>
                            <m:t>q</m:t>
                          </m:r>
                        </m:den>
                      </m:f>
                      <m:d>
                        <m:dPr>
                          <m:ctrlPr>
                            <a:rPr lang="vi-VN" i="1">
                              <a:solidFill>
                                <a:srgbClr val="00B0F0"/>
                              </a:solidFill>
                              <a:latin typeface="Cambria Math" panose="02040503050406030204" pitchFamily="18" charset="0"/>
                              <a:ea typeface="Cambria Math" panose="02040503050406030204" pitchFamily="18" charset="0"/>
                            </a:rPr>
                          </m:ctrlPr>
                        </m:dPr>
                        <m:e>
                          <m:f>
                            <m:fPr>
                              <m:ctrlPr>
                                <a:rPr lang="vi-VN" i="1">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q</m:t>
                              </m:r>
                            </m:num>
                            <m:den>
                              <m:sSup>
                                <m:sSupPr>
                                  <m:ctrlPr>
                                    <a:rPr lang="vi-VN" i="1">
                                      <a:solidFill>
                                        <a:srgbClr val="00B0F0"/>
                                      </a:solidFill>
                                      <a:latin typeface="Cambria Math" panose="02040503050406030204" pitchFamily="18" charset="0"/>
                                      <a:ea typeface="Cambria Math" panose="02040503050406030204" pitchFamily="18" charset="0"/>
                                    </a:rPr>
                                  </m:ctrlPr>
                                </m:sSupPr>
                                <m:e>
                                  <m:d>
                                    <m:dPr>
                                      <m:ctrlPr>
                                        <a:rPr lang="vi-VN" i="1">
                                          <a:solidFill>
                                            <a:srgbClr val="00B0F0"/>
                                          </a:solidFill>
                                          <a:latin typeface="Cambria Math" panose="02040503050406030204" pitchFamily="18" charset="0"/>
                                          <a:ea typeface="Cambria Math" panose="02040503050406030204" pitchFamily="18" charset="0"/>
                                        </a:rPr>
                                      </m:ctrlPr>
                                    </m:dPr>
                                    <m:e>
                                      <m:r>
                                        <a:rPr lang="vi-VN" i="1">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q</m:t>
                                      </m:r>
                                    </m:e>
                                  </m:d>
                                </m:e>
                                <m:sup>
                                  <m:r>
                                    <a:rPr lang="vi-VN" i="1">
                                      <a:solidFill>
                                        <a:srgbClr val="00B0F0"/>
                                      </a:solidFill>
                                      <a:latin typeface="Cambria Math" panose="02040503050406030204" pitchFamily="18" charset="0"/>
                                      <a:ea typeface="Cambria Math" panose="02040503050406030204" pitchFamily="18" charset="0"/>
                                    </a:rPr>
                                    <m:t>2</m:t>
                                  </m:r>
                                </m:sup>
                              </m:sSup>
                            </m:den>
                          </m:f>
                        </m:e>
                      </m:d>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p</m:t>
                      </m:r>
                      <m:f>
                        <m:fPr>
                          <m:ctrlPr>
                            <a:rPr lang="vi-VN" b="0" i="1" smtClean="0">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q</m:t>
                          </m:r>
                          <m:r>
                            <a:rPr lang="vi-VN" b="0" i="1" smtClean="0">
                              <a:solidFill>
                                <a:srgbClr val="00B0F0"/>
                              </a:solidFill>
                              <a:latin typeface="Cambria Math" panose="02040503050406030204" pitchFamily="18" charset="0"/>
                              <a:ea typeface="Cambria Math" panose="02040503050406030204" pitchFamily="18" charset="0"/>
                            </a:rPr>
                            <m:t>+1</m:t>
                          </m:r>
                        </m:num>
                        <m:den>
                          <m:sSup>
                            <m:sSupPr>
                              <m:ctrlPr>
                                <a:rPr lang="vi-VN" b="0" i="1" smtClean="0">
                                  <a:solidFill>
                                    <a:srgbClr val="00B0F0"/>
                                  </a:solidFill>
                                  <a:latin typeface="Cambria Math" panose="02040503050406030204" pitchFamily="18" charset="0"/>
                                  <a:ea typeface="Cambria Math" panose="02040503050406030204" pitchFamily="18" charset="0"/>
                                </a:rPr>
                              </m:ctrlPr>
                            </m:sSupPr>
                            <m:e>
                              <m:d>
                                <m:dPr>
                                  <m:ctrlPr>
                                    <a:rPr lang="vi-VN" b="0" i="1" smtClean="0">
                                      <a:solidFill>
                                        <a:srgbClr val="00B0F0"/>
                                      </a:solidFill>
                                      <a:latin typeface="Cambria Math" panose="02040503050406030204" pitchFamily="18" charset="0"/>
                                      <a:ea typeface="Cambria Math" panose="02040503050406030204" pitchFamily="18" charset="0"/>
                                    </a:rPr>
                                  </m:ctrlPr>
                                </m:dPr>
                                <m:e>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q</m:t>
                                  </m:r>
                                </m:e>
                              </m:d>
                            </m:e>
                            <m:sup>
                              <m:r>
                                <a:rPr lang="vi-VN" b="0" i="1" smtClean="0">
                                  <a:solidFill>
                                    <a:srgbClr val="00B0F0"/>
                                  </a:solidFill>
                                  <a:latin typeface="Cambria Math" panose="02040503050406030204" pitchFamily="18" charset="0"/>
                                  <a:ea typeface="Cambria Math" panose="02040503050406030204" pitchFamily="18" charset="0"/>
                                </a:rPr>
                                <m:t>3</m:t>
                              </m:r>
                            </m:sup>
                          </m:sSup>
                        </m:den>
                      </m:f>
                      <m:r>
                        <a:rPr lang="vi-VN" b="0" i="1" smtClean="0">
                          <a:solidFill>
                            <a:srgbClr val="00B0F0"/>
                          </a:solidFill>
                          <a:latin typeface="Cambria Math" panose="02040503050406030204" pitchFamily="18" charset="0"/>
                          <a:ea typeface="Cambria Math" panose="02040503050406030204" pitchFamily="18" charset="0"/>
                        </a:rPr>
                        <m:t>=</m:t>
                      </m:r>
                      <m:f>
                        <m:fPr>
                          <m:ctrlPr>
                            <a:rPr lang="vi-VN" b="0" i="1" smtClean="0">
                              <a:solidFill>
                                <a:srgbClr val="00B0F0"/>
                              </a:solidFill>
                              <a:latin typeface="Cambria Math" panose="02040503050406030204" pitchFamily="18" charset="0"/>
                              <a:ea typeface="Cambria Math" panose="02040503050406030204" pitchFamily="18" charset="0"/>
                            </a:rPr>
                          </m:ctrlPr>
                        </m:fPr>
                        <m:num>
                          <m:r>
                            <m:rPr>
                              <m:sty m:val="p"/>
                            </m:rPr>
                            <a:rPr lang="vi-VN" i="1" smtClean="0">
                              <a:solidFill>
                                <a:srgbClr val="FF0000"/>
                              </a:solidFill>
                              <a:latin typeface="Cambria Math" panose="02040503050406030204" pitchFamily="18" charset="0"/>
                              <a:ea typeface="Cambria Math" panose="02040503050406030204" pitchFamily="18" charset="0"/>
                            </a:rPr>
                            <m:t>q</m:t>
                          </m:r>
                          <m:r>
                            <a:rPr lang="vi-VN" b="0" i="1" smtClean="0">
                              <a:solidFill>
                                <a:srgbClr val="00B0F0"/>
                              </a:solidFill>
                              <a:latin typeface="Cambria Math" panose="02040503050406030204" pitchFamily="18" charset="0"/>
                              <a:ea typeface="Cambria Math" panose="02040503050406030204" pitchFamily="18" charset="0"/>
                            </a:rPr>
                            <m:t>+1</m:t>
                          </m:r>
                        </m:num>
                        <m:den>
                          <m:sSup>
                            <m:sSupPr>
                              <m:ctrlPr>
                                <a:rPr lang="vi-VN" b="0" i="1" smtClean="0">
                                  <a:solidFill>
                                    <a:srgbClr val="FF0000"/>
                                  </a:solidFill>
                                  <a:latin typeface="Cambria Math" panose="02040503050406030204" pitchFamily="18" charset="0"/>
                                  <a:ea typeface="Cambria Math" panose="02040503050406030204" pitchFamily="18" charset="0"/>
                                </a:rPr>
                              </m:ctrlPr>
                            </m:sSupPr>
                            <m:e>
                              <m:r>
                                <m:rPr>
                                  <m:sty m:val="p"/>
                                </m:rPr>
                                <a:rPr lang="vi-VN" i="1">
                                  <a:solidFill>
                                    <a:srgbClr val="FF0000"/>
                                  </a:solidFill>
                                  <a:latin typeface="Cambria Math" panose="02040503050406030204" pitchFamily="18" charset="0"/>
                                  <a:ea typeface="Cambria Math" panose="02040503050406030204" pitchFamily="18" charset="0"/>
                                </a:rPr>
                                <m:t>p</m:t>
                              </m:r>
                            </m:e>
                            <m:sup>
                              <m:r>
                                <a:rPr lang="vi-VN" b="0" i="1" smtClean="0">
                                  <a:solidFill>
                                    <a:srgbClr val="FF0000"/>
                                  </a:solidFill>
                                  <a:latin typeface="Cambria Math" panose="02040503050406030204" pitchFamily="18" charset="0"/>
                                  <a:ea typeface="Cambria Math" panose="02040503050406030204" pitchFamily="18" charset="0"/>
                                </a:rPr>
                                <m:t>2</m:t>
                              </m:r>
                            </m:sup>
                          </m:sSup>
                        </m:den>
                      </m:f>
                    </m:oMath>
                  </m:oMathPara>
                </a14:m>
                <a:endParaRPr lang="vi-VN" dirty="0"/>
              </a:p>
            </p:txBody>
          </p:sp>
        </mc:Choice>
        <mc:Fallback xmlns="">
          <p:sp>
            <p:nvSpPr>
              <p:cNvPr id="3" name="Content Placeholder 2">
                <a:extLst>
                  <a:ext uri="{FF2B5EF4-FFF2-40B4-BE49-F238E27FC236}">
                    <a16:creationId xmlns:a16="http://schemas.microsoft.com/office/drawing/2014/main" id="{D356CDCB-89C8-5534-B3FB-FBC97A83FB94}"/>
                  </a:ext>
                </a:extLst>
              </p:cNvPr>
              <p:cNvSpPr>
                <a:spLocks noGrp="1" noRot="1" noChangeAspect="1" noMove="1" noResize="1" noEditPoints="1" noAdjustHandles="1" noChangeArrowheads="1" noChangeShapeType="1" noTextEdit="1"/>
              </p:cNvSpPr>
              <p:nvPr>
                <p:ph idx="1"/>
              </p:nvPr>
            </p:nvSpPr>
            <p:spPr>
              <a:blipFill>
                <a:blip r:embed="rId2"/>
                <a:stretch>
                  <a:fillRect l="-446" t="-3357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3F9C0-D236-C3F6-3A2F-FAE6E04A66D9}"/>
                  </a:ext>
                </a:extLst>
              </p:cNvPr>
              <p:cNvSpPr txBox="1"/>
              <p:nvPr/>
            </p:nvSpPr>
            <p:spPr>
              <a:xfrm>
                <a:off x="6934200" y="2396967"/>
                <a:ext cx="1905000" cy="84843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p>
                        <m:sSupPr>
                          <m:ctrlPr>
                            <a:rPr lang="vi-VN" sz="2400" b="0" i="1" smtClean="0">
                              <a:solidFill>
                                <a:srgbClr val="FF0000"/>
                              </a:solidFill>
                              <a:latin typeface="Cambria Math" panose="02040503050406030204" pitchFamily="18" charset="0"/>
                              <a:ea typeface="Cambria Math" panose="02040503050406030204" pitchFamily="18" charset="0"/>
                            </a:rPr>
                          </m:ctrlPr>
                        </m:sSupPr>
                        <m:e>
                          <m:d>
                            <m:dPr>
                              <m:ctrlPr>
                                <a:rPr lang="vi-VN" sz="2400" b="0" i="1" smtClean="0">
                                  <a:solidFill>
                                    <a:srgbClr val="FF0000"/>
                                  </a:solidFill>
                                  <a:latin typeface="Cambria Math" panose="02040503050406030204" pitchFamily="18" charset="0"/>
                                  <a:ea typeface="Cambria Math" panose="02040503050406030204" pitchFamily="18" charset="0"/>
                                </a:rPr>
                              </m:ctrlPr>
                            </m:dPr>
                            <m:e>
                              <m:r>
                                <a:rPr lang="vi-VN" sz="2400"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sz="2400" i="1">
                                      <a:solidFill>
                                        <a:srgbClr val="FF0000"/>
                                      </a:solidFill>
                                      <a:latin typeface="Cambria Math" panose="02040503050406030204" pitchFamily="18" charset="0"/>
                                      <a:ea typeface="Cambria Math" panose="02040503050406030204" pitchFamily="18" charset="0"/>
                                    </a:rPr>
                                  </m:ctrlPr>
                                </m:dPr>
                                <m:e>
                                  <m:r>
                                    <m:rPr>
                                      <m:sty m:val="p"/>
                                    </m:rPr>
                                    <a:rPr lang="vi-VN" sz="2400" i="1">
                                      <a:solidFill>
                                        <a:srgbClr val="FF0000"/>
                                      </a:solidFill>
                                      <a:latin typeface="Cambria Math" panose="02040503050406030204" pitchFamily="18" charset="0"/>
                                      <a:ea typeface="Cambria Math" panose="02040503050406030204" pitchFamily="18" charset="0"/>
                                    </a:rPr>
                                    <m:t>X</m:t>
                                  </m:r>
                                </m:e>
                              </m:d>
                            </m:e>
                          </m:d>
                        </m:e>
                        <m:sup>
                          <m:r>
                            <a:rPr lang="vi-VN" sz="2400" b="0" i="1" smtClean="0">
                              <a:solidFill>
                                <a:srgbClr val="FF0000"/>
                              </a:solidFill>
                              <a:latin typeface="Cambria Math" panose="02040503050406030204" pitchFamily="18" charset="0"/>
                              <a:ea typeface="Cambria Math" panose="02040503050406030204" pitchFamily="18" charset="0"/>
                            </a:rPr>
                            <m:t>2</m:t>
                          </m:r>
                        </m:sup>
                      </m:sSup>
                      <m:r>
                        <a:rPr lang="vi-VN" sz="2400" b="0" i="1" smtClean="0">
                          <a:solidFill>
                            <a:srgbClr val="FF0000"/>
                          </a:solidFill>
                          <a:latin typeface="Cambria Math" panose="02040503050406030204" pitchFamily="18" charset="0"/>
                          <a:ea typeface="Cambria Math" panose="02040503050406030204" pitchFamily="18" charset="0"/>
                        </a:rPr>
                        <m:t>=</m:t>
                      </m:r>
                      <m:f>
                        <m:fPr>
                          <m:ctrlPr>
                            <a:rPr lang="vi-VN" sz="2400" b="0" i="1" smtClean="0">
                              <a:solidFill>
                                <a:srgbClr val="FF0000"/>
                              </a:solidFill>
                              <a:latin typeface="Cambria Math" panose="02040503050406030204" pitchFamily="18" charset="0"/>
                              <a:ea typeface="Cambria Math" panose="02040503050406030204" pitchFamily="18" charset="0"/>
                            </a:rPr>
                          </m:ctrlPr>
                        </m:fPr>
                        <m:num>
                          <m:r>
                            <a:rPr lang="vi-VN" sz="2400" b="0" i="1" smtClean="0">
                              <a:solidFill>
                                <a:srgbClr val="FF0000"/>
                              </a:solidFill>
                              <a:latin typeface="Cambria Math" panose="02040503050406030204" pitchFamily="18" charset="0"/>
                              <a:ea typeface="Cambria Math" panose="02040503050406030204" pitchFamily="18" charset="0"/>
                            </a:rPr>
                            <m:t>1</m:t>
                          </m:r>
                        </m:num>
                        <m:den>
                          <m:sSup>
                            <m:sSupPr>
                              <m:ctrlPr>
                                <a:rPr lang="vi-VN" sz="2400" b="0" i="1" smtClean="0">
                                  <a:solidFill>
                                    <a:srgbClr val="FF0000"/>
                                  </a:solidFill>
                                  <a:latin typeface="Cambria Math" panose="02040503050406030204" pitchFamily="18" charset="0"/>
                                  <a:ea typeface="Cambria Math" panose="02040503050406030204" pitchFamily="18" charset="0"/>
                                </a:rPr>
                              </m:ctrlPr>
                            </m:sSupPr>
                            <m:e>
                              <m:r>
                                <m:rPr>
                                  <m:sty m:val="p"/>
                                </m:rPr>
                                <a:rPr lang="vi-VN" sz="2400" i="1">
                                  <a:solidFill>
                                    <a:srgbClr val="FF0000"/>
                                  </a:solidFill>
                                  <a:latin typeface="Cambria Math" panose="02040503050406030204" pitchFamily="18" charset="0"/>
                                  <a:ea typeface="Cambria Math" panose="02040503050406030204" pitchFamily="18" charset="0"/>
                                </a:rPr>
                                <m:t>p</m:t>
                              </m:r>
                            </m:e>
                            <m:sup>
                              <m:r>
                                <a:rPr lang="vi-VN" sz="2400" b="0" i="1" smtClean="0">
                                  <a:solidFill>
                                    <a:srgbClr val="FF0000"/>
                                  </a:solidFill>
                                  <a:latin typeface="Cambria Math" panose="02040503050406030204" pitchFamily="18" charset="0"/>
                                  <a:ea typeface="Cambria Math" panose="02040503050406030204" pitchFamily="18" charset="0"/>
                                </a:rPr>
                                <m:t>2</m:t>
                              </m:r>
                            </m:sup>
                          </m:sSup>
                        </m:den>
                      </m:f>
                    </m:oMath>
                  </m:oMathPara>
                </a14:m>
                <a:endParaRPr lang="vi-VN" sz="2400" dirty="0"/>
              </a:p>
            </p:txBody>
          </p:sp>
        </mc:Choice>
        <mc:Fallback xmlns="">
          <p:sp>
            <p:nvSpPr>
              <p:cNvPr id="4" name="TextBox 3">
                <a:extLst>
                  <a:ext uri="{FF2B5EF4-FFF2-40B4-BE49-F238E27FC236}">
                    <a16:creationId xmlns:a16="http://schemas.microsoft.com/office/drawing/2014/main" id="{7A33F9C0-D236-C3F6-3A2F-FAE6E04A66D9}"/>
                  </a:ext>
                </a:extLst>
              </p:cNvPr>
              <p:cNvSpPr txBox="1">
                <a:spLocks noRot="1" noChangeAspect="1" noMove="1" noResize="1" noEditPoints="1" noAdjustHandles="1" noChangeArrowheads="1" noChangeShapeType="1" noTextEdit="1"/>
              </p:cNvSpPr>
              <p:nvPr/>
            </p:nvSpPr>
            <p:spPr>
              <a:xfrm>
                <a:off x="6934200" y="2396967"/>
                <a:ext cx="1905000" cy="848437"/>
              </a:xfrm>
              <a:prstGeom prst="rect">
                <a:avLst/>
              </a:prstGeom>
              <a:blipFill>
                <a:blip r:embed="rId3"/>
                <a:stretch>
                  <a:fillRect b="-4286"/>
                </a:stretch>
              </a:blipFill>
            </p:spPr>
            <p:txBody>
              <a:bodyPr/>
              <a:lstStyle/>
              <a:p>
                <a:r>
                  <a:rPr lang="vi-VN">
                    <a:noFill/>
                  </a:rPr>
                  <a:t> </a:t>
                </a:r>
              </a:p>
            </p:txBody>
          </p:sp>
        </mc:Fallback>
      </mc:AlternateContent>
    </p:spTree>
    <p:extLst>
      <p:ext uri="{BB962C8B-B14F-4D97-AF65-F5344CB8AC3E}">
        <p14:creationId xmlns:p14="http://schemas.microsoft.com/office/powerpoint/2010/main" val="327322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5B89C-6E6F-49B1-DD5C-161BB9651587}"/>
              </a:ext>
            </a:extLst>
          </p:cNvPr>
          <p:cNvSpPr>
            <a:spLocks noGrp="1"/>
          </p:cNvSpPr>
          <p:nvPr>
            <p:ph type="title"/>
          </p:nvPr>
        </p:nvSpPr>
        <p:spPr/>
        <p:txBody>
          <a:bodyPr/>
          <a:lstStyle/>
          <a:p>
            <a:r>
              <a:rPr lang="vi-VN" dirty="0"/>
              <a:t>Bài tập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AF43D5-A705-CC2B-CE9F-D1F99A7AAC00}"/>
                  </a:ext>
                </a:extLst>
              </p:cNvPr>
              <p:cNvSpPr>
                <a:spLocks noGrp="1"/>
              </p:cNvSpPr>
              <p:nvPr>
                <p:ph idx="1"/>
              </p:nvPr>
            </p:nvSpPr>
            <p:spPr>
              <a:xfrm>
                <a:off x="304800" y="2037623"/>
                <a:ext cx="8534400" cy="2743927"/>
              </a:xfrm>
            </p:spPr>
            <p:txBody>
              <a:bodyPr/>
              <a:lstStyle/>
              <a:p>
                <a14:m>
                  <m:oMath xmlns:m="http://schemas.openxmlformats.org/officeDocument/2006/math">
                    <m:r>
                      <m:rPr>
                        <m:sty m:val="p"/>
                      </m:rPr>
                      <a:rPr lang="vi-VN" i="1" smtClean="0">
                        <a:latin typeface="Cambria Math" panose="02040503050406030204" pitchFamily="18" charset="0"/>
                      </a:rPr>
                      <m:t>Y</m:t>
                    </m:r>
                    <m:r>
                      <a:rPr lang="vi-VN" b="0" i="1" smtClean="0">
                        <a:latin typeface="Cambria Math" panose="02040503050406030204" pitchFamily="18" charset="0"/>
                      </a:rPr>
                      <m:t>=</m:t>
                    </m:r>
                  </m:oMath>
                </a14:m>
                <a:r>
                  <a:rPr lang="vi-VN" dirty="0"/>
                  <a:t> số kẹo cần ăn để lấy được giải thưởng</a:t>
                </a:r>
              </a:p>
              <a:p>
                <a14:m>
                  <m:oMath xmlns:m="http://schemas.openxmlformats.org/officeDocument/2006/math">
                    <m:r>
                      <m:rPr>
                        <m:sty m:val="p"/>
                      </m:rPr>
                      <a:rPr lang="vi-VN" i="1" dirty="0">
                        <a:latin typeface="Cambria Math" panose="02040503050406030204" pitchFamily="18" charset="0"/>
                      </a:rPr>
                      <m:t>Y</m:t>
                    </m:r>
                    <m:r>
                      <a:rPr lang="vi-VN" b="0" i="1" dirty="0" smtClean="0">
                        <a:latin typeface="Cambria Math" panose="02040503050406030204" pitchFamily="18" charset="0"/>
                      </a:rPr>
                      <m:t>∼</m:t>
                    </m:r>
                    <m:r>
                      <m:rPr>
                        <m:sty m:val="p"/>
                      </m:rPr>
                      <a:rPr lang="vi-VN" i="1" dirty="0">
                        <a:latin typeface="Cambria Math" panose="02040503050406030204" pitchFamily="18" charset="0"/>
                      </a:rPr>
                      <m:t>Geometric</m:t>
                    </m:r>
                    <m:r>
                      <a:rPr lang="vi-VN" b="0" i="1" dirty="0" smtClean="0">
                        <a:latin typeface="Cambria Math" panose="02040503050406030204" pitchFamily="18" charset="0"/>
                      </a:rPr>
                      <m:t>(</m:t>
                    </m:r>
                    <m:r>
                      <m:rPr>
                        <m:sty m:val="p"/>
                      </m:rPr>
                      <a:rPr lang="vi-VN" i="1" dirty="0">
                        <a:latin typeface="Cambria Math" panose="02040503050406030204" pitchFamily="18" charset="0"/>
                      </a:rPr>
                      <m:t>p</m:t>
                    </m:r>
                    <m:r>
                      <a:rPr lang="vi-VN" b="0" i="1" dirty="0" smtClean="0">
                        <a:latin typeface="Cambria Math" panose="02040503050406030204" pitchFamily="18" charset="0"/>
                      </a:rPr>
                      <m:t>)</m:t>
                    </m:r>
                  </m:oMath>
                </a14:m>
                <a:endParaRPr lang="vi-VN" dirty="0"/>
              </a:p>
              <a:p>
                <a14:m>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Y</m:t>
                        </m:r>
                      </m:e>
                    </m:d>
                    <m:r>
                      <a:rPr lang="vi-VN" b="0" i="1" smtClean="0">
                        <a:solidFill>
                          <a:srgbClr val="FF0000"/>
                        </a:solidFill>
                        <a:latin typeface="Cambria Math" panose="02040503050406030204" pitchFamily="18" charset="0"/>
                        <a:ea typeface="Cambria Math" panose="02040503050406030204" pitchFamily="18" charset="0"/>
                      </a:rPr>
                      <m:t>=</m:t>
                    </m:r>
                    <m:f>
                      <m:fPr>
                        <m:ctrlPr>
                          <a:rPr lang="vi-VN" b="0" i="1" smtClean="0">
                            <a:solidFill>
                              <a:srgbClr val="FF0000"/>
                            </a:solidFill>
                            <a:latin typeface="Cambria Math" panose="02040503050406030204" pitchFamily="18" charset="0"/>
                            <a:ea typeface="Cambria Math" panose="02040503050406030204" pitchFamily="18" charset="0"/>
                          </a:rPr>
                        </m:ctrlPr>
                      </m:fPr>
                      <m:num>
                        <m:r>
                          <a:rPr lang="vi-VN" b="0" i="1" smtClean="0">
                            <a:solidFill>
                              <a:srgbClr val="FF0000"/>
                            </a:solidFill>
                            <a:latin typeface="Cambria Math" panose="02040503050406030204" pitchFamily="18" charset="0"/>
                            <a:ea typeface="Cambria Math" panose="02040503050406030204" pitchFamily="18" charset="0"/>
                          </a:rPr>
                          <m:t>1</m:t>
                        </m:r>
                      </m:num>
                      <m:den>
                        <m:r>
                          <m:rPr>
                            <m:sty m:val="p"/>
                          </m:rPr>
                          <a:rPr lang="vi-VN" i="1">
                            <a:solidFill>
                              <a:srgbClr val="FF0000"/>
                            </a:solidFill>
                            <a:latin typeface="Cambria Math" panose="02040503050406030204" pitchFamily="18" charset="0"/>
                            <a:ea typeface="Cambria Math" panose="02040503050406030204" pitchFamily="18" charset="0"/>
                          </a:rPr>
                          <m:t>p</m:t>
                        </m:r>
                      </m:den>
                    </m:f>
                  </m:oMath>
                </a14:m>
                <a:endParaRPr lang="vi-VN" dirty="0">
                  <a:solidFill>
                    <a:srgbClr val="FF0000"/>
                  </a:solidFill>
                  <a:ea typeface="Cambria Math" panose="02040503050406030204" pitchFamily="18" charset="0"/>
                </a:endParaRPr>
              </a:p>
              <a:p>
                <a14:m>
                  <m:oMath xmlns:m="http://schemas.openxmlformats.org/officeDocument/2006/math">
                    <m:r>
                      <m:rPr>
                        <m:sty m:val="p"/>
                      </m:rPr>
                      <a:rPr lang="en-US" b="0" i="0" smtClean="0">
                        <a:solidFill>
                          <a:srgbClr val="FF0000"/>
                        </a:solidFill>
                        <a:latin typeface="Cambria Math" panose="02040503050406030204" pitchFamily="18" charset="0"/>
                      </a:rPr>
                      <m:t>Var</m:t>
                    </m:r>
                    <m:d>
                      <m:dPr>
                        <m:begChr m:val="["/>
                        <m:endChr m:val="]"/>
                        <m:ctrlPr>
                          <a:rPr lang="en-US" b="0" i="1" smtClean="0">
                            <a:solidFill>
                              <a:srgbClr val="FF0000"/>
                            </a:solidFill>
                            <a:latin typeface="Cambria Math" panose="02040503050406030204" pitchFamily="18" charset="0"/>
                          </a:rPr>
                        </m:ctrlPr>
                      </m:dPr>
                      <m:e>
                        <m:r>
                          <m:rPr>
                            <m:sty m:val="p"/>
                          </m:rPr>
                          <a:rPr lang="en-US" i="1">
                            <a:solidFill>
                              <a:srgbClr val="FF0000"/>
                            </a:solidFill>
                            <a:latin typeface="Cambria Math" panose="02040503050406030204" pitchFamily="18" charset="0"/>
                          </a:rPr>
                          <m:t>Y</m:t>
                        </m:r>
                      </m:e>
                    </m:d>
                    <m:r>
                      <a:rPr lang="en-US" b="0" i="0"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𝑝</m:t>
                        </m:r>
                      </m:num>
                      <m:den>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𝑝</m:t>
                            </m:r>
                          </m:e>
                          <m:sup>
                            <m:r>
                              <a:rPr lang="en-US" b="0" i="1" smtClean="0">
                                <a:solidFill>
                                  <a:srgbClr val="FF0000"/>
                                </a:solidFill>
                                <a:latin typeface="Cambria Math" panose="02040503050406030204" pitchFamily="18" charset="0"/>
                              </a:rPr>
                              <m:t>2</m:t>
                            </m:r>
                          </m:sup>
                        </m:sSup>
                      </m:den>
                    </m:f>
                  </m:oMath>
                </a14:m>
                <a:endParaRPr lang="vi-VN" dirty="0"/>
              </a:p>
            </p:txBody>
          </p:sp>
        </mc:Choice>
        <mc:Fallback xmlns="">
          <p:sp>
            <p:nvSpPr>
              <p:cNvPr id="3" name="Content Placeholder 2">
                <a:extLst>
                  <a:ext uri="{FF2B5EF4-FFF2-40B4-BE49-F238E27FC236}">
                    <a16:creationId xmlns:a16="http://schemas.microsoft.com/office/drawing/2014/main" id="{59AF43D5-A705-CC2B-CE9F-D1F99A7AAC00}"/>
                  </a:ext>
                </a:extLst>
              </p:cNvPr>
              <p:cNvSpPr>
                <a:spLocks noGrp="1" noRot="1" noChangeAspect="1" noMove="1" noResize="1" noEditPoints="1" noAdjustHandles="1" noChangeArrowheads="1" noChangeShapeType="1" noTextEdit="1"/>
              </p:cNvSpPr>
              <p:nvPr>
                <p:ph idx="1"/>
              </p:nvPr>
            </p:nvSpPr>
            <p:spPr>
              <a:xfrm>
                <a:off x="304800" y="2037623"/>
                <a:ext cx="8534400" cy="2743927"/>
              </a:xfrm>
              <a:blipFill>
                <a:blip r:embed="rId2"/>
                <a:stretch>
                  <a:fillRect l="-1339" t="-1843"/>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353A08A9-6532-16F1-A3E2-F6F448C7514D}"/>
              </a:ext>
            </a:extLst>
          </p:cNvPr>
          <p:cNvPicPr>
            <a:picLocks noChangeAspect="1"/>
          </p:cNvPicPr>
          <p:nvPr/>
        </p:nvPicPr>
        <p:blipFill>
          <a:blip r:embed="rId3"/>
          <a:stretch>
            <a:fillRect/>
          </a:stretch>
        </p:blipFill>
        <p:spPr>
          <a:xfrm>
            <a:off x="685800" y="735804"/>
            <a:ext cx="7772400" cy="1301819"/>
          </a:xfrm>
          <a:prstGeom prst="rect">
            <a:avLst/>
          </a:prstGeom>
        </p:spPr>
      </p:pic>
    </p:spTree>
    <p:extLst>
      <p:ext uri="{BB962C8B-B14F-4D97-AF65-F5344CB8AC3E}">
        <p14:creationId xmlns:p14="http://schemas.microsoft.com/office/powerpoint/2010/main" val="77394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5B89C-6E6F-49B1-DD5C-161BB9651587}"/>
              </a:ext>
            </a:extLst>
          </p:cNvPr>
          <p:cNvSpPr>
            <a:spLocks noGrp="1"/>
          </p:cNvSpPr>
          <p:nvPr>
            <p:ph type="title"/>
          </p:nvPr>
        </p:nvSpPr>
        <p:spPr/>
        <p:txBody>
          <a:bodyPr/>
          <a:lstStyle/>
          <a:p>
            <a:r>
              <a:rPr lang="vi-VN" dirty="0"/>
              <a:t>Bài tập</a:t>
            </a:r>
          </a:p>
        </p:txBody>
      </p:sp>
      <p:pic>
        <p:nvPicPr>
          <p:cNvPr id="5" name="Picture 4">
            <a:extLst>
              <a:ext uri="{FF2B5EF4-FFF2-40B4-BE49-F238E27FC236}">
                <a16:creationId xmlns:a16="http://schemas.microsoft.com/office/drawing/2014/main" id="{549945E0-7755-45B7-57AB-3E18733C85B1}"/>
              </a:ext>
            </a:extLst>
          </p:cNvPr>
          <p:cNvPicPr>
            <a:picLocks noChangeAspect="1"/>
          </p:cNvPicPr>
          <p:nvPr/>
        </p:nvPicPr>
        <p:blipFill>
          <a:blip r:embed="rId2"/>
          <a:stretch>
            <a:fillRect/>
          </a:stretch>
        </p:blipFill>
        <p:spPr>
          <a:xfrm>
            <a:off x="685800" y="659622"/>
            <a:ext cx="7772400" cy="1164318"/>
          </a:xfrm>
          <a:prstGeom prst="rect">
            <a:avLst/>
          </a:prstGeom>
        </p:spPr>
      </p:pic>
      <p:pic>
        <p:nvPicPr>
          <p:cNvPr id="6" name="Picture 5">
            <a:extLst>
              <a:ext uri="{FF2B5EF4-FFF2-40B4-BE49-F238E27FC236}">
                <a16:creationId xmlns:a16="http://schemas.microsoft.com/office/drawing/2014/main" id="{11BD8D3E-8E38-7521-21CB-7DB4AD5EFB00}"/>
              </a:ext>
            </a:extLst>
          </p:cNvPr>
          <p:cNvPicPr>
            <a:picLocks noChangeAspect="1"/>
          </p:cNvPicPr>
          <p:nvPr/>
        </p:nvPicPr>
        <p:blipFill>
          <a:blip r:embed="rId3"/>
          <a:stretch>
            <a:fillRect/>
          </a:stretch>
        </p:blipFill>
        <p:spPr>
          <a:xfrm>
            <a:off x="685800" y="1791191"/>
            <a:ext cx="7772400" cy="91440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AF43D5-A705-CC2B-CE9F-D1F99A7AAC00}"/>
                  </a:ext>
                </a:extLst>
              </p:cNvPr>
              <p:cNvSpPr>
                <a:spLocks noGrp="1"/>
              </p:cNvSpPr>
              <p:nvPr>
                <p:ph idx="1"/>
              </p:nvPr>
            </p:nvSpPr>
            <p:spPr>
              <a:xfrm>
                <a:off x="304800" y="2571750"/>
                <a:ext cx="8534400" cy="2022873"/>
              </a:xfrm>
            </p:spPr>
            <p:txBody>
              <a:bodyPr/>
              <a:lstStyle/>
              <a:p>
                <a14:m>
                  <m:oMath xmlns:m="http://schemas.openxmlformats.org/officeDocument/2006/math">
                    <m:r>
                      <m:rPr>
                        <m:sty m:val="p"/>
                      </m:rPr>
                      <a:rPr lang="vi-VN" sz="2000" i="1" smtClean="0">
                        <a:latin typeface="Cambria Math" panose="02040503050406030204" pitchFamily="18" charset="0"/>
                      </a:rPr>
                      <m:t>X</m:t>
                    </m:r>
                    <m:r>
                      <a:rPr lang="vi-VN" sz="2000" b="0" i="1" smtClean="0">
                        <a:latin typeface="Cambria Math" panose="02040503050406030204" pitchFamily="18" charset="0"/>
                      </a:rPr>
                      <m:t>=</m:t>
                    </m:r>
                  </m:oMath>
                </a14:m>
                <a:r>
                  <a:rPr lang="vi-VN" sz="2000" dirty="0"/>
                  <a:t> số lần tung (câu a)</a:t>
                </a:r>
              </a:p>
              <a:p>
                <a14:m>
                  <m:oMath xmlns:m="http://schemas.openxmlformats.org/officeDocument/2006/math">
                    <m:r>
                      <m:rPr>
                        <m:sty m:val="p"/>
                      </m:rPr>
                      <a:rPr lang="vi-VN" sz="2000" b="0" i="1" dirty="0" smtClean="0">
                        <a:latin typeface="Cambria Math" panose="02040503050406030204" pitchFamily="18" charset="0"/>
                      </a:rPr>
                      <m:t>S</m:t>
                    </m:r>
                  </m:oMath>
                </a14:m>
                <a:r>
                  <a:rPr lang="vi-VN" sz="2000" dirty="0"/>
                  <a:t>au lần tung thứ nhất, mỗi lần tung có xác suất thành công là 1/2 để được mặt trùng với lần tung trước</a:t>
                </a:r>
              </a:p>
              <a:p>
                <a:r>
                  <a:rPr lang="vi-VN" sz="2000" dirty="0"/>
                  <a:t>Suy ra </a:t>
                </a:r>
                <a14:m>
                  <m:oMath xmlns:m="http://schemas.openxmlformats.org/officeDocument/2006/math">
                    <m:r>
                      <m:rPr>
                        <m:sty m:val="p"/>
                      </m:rPr>
                      <a:rPr lang="vi-VN" sz="2000" i="1" dirty="0">
                        <a:latin typeface="Cambria Math" panose="02040503050406030204" pitchFamily="18" charset="0"/>
                      </a:rPr>
                      <m:t>X</m:t>
                    </m:r>
                    <m:r>
                      <a:rPr lang="vi-VN" sz="2000" b="0" i="1" dirty="0" smtClean="0">
                        <a:latin typeface="Cambria Math" panose="02040503050406030204" pitchFamily="18" charset="0"/>
                      </a:rPr>
                      <m:t>=</m:t>
                    </m:r>
                    <m:r>
                      <m:rPr>
                        <m:sty m:val="p"/>
                      </m:rPr>
                      <a:rPr lang="vi-VN" sz="2000" i="1" dirty="0">
                        <a:latin typeface="Cambria Math" panose="02040503050406030204" pitchFamily="18" charset="0"/>
                      </a:rPr>
                      <m:t>Y</m:t>
                    </m:r>
                    <m:r>
                      <a:rPr lang="vi-VN" sz="2000" b="0" i="1" dirty="0" smtClean="0">
                        <a:latin typeface="Cambria Math" panose="02040503050406030204" pitchFamily="18" charset="0"/>
                      </a:rPr>
                      <m:t>+1</m:t>
                    </m:r>
                  </m:oMath>
                </a14:m>
                <a:r>
                  <a:rPr lang="vi-VN" sz="2000" dirty="0"/>
                  <a:t> với </a:t>
                </a:r>
                <a14:m>
                  <m:oMath xmlns:m="http://schemas.openxmlformats.org/officeDocument/2006/math">
                    <m:r>
                      <m:rPr>
                        <m:sty m:val="p"/>
                      </m:rPr>
                      <a:rPr lang="vi-VN" sz="2000" i="1" dirty="0">
                        <a:latin typeface="Cambria Math" panose="02040503050406030204" pitchFamily="18" charset="0"/>
                      </a:rPr>
                      <m:t>Y</m:t>
                    </m:r>
                  </m:oMath>
                </a14:m>
                <a:r>
                  <a:rPr lang="vi-VN" sz="2000" dirty="0"/>
                  <a:t> là biến ngẫu nhiên hình học </a:t>
                </a:r>
                <a14:m>
                  <m:oMath xmlns:m="http://schemas.openxmlformats.org/officeDocument/2006/math">
                    <m:r>
                      <m:rPr>
                        <m:sty m:val="p"/>
                      </m:rPr>
                      <a:rPr lang="vi-VN" sz="2000" i="1" dirty="0">
                        <a:latin typeface="Cambria Math" panose="02040503050406030204" pitchFamily="18" charset="0"/>
                      </a:rPr>
                      <m:t>Geometric</m:t>
                    </m:r>
                    <m:d>
                      <m:dPr>
                        <m:ctrlPr>
                          <a:rPr lang="vi-VN" sz="2000" b="0" i="1" dirty="0" smtClean="0">
                            <a:latin typeface="Cambria Math" panose="02040503050406030204" pitchFamily="18" charset="0"/>
                          </a:rPr>
                        </m:ctrlPr>
                      </m:dPr>
                      <m:e>
                        <m:f>
                          <m:fPr>
                            <m:ctrlPr>
                              <a:rPr lang="vi-VN" sz="2000" b="0" i="1" dirty="0" smtClean="0">
                                <a:latin typeface="Cambria Math" panose="02040503050406030204" pitchFamily="18" charset="0"/>
                              </a:rPr>
                            </m:ctrlPr>
                          </m:fPr>
                          <m:num>
                            <m:r>
                              <a:rPr lang="vi-VN" sz="2000" b="0" i="1" dirty="0" smtClean="0">
                                <a:latin typeface="Cambria Math" panose="02040503050406030204" pitchFamily="18" charset="0"/>
                              </a:rPr>
                              <m:t>1</m:t>
                            </m:r>
                          </m:num>
                          <m:den>
                            <m:r>
                              <a:rPr lang="vi-VN" sz="2000" b="0" i="1" dirty="0" smtClean="0">
                                <a:latin typeface="Cambria Math" panose="02040503050406030204" pitchFamily="18" charset="0"/>
                              </a:rPr>
                              <m:t>2</m:t>
                            </m:r>
                          </m:den>
                        </m:f>
                      </m:e>
                    </m:d>
                  </m:oMath>
                </a14:m>
                <a:endParaRPr lang="vi-VN" sz="2000" dirty="0"/>
              </a:p>
              <a:p>
                <a14:m>
                  <m:oMath xmlns:m="http://schemas.openxmlformats.org/officeDocument/2006/math">
                    <m:r>
                      <a:rPr lang="vi-VN" sz="2000"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sz="2000" i="1">
                            <a:solidFill>
                              <a:srgbClr val="FF0000"/>
                            </a:solidFill>
                            <a:latin typeface="Cambria Math" panose="02040503050406030204" pitchFamily="18" charset="0"/>
                            <a:ea typeface="Cambria Math" panose="02040503050406030204" pitchFamily="18" charset="0"/>
                          </a:rPr>
                        </m:ctrlPr>
                      </m:dPr>
                      <m:e>
                        <m:r>
                          <m:rPr>
                            <m:sty m:val="p"/>
                          </m:rPr>
                          <a:rPr lang="vi-VN" sz="2000" i="1">
                            <a:solidFill>
                              <a:srgbClr val="FF0000"/>
                            </a:solidFill>
                            <a:latin typeface="Cambria Math" panose="02040503050406030204" pitchFamily="18" charset="0"/>
                            <a:ea typeface="Cambria Math" panose="02040503050406030204" pitchFamily="18" charset="0"/>
                          </a:rPr>
                          <m:t>X</m:t>
                        </m:r>
                      </m:e>
                    </m:d>
                    <m:r>
                      <a:rPr lang="vi-VN" sz="2000" i="1">
                        <a:solidFill>
                          <a:srgbClr val="FF0000"/>
                        </a:solidFill>
                        <a:latin typeface="Cambria Math" panose="02040503050406030204" pitchFamily="18" charset="0"/>
                        <a:ea typeface="Cambria Math" panose="02040503050406030204" pitchFamily="18" charset="0"/>
                      </a:rPr>
                      <m:t>=</m:t>
                    </m:r>
                    <m:r>
                      <a:rPr lang="vi-VN" sz="2000" b="0" i="1" smtClean="0">
                        <a:solidFill>
                          <a:srgbClr val="FF0000"/>
                        </a:solidFill>
                        <a:latin typeface="Cambria Math" panose="02040503050406030204" pitchFamily="18" charset="0"/>
                        <a:ea typeface="Cambria Math" panose="02040503050406030204" pitchFamily="18" charset="0"/>
                      </a:rPr>
                      <m:t>1+</m:t>
                    </m:r>
                    <m:r>
                      <a:rPr lang="vi-VN" sz="2000" i="1">
                        <a:solidFill>
                          <a:srgbClr val="FF0000"/>
                        </a:solidFill>
                        <a:latin typeface="Cambria Math" panose="02040503050406030204" pitchFamily="18" charset="0"/>
                        <a:ea typeface="Cambria Math" panose="02040503050406030204" pitchFamily="18" charset="0"/>
                      </a:rPr>
                      <m:t>𝔼</m:t>
                    </m:r>
                    <m:d>
                      <m:dPr>
                        <m:begChr m:val="["/>
                        <m:endChr m:val="]"/>
                        <m:ctrlPr>
                          <a:rPr lang="vi-VN" sz="2000" i="1">
                            <a:solidFill>
                              <a:srgbClr val="FF0000"/>
                            </a:solidFill>
                            <a:latin typeface="Cambria Math" panose="02040503050406030204" pitchFamily="18" charset="0"/>
                            <a:ea typeface="Cambria Math" panose="02040503050406030204" pitchFamily="18" charset="0"/>
                          </a:rPr>
                        </m:ctrlPr>
                      </m:dPr>
                      <m:e>
                        <m:r>
                          <m:rPr>
                            <m:sty m:val="p"/>
                          </m:rPr>
                          <a:rPr lang="vi-VN" sz="2000" i="1">
                            <a:solidFill>
                              <a:srgbClr val="FF0000"/>
                            </a:solidFill>
                            <a:latin typeface="Cambria Math" panose="02040503050406030204" pitchFamily="18" charset="0"/>
                            <a:ea typeface="Cambria Math" panose="02040503050406030204" pitchFamily="18" charset="0"/>
                          </a:rPr>
                          <m:t>Y</m:t>
                        </m:r>
                      </m:e>
                    </m:d>
                  </m:oMath>
                </a14:m>
                <a:endParaRPr lang="vi-VN" sz="2000" dirty="0">
                  <a:solidFill>
                    <a:srgbClr val="FF0000"/>
                  </a:solidFill>
                  <a:ea typeface="Cambria Math" panose="02040503050406030204" pitchFamily="18" charset="0"/>
                </a:endParaRPr>
              </a:p>
              <a:p>
                <a14:m>
                  <m:oMath xmlns:m="http://schemas.openxmlformats.org/officeDocument/2006/math">
                    <m:r>
                      <m:rPr>
                        <m:sty m:val="p"/>
                      </m:rPr>
                      <a:rPr lang="en-US" sz="2000">
                        <a:solidFill>
                          <a:srgbClr val="FF0000"/>
                        </a:solidFill>
                        <a:latin typeface="Cambria Math" panose="02040503050406030204" pitchFamily="18" charset="0"/>
                      </a:rPr>
                      <m:t>Var</m:t>
                    </m:r>
                    <m:d>
                      <m:dPr>
                        <m:begChr m:val="["/>
                        <m:endChr m:val="]"/>
                        <m:ctrlPr>
                          <a:rPr lang="en-US" sz="2000" i="1">
                            <a:solidFill>
                              <a:srgbClr val="FF0000"/>
                            </a:solidFill>
                            <a:latin typeface="Cambria Math" panose="02040503050406030204" pitchFamily="18" charset="0"/>
                          </a:rPr>
                        </m:ctrlPr>
                      </m:dPr>
                      <m:e>
                        <m:r>
                          <m:rPr>
                            <m:sty m:val="p"/>
                          </m:rPr>
                          <a:rPr lang="en-US" sz="2000" i="1" smtClean="0">
                            <a:solidFill>
                              <a:srgbClr val="FF0000"/>
                            </a:solidFill>
                            <a:latin typeface="Cambria Math" panose="02040503050406030204" pitchFamily="18" charset="0"/>
                          </a:rPr>
                          <m:t>X</m:t>
                        </m:r>
                      </m:e>
                    </m:d>
                    <m:r>
                      <a:rPr lang="en-US" sz="2000">
                        <a:solidFill>
                          <a:srgbClr val="FF0000"/>
                        </a:solidFill>
                        <a:latin typeface="Cambria Math" panose="02040503050406030204" pitchFamily="18" charset="0"/>
                      </a:rPr>
                      <m:t>=</m:t>
                    </m:r>
                    <m:r>
                      <m:rPr>
                        <m:sty m:val="p"/>
                      </m:rPr>
                      <a:rPr lang="en-US" sz="2000">
                        <a:solidFill>
                          <a:srgbClr val="FF0000"/>
                        </a:solidFill>
                        <a:latin typeface="Cambria Math" panose="02040503050406030204" pitchFamily="18" charset="0"/>
                      </a:rPr>
                      <m:t>Var</m:t>
                    </m:r>
                    <m:d>
                      <m:dPr>
                        <m:begChr m:val="["/>
                        <m:endChr m:val="]"/>
                        <m:ctrlPr>
                          <a:rPr lang="en-US" sz="2000" i="1">
                            <a:solidFill>
                              <a:srgbClr val="FF0000"/>
                            </a:solidFill>
                            <a:latin typeface="Cambria Math" panose="02040503050406030204" pitchFamily="18" charset="0"/>
                          </a:rPr>
                        </m:ctrlPr>
                      </m:dPr>
                      <m:e>
                        <m:r>
                          <m:rPr>
                            <m:sty m:val="p"/>
                          </m:rPr>
                          <a:rPr lang="en-US" sz="2000" i="1">
                            <a:solidFill>
                              <a:srgbClr val="FF0000"/>
                            </a:solidFill>
                            <a:latin typeface="Cambria Math" panose="02040503050406030204" pitchFamily="18" charset="0"/>
                          </a:rPr>
                          <m:t>Y</m:t>
                        </m:r>
                      </m:e>
                    </m:d>
                  </m:oMath>
                </a14:m>
                <a:endParaRPr lang="vi-VN" sz="2000" dirty="0"/>
              </a:p>
            </p:txBody>
          </p:sp>
        </mc:Choice>
        <mc:Fallback xmlns="">
          <p:sp>
            <p:nvSpPr>
              <p:cNvPr id="3" name="Content Placeholder 2">
                <a:extLst>
                  <a:ext uri="{FF2B5EF4-FFF2-40B4-BE49-F238E27FC236}">
                    <a16:creationId xmlns:a16="http://schemas.microsoft.com/office/drawing/2014/main" id="{59AF43D5-A705-CC2B-CE9F-D1F99A7AAC00}"/>
                  </a:ext>
                </a:extLst>
              </p:cNvPr>
              <p:cNvSpPr>
                <a:spLocks noGrp="1" noRot="1" noChangeAspect="1" noMove="1" noResize="1" noEditPoints="1" noAdjustHandles="1" noChangeArrowheads="1" noChangeShapeType="1" noTextEdit="1"/>
              </p:cNvSpPr>
              <p:nvPr>
                <p:ph idx="1"/>
              </p:nvPr>
            </p:nvSpPr>
            <p:spPr>
              <a:xfrm>
                <a:off x="304800" y="2571750"/>
                <a:ext cx="8534400" cy="2022873"/>
              </a:xfrm>
              <a:blipFill>
                <a:blip r:embed="rId4"/>
                <a:stretch>
                  <a:fillRect l="-893" t="-1875" r="-1488" b="-19375"/>
                </a:stretch>
              </a:blipFill>
            </p:spPr>
            <p:txBody>
              <a:bodyPr/>
              <a:lstStyle/>
              <a:p>
                <a:r>
                  <a:rPr lang="vi-VN">
                    <a:noFill/>
                  </a:rPr>
                  <a:t> </a:t>
                </a:r>
              </a:p>
            </p:txBody>
          </p:sp>
        </mc:Fallback>
      </mc:AlternateContent>
    </p:spTree>
    <p:extLst>
      <p:ext uri="{BB962C8B-B14F-4D97-AF65-F5344CB8AC3E}">
        <p14:creationId xmlns:p14="http://schemas.microsoft.com/office/powerpoint/2010/main" val="219474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5B89C-6E6F-49B1-DD5C-161BB9651587}"/>
              </a:ext>
            </a:extLst>
          </p:cNvPr>
          <p:cNvSpPr>
            <a:spLocks noGrp="1"/>
          </p:cNvSpPr>
          <p:nvPr>
            <p:ph type="title"/>
          </p:nvPr>
        </p:nvSpPr>
        <p:spPr/>
        <p:txBody>
          <a:bodyPr/>
          <a:lstStyle/>
          <a:p>
            <a:r>
              <a:rPr lang="vi-VN" dirty="0"/>
              <a:t>Bài tập</a:t>
            </a:r>
          </a:p>
        </p:txBody>
      </p:sp>
      <p:pic>
        <p:nvPicPr>
          <p:cNvPr id="5" name="Picture 4">
            <a:extLst>
              <a:ext uri="{FF2B5EF4-FFF2-40B4-BE49-F238E27FC236}">
                <a16:creationId xmlns:a16="http://schemas.microsoft.com/office/drawing/2014/main" id="{549945E0-7755-45B7-57AB-3E18733C85B1}"/>
              </a:ext>
            </a:extLst>
          </p:cNvPr>
          <p:cNvPicPr>
            <a:picLocks noChangeAspect="1"/>
          </p:cNvPicPr>
          <p:nvPr/>
        </p:nvPicPr>
        <p:blipFill>
          <a:blip r:embed="rId2"/>
          <a:stretch>
            <a:fillRect/>
          </a:stretch>
        </p:blipFill>
        <p:spPr>
          <a:xfrm>
            <a:off x="685800" y="659622"/>
            <a:ext cx="7772400" cy="1164318"/>
          </a:xfrm>
          <a:prstGeom prst="rect">
            <a:avLst/>
          </a:prstGeom>
        </p:spPr>
      </p:pic>
      <p:pic>
        <p:nvPicPr>
          <p:cNvPr id="6" name="Picture 5">
            <a:extLst>
              <a:ext uri="{FF2B5EF4-FFF2-40B4-BE49-F238E27FC236}">
                <a16:creationId xmlns:a16="http://schemas.microsoft.com/office/drawing/2014/main" id="{11BD8D3E-8E38-7521-21CB-7DB4AD5EFB00}"/>
              </a:ext>
            </a:extLst>
          </p:cNvPr>
          <p:cNvPicPr>
            <a:picLocks noChangeAspect="1"/>
          </p:cNvPicPr>
          <p:nvPr/>
        </p:nvPicPr>
        <p:blipFill>
          <a:blip r:embed="rId3"/>
          <a:stretch>
            <a:fillRect/>
          </a:stretch>
        </p:blipFill>
        <p:spPr>
          <a:xfrm>
            <a:off x="685800" y="1791191"/>
            <a:ext cx="7772400" cy="91440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AF43D5-A705-CC2B-CE9F-D1F99A7AAC00}"/>
                  </a:ext>
                </a:extLst>
              </p:cNvPr>
              <p:cNvSpPr>
                <a:spLocks noGrp="1"/>
              </p:cNvSpPr>
              <p:nvPr>
                <p:ph idx="1"/>
              </p:nvPr>
            </p:nvSpPr>
            <p:spPr>
              <a:xfrm>
                <a:off x="304800" y="2571750"/>
                <a:ext cx="8534400" cy="2022873"/>
              </a:xfrm>
            </p:spPr>
            <p:txBody>
              <a:bodyPr/>
              <a:lstStyle/>
              <a:p>
                <a14:m>
                  <m:oMath xmlns:m="http://schemas.openxmlformats.org/officeDocument/2006/math">
                    <m:r>
                      <m:rPr>
                        <m:sty m:val="p"/>
                      </m:rPr>
                      <a:rPr lang="vi-VN" sz="2000" i="1" smtClean="0">
                        <a:latin typeface="Cambria Math" panose="02040503050406030204" pitchFamily="18" charset="0"/>
                      </a:rPr>
                      <m:t>X</m:t>
                    </m:r>
                    <m:r>
                      <a:rPr lang="vi-VN" sz="2000" b="0" i="1" smtClean="0">
                        <a:latin typeface="Cambria Math" panose="02040503050406030204" pitchFamily="18" charset="0"/>
                      </a:rPr>
                      <m:t>=</m:t>
                    </m:r>
                  </m:oMath>
                </a14:m>
                <a:r>
                  <a:rPr lang="vi-VN" sz="2000" dirty="0"/>
                  <a:t> số lần tung (câu b)</a:t>
                </a:r>
              </a:p>
              <a:p>
                <a:r>
                  <a:rPr lang="vi-VN" sz="2000" dirty="0"/>
                  <a:t>Nếu </a:t>
                </a:r>
                <a14:m>
                  <m:oMath xmlns:m="http://schemas.openxmlformats.org/officeDocument/2006/math">
                    <m:r>
                      <m:rPr>
                        <m:sty m:val="p"/>
                      </m:rPr>
                      <a:rPr lang="vi-VN" sz="2000" i="1" dirty="0">
                        <a:latin typeface="Cambria Math" panose="02040503050406030204" pitchFamily="18" charset="0"/>
                      </a:rPr>
                      <m:t>X</m:t>
                    </m:r>
                    <m:r>
                      <a:rPr lang="vi-VN" sz="2000" b="0" i="1" dirty="0" smtClean="0">
                        <a:latin typeface="Cambria Math" panose="02040503050406030204" pitchFamily="18" charset="0"/>
                      </a:rPr>
                      <m:t>=</m:t>
                    </m:r>
                    <m:r>
                      <m:rPr>
                        <m:sty m:val="p"/>
                      </m:rPr>
                      <a:rPr lang="vi-VN" sz="2000" i="1" dirty="0">
                        <a:latin typeface="Cambria Math" panose="02040503050406030204" pitchFamily="18" charset="0"/>
                      </a:rPr>
                      <m:t>k</m:t>
                    </m:r>
                  </m:oMath>
                </a14:m>
                <a:r>
                  <a:rPr lang="vi-VN" sz="2000" dirty="0"/>
                  <a:t>, có </a:t>
                </a:r>
                <a14:m>
                  <m:oMath xmlns:m="http://schemas.openxmlformats.org/officeDocument/2006/math">
                    <m:r>
                      <m:rPr>
                        <m:sty m:val="p"/>
                      </m:rPr>
                      <a:rPr lang="vi-VN" sz="2000" i="1" dirty="0">
                        <a:latin typeface="Cambria Math" panose="02040503050406030204" pitchFamily="18" charset="0"/>
                      </a:rPr>
                      <m:t>k</m:t>
                    </m:r>
                    <m:r>
                      <a:rPr lang="vi-VN" sz="2000" b="0" i="1" dirty="0" smtClean="0">
                        <a:latin typeface="Cambria Math" panose="02040503050406030204" pitchFamily="18" charset="0"/>
                      </a:rPr>
                      <m:t>−1</m:t>
                    </m:r>
                  </m:oMath>
                </a14:m>
                <a:r>
                  <a:rPr lang="vi-VN" sz="2000" dirty="0"/>
                  <a:t> cách tung</a:t>
                </a:r>
              </a:p>
              <a:p>
                <a:pPr marL="342891" lvl="1" indent="0">
                  <a:buNone/>
                </a:pPr>
                <a14:m>
                  <m:oMathPara xmlns:m="http://schemas.openxmlformats.org/officeDocument/2006/math">
                    <m:oMathParaPr>
                      <m:jc m:val="centerGroup"/>
                    </m:oMathParaPr>
                    <m:oMath xmlns:m="http://schemas.openxmlformats.org/officeDocument/2006/math">
                      <m:limLow>
                        <m:limLowPr>
                          <m:ctrlPr>
                            <a:rPr lang="vi-VN" sz="2000" i="1" dirty="0">
                              <a:latin typeface="Cambria Math" panose="02040503050406030204" pitchFamily="18" charset="0"/>
                            </a:rPr>
                          </m:ctrlPr>
                        </m:limLowPr>
                        <m:e>
                          <m:groupChr>
                            <m:groupChrPr>
                              <m:chr m:val="⏟"/>
                              <m:ctrlPr>
                                <a:rPr lang="vi-VN" sz="2000" i="1" dirty="0">
                                  <a:latin typeface="Cambria Math" panose="02040503050406030204" pitchFamily="18" charset="0"/>
                                </a:rPr>
                              </m:ctrlPr>
                            </m:groupChrPr>
                            <m:e>
                              <m:r>
                                <m:rPr>
                                  <m:sty m:val="p"/>
                                </m:rPr>
                                <a:rPr lang="vi-VN" sz="2000" i="1" dirty="0" smtClean="0">
                                  <a:latin typeface="Cambria Math" panose="02040503050406030204" pitchFamily="18" charset="0"/>
                                </a:rPr>
                                <m:t>T</m:t>
                              </m:r>
                              <m:r>
                                <a:rPr lang="vi-VN" sz="2000" i="1" dirty="0">
                                  <a:latin typeface="Cambria Math" panose="02040503050406030204" pitchFamily="18" charset="0"/>
                                </a:rPr>
                                <m:t>…</m:t>
                              </m:r>
                              <m:r>
                                <m:rPr>
                                  <m:sty m:val="p"/>
                                </m:rPr>
                                <a:rPr lang="vi-VN" sz="2000" i="1" dirty="0" smtClean="0">
                                  <a:latin typeface="Cambria Math" panose="02040503050406030204" pitchFamily="18" charset="0"/>
                                </a:rPr>
                                <m:t>T</m:t>
                              </m:r>
                            </m:e>
                          </m:groupChr>
                        </m:e>
                        <m:lim>
                          <m:r>
                            <m:rPr>
                              <m:sty m:val="p"/>
                            </m:rPr>
                            <a:rPr lang="vi-VN" sz="2000" i="1" dirty="0">
                              <a:latin typeface="Cambria Math" panose="02040503050406030204" pitchFamily="18" charset="0"/>
                            </a:rPr>
                            <m:t>k</m:t>
                          </m:r>
                          <m:r>
                            <a:rPr lang="vi-VN" sz="2000" b="0" i="1" dirty="0" smtClean="0">
                              <a:latin typeface="Cambria Math" panose="02040503050406030204" pitchFamily="18" charset="0"/>
                            </a:rPr>
                            <m:t>−</m:t>
                          </m:r>
                          <m:r>
                            <m:rPr>
                              <m:sty m:val="p"/>
                            </m:rPr>
                            <a:rPr lang="vi-VN" sz="2000" i="1" dirty="0">
                              <a:latin typeface="Cambria Math" panose="02040503050406030204" pitchFamily="18" charset="0"/>
                            </a:rPr>
                            <m:t>i</m:t>
                          </m:r>
                          <m:r>
                            <a:rPr lang="vi-VN" sz="2000" b="0" i="1" dirty="0" smtClean="0">
                              <a:latin typeface="Cambria Math" panose="02040503050406030204" pitchFamily="18" charset="0"/>
                            </a:rPr>
                            <m:t>−1</m:t>
                          </m:r>
                          <m:r>
                            <a:rPr lang="vi-VN" sz="2000" i="1" dirty="0">
                              <a:latin typeface="Cambria Math" panose="02040503050406030204" pitchFamily="18" charset="0"/>
                            </a:rPr>
                            <m:t> </m:t>
                          </m:r>
                          <m:r>
                            <m:rPr>
                              <m:sty m:val="p"/>
                            </m:rPr>
                            <a:rPr lang="vi-VN" sz="2000" i="1" dirty="0">
                              <a:latin typeface="Cambria Math" panose="02040503050406030204" pitchFamily="18" charset="0"/>
                            </a:rPr>
                            <m:t>l</m:t>
                          </m:r>
                          <m:r>
                            <a:rPr lang="vi-VN" sz="2000" i="1" dirty="0">
                              <a:latin typeface="Cambria Math" panose="02040503050406030204" pitchFamily="18" charset="0"/>
                            </a:rPr>
                            <m:t>ầ</m:t>
                          </m:r>
                          <m:r>
                            <m:rPr>
                              <m:sty m:val="p"/>
                            </m:rPr>
                            <a:rPr lang="vi-VN" sz="2000" i="1" dirty="0">
                              <a:latin typeface="Cambria Math" panose="02040503050406030204" pitchFamily="18" charset="0"/>
                            </a:rPr>
                            <m:t>n</m:t>
                          </m:r>
                        </m:lim>
                      </m:limLow>
                      <m:limLow>
                        <m:limLowPr>
                          <m:ctrlPr>
                            <a:rPr lang="vi-VN" sz="2000" i="1" dirty="0" smtClean="0">
                              <a:latin typeface="Cambria Math" panose="02040503050406030204" pitchFamily="18" charset="0"/>
                            </a:rPr>
                          </m:ctrlPr>
                        </m:limLowPr>
                        <m:e>
                          <m:groupChr>
                            <m:groupChrPr>
                              <m:chr m:val="⏟"/>
                              <m:ctrlPr>
                                <a:rPr lang="vi-VN" sz="2000" i="1" dirty="0" smtClean="0">
                                  <a:latin typeface="Cambria Math" panose="02040503050406030204" pitchFamily="18" charset="0"/>
                                </a:rPr>
                              </m:ctrlPr>
                            </m:groupChrPr>
                            <m:e>
                              <m:r>
                                <m:rPr>
                                  <m:sty m:val="p"/>
                                </m:rPr>
                                <a:rPr lang="vi-VN" sz="2000" i="1" dirty="0">
                                  <a:latin typeface="Cambria Math" panose="02040503050406030204" pitchFamily="18" charset="0"/>
                                </a:rPr>
                                <m:t>H</m:t>
                              </m:r>
                              <m:r>
                                <a:rPr lang="vi-VN" sz="2000" b="0" i="1" dirty="0" smtClean="0">
                                  <a:latin typeface="Cambria Math" panose="02040503050406030204" pitchFamily="18" charset="0"/>
                                </a:rPr>
                                <m:t>…</m:t>
                              </m:r>
                              <m:r>
                                <m:rPr>
                                  <m:sty m:val="p"/>
                                </m:rPr>
                                <a:rPr lang="vi-VN" sz="2000" i="1" dirty="0">
                                  <a:latin typeface="Cambria Math" panose="02040503050406030204" pitchFamily="18" charset="0"/>
                                </a:rPr>
                                <m:t>H</m:t>
                              </m:r>
                            </m:e>
                          </m:groupChr>
                        </m:e>
                        <m:lim>
                          <m:r>
                            <m:rPr>
                              <m:sty m:val="p"/>
                            </m:rPr>
                            <a:rPr lang="vi-VN" sz="2000" i="1" dirty="0">
                              <a:latin typeface="Cambria Math" panose="02040503050406030204" pitchFamily="18" charset="0"/>
                            </a:rPr>
                            <m:t>i</m:t>
                          </m:r>
                          <m:r>
                            <a:rPr lang="vi-VN" sz="2000" b="0" i="1" dirty="0" smtClean="0">
                              <a:latin typeface="Cambria Math" panose="02040503050406030204" pitchFamily="18" charset="0"/>
                            </a:rPr>
                            <m:t> </m:t>
                          </m:r>
                          <m:r>
                            <m:rPr>
                              <m:sty m:val="p"/>
                            </m:rPr>
                            <a:rPr lang="vi-VN" sz="2000" i="1" dirty="0">
                              <a:latin typeface="Cambria Math" panose="02040503050406030204" pitchFamily="18" charset="0"/>
                            </a:rPr>
                            <m:t>l</m:t>
                          </m:r>
                          <m:r>
                            <a:rPr lang="vi-VN" sz="2000" i="1" dirty="0">
                              <a:latin typeface="Cambria Math" panose="02040503050406030204" pitchFamily="18" charset="0"/>
                            </a:rPr>
                            <m:t>ầ</m:t>
                          </m:r>
                          <m:r>
                            <m:rPr>
                              <m:sty m:val="p"/>
                            </m:rPr>
                            <a:rPr lang="vi-VN" sz="2000" i="1" dirty="0">
                              <a:latin typeface="Cambria Math" panose="02040503050406030204" pitchFamily="18" charset="0"/>
                            </a:rPr>
                            <m:t>n</m:t>
                          </m:r>
                        </m:lim>
                      </m:limLow>
                      <m:r>
                        <m:rPr>
                          <m:sty m:val="p"/>
                        </m:rPr>
                        <a:rPr lang="vi-VN" sz="2000" i="1" dirty="0" smtClean="0">
                          <a:latin typeface="Cambria Math" panose="02040503050406030204" pitchFamily="18" charset="0"/>
                        </a:rPr>
                        <m:t>T</m:t>
                      </m:r>
                      <m:r>
                        <a:rPr lang="vi-VN" sz="2000" b="0" i="0" dirty="0" smtClean="0">
                          <a:latin typeface="Cambria Math" panose="02040503050406030204" pitchFamily="18" charset="0"/>
                        </a:rPr>
                        <m:t>, </m:t>
                      </m:r>
                      <m:r>
                        <m:rPr>
                          <m:sty m:val="p"/>
                        </m:rPr>
                        <a:rPr lang="vi-VN" sz="2000" i="1" dirty="0">
                          <a:latin typeface="Cambria Math" panose="02040503050406030204" pitchFamily="18" charset="0"/>
                        </a:rPr>
                        <m:t>v</m:t>
                      </m:r>
                      <m:r>
                        <a:rPr lang="vi-VN" sz="2000" i="1" dirty="0">
                          <a:latin typeface="Cambria Math" panose="02040503050406030204" pitchFamily="18" charset="0"/>
                        </a:rPr>
                        <m:t>ớ</m:t>
                      </m:r>
                      <m:r>
                        <m:rPr>
                          <m:sty m:val="p"/>
                        </m:rPr>
                        <a:rPr lang="vi-VN" sz="2000" i="1" dirty="0">
                          <a:latin typeface="Cambria Math" panose="02040503050406030204" pitchFamily="18" charset="0"/>
                        </a:rPr>
                        <m:t>i</m:t>
                      </m:r>
                      <m:r>
                        <a:rPr lang="vi-VN" sz="2000" b="0" i="1" dirty="0" smtClean="0">
                          <a:latin typeface="Cambria Math" panose="02040503050406030204" pitchFamily="18" charset="0"/>
                        </a:rPr>
                        <m:t> </m:t>
                      </m:r>
                      <m:r>
                        <m:rPr>
                          <m:sty m:val="p"/>
                        </m:rPr>
                        <a:rPr lang="vi-VN" sz="2000" i="1" dirty="0">
                          <a:latin typeface="Cambria Math" panose="02040503050406030204" pitchFamily="18" charset="0"/>
                        </a:rPr>
                        <m:t>i</m:t>
                      </m:r>
                      <m:r>
                        <a:rPr lang="vi-VN" sz="2000" b="0" i="1" dirty="0" smtClean="0">
                          <a:latin typeface="Cambria Math" panose="02040503050406030204" pitchFamily="18" charset="0"/>
                        </a:rPr>
                        <m:t>=1,2,…</m:t>
                      </m:r>
                      <m:r>
                        <m:rPr>
                          <m:sty m:val="p"/>
                        </m:rPr>
                        <a:rPr lang="vi-VN" sz="2000" i="1" dirty="0">
                          <a:latin typeface="Cambria Math" panose="02040503050406030204" pitchFamily="18" charset="0"/>
                        </a:rPr>
                        <m:t>k</m:t>
                      </m:r>
                      <m:r>
                        <a:rPr lang="vi-VN" sz="2000" b="0" i="1" dirty="0" smtClean="0">
                          <a:latin typeface="Cambria Math" panose="02040503050406030204" pitchFamily="18" charset="0"/>
                        </a:rPr>
                        <m:t>−1</m:t>
                      </m:r>
                    </m:oMath>
                  </m:oMathPara>
                </a14:m>
                <a:endParaRPr lang="vi-VN" sz="1700" dirty="0"/>
              </a:p>
              <a:p>
                <a14:m>
                  <m:oMath xmlns:m="http://schemas.openxmlformats.org/officeDocument/2006/math">
                    <m:r>
                      <m:rPr>
                        <m:sty m:val="p"/>
                      </m:rPr>
                      <a:rPr lang="vi-VN" sz="1700" i="1" dirty="0">
                        <a:latin typeface="Cambria Math" panose="02040503050406030204" pitchFamily="18" charset="0"/>
                      </a:rPr>
                      <m:t>P</m:t>
                    </m:r>
                    <m:d>
                      <m:dPr>
                        <m:ctrlPr>
                          <a:rPr lang="vi-VN" sz="1700" b="0" i="1" dirty="0" smtClean="0">
                            <a:latin typeface="Cambria Math" panose="02040503050406030204" pitchFamily="18" charset="0"/>
                          </a:rPr>
                        </m:ctrlPr>
                      </m:dPr>
                      <m:e>
                        <m:r>
                          <m:rPr>
                            <m:sty m:val="p"/>
                          </m:rPr>
                          <a:rPr lang="vi-VN" sz="1700" i="1" dirty="0">
                            <a:latin typeface="Cambria Math" panose="02040503050406030204" pitchFamily="18" charset="0"/>
                          </a:rPr>
                          <m:t>X</m:t>
                        </m:r>
                        <m:r>
                          <a:rPr lang="vi-VN" sz="1700" b="0" i="1" dirty="0" smtClean="0">
                            <a:latin typeface="Cambria Math" panose="02040503050406030204" pitchFamily="18" charset="0"/>
                          </a:rPr>
                          <m:t>=</m:t>
                        </m:r>
                        <m:r>
                          <m:rPr>
                            <m:sty m:val="p"/>
                          </m:rPr>
                          <a:rPr lang="vi-VN" sz="1700" i="1" dirty="0">
                            <a:latin typeface="Cambria Math" panose="02040503050406030204" pitchFamily="18" charset="0"/>
                          </a:rPr>
                          <m:t>k</m:t>
                        </m:r>
                      </m:e>
                    </m:d>
                    <m:r>
                      <a:rPr lang="vi-VN" sz="1700" b="0" i="1" dirty="0" smtClean="0">
                        <a:latin typeface="Cambria Math" panose="02040503050406030204" pitchFamily="18" charset="0"/>
                      </a:rPr>
                      <m:t>=</m:t>
                    </m:r>
                    <m:d>
                      <m:dPr>
                        <m:ctrlPr>
                          <a:rPr lang="vi-VN" sz="1700" b="0" i="1" dirty="0" smtClean="0">
                            <a:latin typeface="Cambria Math" panose="02040503050406030204" pitchFamily="18" charset="0"/>
                          </a:rPr>
                        </m:ctrlPr>
                      </m:dPr>
                      <m:e>
                        <m:r>
                          <m:rPr>
                            <m:sty m:val="p"/>
                          </m:rPr>
                          <a:rPr lang="vi-VN" sz="1700" i="1" dirty="0">
                            <a:latin typeface="Cambria Math" panose="02040503050406030204" pitchFamily="18" charset="0"/>
                          </a:rPr>
                          <m:t>k</m:t>
                        </m:r>
                        <m:r>
                          <a:rPr lang="vi-VN" sz="1700" b="0" i="1" dirty="0" smtClean="0">
                            <a:latin typeface="Cambria Math" panose="02040503050406030204" pitchFamily="18" charset="0"/>
                          </a:rPr>
                          <m:t>−1</m:t>
                        </m:r>
                      </m:e>
                    </m:d>
                    <m:sSup>
                      <m:sSupPr>
                        <m:ctrlPr>
                          <a:rPr lang="vi-VN" sz="1700" b="0" i="1" dirty="0" smtClean="0">
                            <a:latin typeface="Cambria Math" panose="02040503050406030204" pitchFamily="18" charset="0"/>
                          </a:rPr>
                        </m:ctrlPr>
                      </m:sSupPr>
                      <m:e>
                        <m:r>
                          <a:rPr lang="vi-VN" sz="1700" b="0" i="1" dirty="0" smtClean="0">
                            <a:latin typeface="Cambria Math" panose="02040503050406030204" pitchFamily="18" charset="0"/>
                          </a:rPr>
                          <m:t>2</m:t>
                        </m:r>
                      </m:e>
                      <m:sup>
                        <m:r>
                          <a:rPr lang="vi-VN" sz="1700" b="0" i="1" dirty="0" smtClean="0">
                            <a:latin typeface="Cambria Math" panose="02040503050406030204" pitchFamily="18" charset="0"/>
                          </a:rPr>
                          <m:t>−</m:t>
                        </m:r>
                        <m:r>
                          <m:rPr>
                            <m:sty m:val="p"/>
                          </m:rPr>
                          <a:rPr lang="vi-VN" sz="1700" i="1" dirty="0">
                            <a:latin typeface="Cambria Math" panose="02040503050406030204" pitchFamily="18" charset="0"/>
                          </a:rPr>
                          <m:t>k</m:t>
                        </m:r>
                      </m:sup>
                    </m:sSup>
                  </m:oMath>
                </a14:m>
                <a:endParaRPr lang="vi-VN" sz="2000" dirty="0"/>
              </a:p>
              <a:p>
                <a14:m>
                  <m:oMath xmlns:m="http://schemas.openxmlformats.org/officeDocument/2006/math">
                    <m:r>
                      <a:rPr lang="vi-VN" sz="2000"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sz="2000" i="1">
                            <a:solidFill>
                              <a:srgbClr val="FF0000"/>
                            </a:solidFill>
                            <a:latin typeface="Cambria Math" panose="02040503050406030204" pitchFamily="18" charset="0"/>
                            <a:ea typeface="Cambria Math" panose="02040503050406030204" pitchFamily="18" charset="0"/>
                          </a:rPr>
                        </m:ctrlPr>
                      </m:dPr>
                      <m:e>
                        <m:r>
                          <m:rPr>
                            <m:sty m:val="p"/>
                          </m:rPr>
                          <a:rPr lang="vi-VN" sz="2000" i="1">
                            <a:solidFill>
                              <a:srgbClr val="FF0000"/>
                            </a:solidFill>
                            <a:latin typeface="Cambria Math" panose="02040503050406030204" pitchFamily="18" charset="0"/>
                            <a:ea typeface="Cambria Math" panose="02040503050406030204" pitchFamily="18" charset="0"/>
                          </a:rPr>
                          <m:t>X</m:t>
                        </m:r>
                      </m:e>
                    </m:d>
                    <m:r>
                      <a:rPr lang="vi-VN" sz="2000" i="1">
                        <a:solidFill>
                          <a:srgbClr val="FF0000"/>
                        </a:solidFill>
                        <a:latin typeface="Cambria Math" panose="02040503050406030204" pitchFamily="18" charset="0"/>
                        <a:ea typeface="Cambria Math" panose="02040503050406030204" pitchFamily="18" charset="0"/>
                      </a:rPr>
                      <m:t>=</m:t>
                    </m:r>
                    <m:nary>
                      <m:naryPr>
                        <m:chr m:val="∑"/>
                        <m:ctrlPr>
                          <a:rPr lang="vi-VN" sz="2000" b="0" i="1" smtClean="0">
                            <a:solidFill>
                              <a:schemeClr val="accent2"/>
                            </a:solidFill>
                            <a:latin typeface="Cambria Math" panose="02040503050406030204" pitchFamily="18" charset="0"/>
                            <a:ea typeface="Cambria Math" panose="02040503050406030204" pitchFamily="18" charset="0"/>
                          </a:rPr>
                        </m:ctrlPr>
                      </m:naryPr>
                      <m:sub>
                        <m:r>
                          <m:rPr>
                            <m:sty m:val="p"/>
                          </m:rPr>
                          <a:rPr lang="vi-VN" sz="2000" i="1">
                            <a:solidFill>
                              <a:schemeClr val="accent2"/>
                            </a:solidFill>
                            <a:latin typeface="Cambria Math" panose="02040503050406030204" pitchFamily="18" charset="0"/>
                            <a:ea typeface="Cambria Math" panose="02040503050406030204" pitchFamily="18" charset="0"/>
                          </a:rPr>
                          <m:t>k</m:t>
                        </m:r>
                        <m:r>
                          <a:rPr lang="vi-VN" sz="2000" b="0" i="1" smtClean="0">
                            <a:solidFill>
                              <a:schemeClr val="accent2"/>
                            </a:solidFill>
                            <a:latin typeface="Cambria Math" panose="02040503050406030204" pitchFamily="18" charset="0"/>
                            <a:ea typeface="Cambria Math" panose="02040503050406030204" pitchFamily="18" charset="0"/>
                          </a:rPr>
                          <m:t>=2</m:t>
                        </m:r>
                      </m:sub>
                      <m:sup>
                        <m:r>
                          <a:rPr lang="vi-VN" sz="2000" b="0" i="1" smtClean="0">
                            <a:solidFill>
                              <a:schemeClr val="accent2"/>
                            </a:solidFill>
                            <a:latin typeface="Cambria Math" panose="02040503050406030204" pitchFamily="18" charset="0"/>
                            <a:ea typeface="Cambria Math" panose="02040503050406030204" pitchFamily="18" charset="0"/>
                          </a:rPr>
                          <m:t>∞</m:t>
                        </m:r>
                      </m:sup>
                      <m:e>
                        <m:r>
                          <m:rPr>
                            <m:sty m:val="p"/>
                          </m:rPr>
                          <a:rPr lang="vi-VN" sz="2000" i="1">
                            <a:solidFill>
                              <a:schemeClr val="accent2"/>
                            </a:solidFill>
                            <a:latin typeface="Cambria Math" panose="02040503050406030204" pitchFamily="18" charset="0"/>
                            <a:ea typeface="Cambria Math" panose="02040503050406030204" pitchFamily="18" charset="0"/>
                          </a:rPr>
                          <m:t>k</m:t>
                        </m:r>
                        <m:d>
                          <m:dPr>
                            <m:ctrlPr>
                              <a:rPr lang="vi-VN" sz="2000" i="1" dirty="0">
                                <a:solidFill>
                                  <a:schemeClr val="accent2"/>
                                </a:solidFill>
                                <a:latin typeface="Cambria Math" panose="02040503050406030204" pitchFamily="18" charset="0"/>
                              </a:rPr>
                            </m:ctrlPr>
                          </m:dPr>
                          <m:e>
                            <m:r>
                              <m:rPr>
                                <m:sty m:val="p"/>
                              </m:rPr>
                              <a:rPr lang="vi-VN" sz="2000" i="1" dirty="0">
                                <a:solidFill>
                                  <a:schemeClr val="accent2"/>
                                </a:solidFill>
                                <a:latin typeface="Cambria Math" panose="02040503050406030204" pitchFamily="18" charset="0"/>
                              </a:rPr>
                              <m:t>k</m:t>
                            </m:r>
                            <m:r>
                              <a:rPr lang="vi-VN" sz="2000" i="1" dirty="0">
                                <a:solidFill>
                                  <a:schemeClr val="accent2"/>
                                </a:solidFill>
                                <a:latin typeface="Cambria Math" panose="02040503050406030204" pitchFamily="18" charset="0"/>
                              </a:rPr>
                              <m:t>−1</m:t>
                            </m:r>
                          </m:e>
                        </m:d>
                        <m:sSup>
                          <m:sSupPr>
                            <m:ctrlPr>
                              <a:rPr lang="vi-VN" sz="2000" i="1" dirty="0">
                                <a:solidFill>
                                  <a:schemeClr val="accent2"/>
                                </a:solidFill>
                                <a:latin typeface="Cambria Math" panose="02040503050406030204" pitchFamily="18" charset="0"/>
                              </a:rPr>
                            </m:ctrlPr>
                          </m:sSupPr>
                          <m:e>
                            <m:r>
                              <a:rPr lang="vi-VN" sz="2000" i="1" dirty="0">
                                <a:solidFill>
                                  <a:schemeClr val="accent2"/>
                                </a:solidFill>
                                <a:latin typeface="Cambria Math" panose="02040503050406030204" pitchFamily="18" charset="0"/>
                              </a:rPr>
                              <m:t>2</m:t>
                            </m:r>
                          </m:e>
                          <m:sup>
                            <m:r>
                              <a:rPr lang="vi-VN" sz="2000" i="1" dirty="0">
                                <a:solidFill>
                                  <a:schemeClr val="accent2"/>
                                </a:solidFill>
                                <a:latin typeface="Cambria Math" panose="02040503050406030204" pitchFamily="18" charset="0"/>
                              </a:rPr>
                              <m:t>−</m:t>
                            </m:r>
                            <m:r>
                              <m:rPr>
                                <m:sty m:val="p"/>
                              </m:rPr>
                              <a:rPr lang="vi-VN" sz="2000" i="1" dirty="0">
                                <a:solidFill>
                                  <a:schemeClr val="accent2"/>
                                </a:solidFill>
                                <a:latin typeface="Cambria Math" panose="02040503050406030204" pitchFamily="18" charset="0"/>
                              </a:rPr>
                              <m:t>k</m:t>
                            </m:r>
                          </m:sup>
                        </m:sSup>
                      </m:e>
                    </m:nary>
                    <m:r>
                      <a:rPr lang="vi-VN" sz="2000" b="0" i="1" smtClean="0">
                        <a:solidFill>
                          <a:schemeClr val="accent2"/>
                        </a:solidFill>
                        <a:latin typeface="Cambria Math" panose="02040503050406030204" pitchFamily="18" charset="0"/>
                        <a:ea typeface="Cambria Math" panose="02040503050406030204" pitchFamily="18" charset="0"/>
                      </a:rPr>
                      <m:t>=</m:t>
                    </m:r>
                    <m:nary>
                      <m:naryPr>
                        <m:chr m:val="∑"/>
                        <m:ctrlPr>
                          <a:rPr lang="vi-VN" sz="2000" i="1">
                            <a:latin typeface="Cambria Math" panose="02040503050406030204" pitchFamily="18" charset="0"/>
                            <a:ea typeface="Cambria Math" panose="02040503050406030204" pitchFamily="18" charset="0"/>
                          </a:rPr>
                        </m:ctrlPr>
                      </m:naryPr>
                      <m:sub>
                        <m:r>
                          <m:rPr>
                            <m:sty m:val="p"/>
                          </m:rPr>
                          <a:rPr lang="vi-VN" sz="2000" i="1">
                            <a:latin typeface="Cambria Math" panose="02040503050406030204" pitchFamily="18" charset="0"/>
                            <a:ea typeface="Cambria Math" panose="02040503050406030204" pitchFamily="18" charset="0"/>
                          </a:rPr>
                          <m:t>k</m:t>
                        </m:r>
                        <m:r>
                          <a:rPr lang="vi-VN" sz="2000" i="1">
                            <a:latin typeface="Cambria Math" panose="02040503050406030204" pitchFamily="18" charset="0"/>
                            <a:ea typeface="Cambria Math" panose="02040503050406030204" pitchFamily="18" charset="0"/>
                          </a:rPr>
                          <m:t>=1</m:t>
                        </m:r>
                      </m:sub>
                      <m:sup>
                        <m:r>
                          <a:rPr lang="vi-VN" sz="2000" i="1">
                            <a:latin typeface="Cambria Math" panose="02040503050406030204" pitchFamily="18" charset="0"/>
                            <a:ea typeface="Cambria Math" panose="02040503050406030204" pitchFamily="18" charset="0"/>
                          </a:rPr>
                          <m:t>∞</m:t>
                        </m:r>
                      </m:sup>
                      <m:e>
                        <m:r>
                          <m:rPr>
                            <m:sty m:val="p"/>
                          </m:rPr>
                          <a:rPr lang="vi-VN" sz="2000" i="1">
                            <a:latin typeface="Cambria Math" panose="02040503050406030204" pitchFamily="18" charset="0"/>
                            <a:ea typeface="Cambria Math" panose="02040503050406030204" pitchFamily="18" charset="0"/>
                          </a:rPr>
                          <m:t>k</m:t>
                        </m:r>
                        <m:d>
                          <m:dPr>
                            <m:ctrlPr>
                              <a:rPr lang="vi-VN" sz="2000" i="1" dirty="0">
                                <a:latin typeface="Cambria Math" panose="02040503050406030204" pitchFamily="18" charset="0"/>
                              </a:rPr>
                            </m:ctrlPr>
                          </m:dPr>
                          <m:e>
                            <m:r>
                              <m:rPr>
                                <m:sty m:val="p"/>
                              </m:rPr>
                              <a:rPr lang="vi-VN" sz="2000" i="1" dirty="0">
                                <a:latin typeface="Cambria Math" panose="02040503050406030204" pitchFamily="18" charset="0"/>
                              </a:rPr>
                              <m:t>k</m:t>
                            </m:r>
                            <m:r>
                              <a:rPr lang="vi-VN" sz="2000" i="1" dirty="0">
                                <a:latin typeface="Cambria Math" panose="02040503050406030204" pitchFamily="18" charset="0"/>
                              </a:rPr>
                              <m:t>−1</m:t>
                            </m:r>
                          </m:e>
                        </m:d>
                        <m:sSup>
                          <m:sSupPr>
                            <m:ctrlPr>
                              <a:rPr lang="vi-VN" sz="2000" i="1" dirty="0">
                                <a:latin typeface="Cambria Math" panose="02040503050406030204" pitchFamily="18" charset="0"/>
                              </a:rPr>
                            </m:ctrlPr>
                          </m:sSupPr>
                          <m:e>
                            <m:r>
                              <a:rPr lang="vi-VN" sz="2000" i="1" dirty="0">
                                <a:latin typeface="Cambria Math" panose="02040503050406030204" pitchFamily="18" charset="0"/>
                              </a:rPr>
                              <m:t>2</m:t>
                            </m:r>
                          </m:e>
                          <m:sup>
                            <m:r>
                              <a:rPr lang="vi-VN" sz="2000" i="1" dirty="0">
                                <a:latin typeface="Cambria Math" panose="02040503050406030204" pitchFamily="18" charset="0"/>
                              </a:rPr>
                              <m:t>−</m:t>
                            </m:r>
                            <m:r>
                              <m:rPr>
                                <m:sty m:val="p"/>
                              </m:rPr>
                              <a:rPr lang="vi-VN" sz="2000" i="1" dirty="0">
                                <a:latin typeface="Cambria Math" panose="02040503050406030204" pitchFamily="18" charset="0"/>
                              </a:rPr>
                              <m:t>k</m:t>
                            </m:r>
                          </m:sup>
                        </m:sSup>
                      </m:e>
                    </m:nary>
                    <m:r>
                      <a:rPr lang="vi-VN" sz="2000" b="0" i="1" dirty="0" smtClean="0">
                        <a:latin typeface="Cambria Math" panose="02040503050406030204" pitchFamily="18" charset="0"/>
                      </a:rPr>
                      <m:t>=</m:t>
                    </m:r>
                    <m:nary>
                      <m:naryPr>
                        <m:chr m:val="∑"/>
                        <m:ctrlPr>
                          <a:rPr lang="vi-VN" sz="2000" i="1">
                            <a:latin typeface="Cambria Math" panose="02040503050406030204" pitchFamily="18" charset="0"/>
                            <a:ea typeface="Cambria Math" panose="02040503050406030204" pitchFamily="18" charset="0"/>
                          </a:rPr>
                        </m:ctrlPr>
                      </m:naryPr>
                      <m:sub>
                        <m:r>
                          <m:rPr>
                            <m:sty m:val="p"/>
                          </m:rPr>
                          <a:rPr lang="vi-VN" sz="2000" i="1">
                            <a:latin typeface="Cambria Math" panose="02040503050406030204" pitchFamily="18" charset="0"/>
                            <a:ea typeface="Cambria Math" panose="02040503050406030204" pitchFamily="18" charset="0"/>
                          </a:rPr>
                          <m:t>k</m:t>
                        </m:r>
                        <m:r>
                          <a:rPr lang="vi-VN" sz="2000" i="1">
                            <a:latin typeface="Cambria Math" panose="02040503050406030204" pitchFamily="18" charset="0"/>
                            <a:ea typeface="Cambria Math" panose="02040503050406030204" pitchFamily="18" charset="0"/>
                          </a:rPr>
                          <m:t>=1</m:t>
                        </m:r>
                      </m:sub>
                      <m:sup>
                        <m:r>
                          <a:rPr lang="vi-VN" sz="2000" i="1">
                            <a:latin typeface="Cambria Math" panose="02040503050406030204" pitchFamily="18" charset="0"/>
                            <a:ea typeface="Cambria Math" panose="02040503050406030204" pitchFamily="18" charset="0"/>
                          </a:rPr>
                          <m:t>∞</m:t>
                        </m:r>
                      </m:sup>
                      <m:e>
                        <m:sSup>
                          <m:sSupPr>
                            <m:ctrlPr>
                              <a:rPr lang="vi-VN" sz="2000" b="0" i="1" smtClean="0">
                                <a:latin typeface="Cambria Math" panose="02040503050406030204" pitchFamily="18" charset="0"/>
                                <a:ea typeface="Cambria Math" panose="02040503050406030204" pitchFamily="18" charset="0"/>
                              </a:rPr>
                            </m:ctrlPr>
                          </m:sSupPr>
                          <m:e>
                            <m:r>
                              <m:rPr>
                                <m:sty m:val="p"/>
                              </m:rPr>
                              <a:rPr lang="vi-VN" sz="2000" i="1">
                                <a:latin typeface="Cambria Math" panose="02040503050406030204" pitchFamily="18" charset="0"/>
                                <a:ea typeface="Cambria Math" panose="02040503050406030204" pitchFamily="18" charset="0"/>
                              </a:rPr>
                              <m:t>k</m:t>
                            </m:r>
                          </m:e>
                          <m:sup>
                            <m:r>
                              <a:rPr lang="vi-VN" sz="2000" b="0" i="1" smtClean="0">
                                <a:latin typeface="Cambria Math" panose="02040503050406030204" pitchFamily="18" charset="0"/>
                                <a:ea typeface="Cambria Math" panose="02040503050406030204" pitchFamily="18" charset="0"/>
                              </a:rPr>
                              <m:t>2</m:t>
                            </m:r>
                          </m:sup>
                        </m:sSup>
                        <m:sSup>
                          <m:sSupPr>
                            <m:ctrlPr>
                              <a:rPr lang="vi-VN" sz="2000" i="1" dirty="0">
                                <a:latin typeface="Cambria Math" panose="02040503050406030204" pitchFamily="18" charset="0"/>
                              </a:rPr>
                            </m:ctrlPr>
                          </m:sSupPr>
                          <m:e>
                            <m:r>
                              <a:rPr lang="vi-VN" sz="2000" i="1" dirty="0">
                                <a:latin typeface="Cambria Math" panose="02040503050406030204" pitchFamily="18" charset="0"/>
                              </a:rPr>
                              <m:t>2</m:t>
                            </m:r>
                          </m:e>
                          <m:sup>
                            <m:r>
                              <a:rPr lang="vi-VN" sz="2000" i="1" dirty="0">
                                <a:latin typeface="Cambria Math" panose="02040503050406030204" pitchFamily="18" charset="0"/>
                              </a:rPr>
                              <m:t>−</m:t>
                            </m:r>
                            <m:r>
                              <m:rPr>
                                <m:sty m:val="p"/>
                              </m:rPr>
                              <a:rPr lang="vi-VN" sz="2000" i="1" dirty="0">
                                <a:latin typeface="Cambria Math" panose="02040503050406030204" pitchFamily="18" charset="0"/>
                              </a:rPr>
                              <m:t>k</m:t>
                            </m:r>
                          </m:sup>
                        </m:sSup>
                        <m:r>
                          <a:rPr lang="vi-VN" sz="2000" b="0" i="1" dirty="0" smtClean="0">
                            <a:latin typeface="Cambria Math" panose="02040503050406030204" pitchFamily="18" charset="0"/>
                          </a:rPr>
                          <m:t>−</m:t>
                        </m:r>
                      </m:e>
                    </m:nary>
                    <m:nary>
                      <m:naryPr>
                        <m:chr m:val="∑"/>
                        <m:ctrlPr>
                          <a:rPr lang="vi-VN" sz="2000" i="1">
                            <a:latin typeface="Cambria Math" panose="02040503050406030204" pitchFamily="18" charset="0"/>
                            <a:ea typeface="Cambria Math" panose="02040503050406030204" pitchFamily="18" charset="0"/>
                          </a:rPr>
                        </m:ctrlPr>
                      </m:naryPr>
                      <m:sub>
                        <m:r>
                          <m:rPr>
                            <m:sty m:val="p"/>
                          </m:rPr>
                          <a:rPr lang="vi-VN" sz="2000" i="1">
                            <a:latin typeface="Cambria Math" panose="02040503050406030204" pitchFamily="18" charset="0"/>
                            <a:ea typeface="Cambria Math" panose="02040503050406030204" pitchFamily="18" charset="0"/>
                          </a:rPr>
                          <m:t>k</m:t>
                        </m:r>
                        <m:r>
                          <a:rPr lang="vi-VN" sz="2000" i="1">
                            <a:latin typeface="Cambria Math" panose="02040503050406030204" pitchFamily="18" charset="0"/>
                            <a:ea typeface="Cambria Math" panose="02040503050406030204" pitchFamily="18" charset="0"/>
                          </a:rPr>
                          <m:t>=1</m:t>
                        </m:r>
                      </m:sub>
                      <m:sup>
                        <m:r>
                          <a:rPr lang="vi-VN" sz="2000" i="1">
                            <a:latin typeface="Cambria Math" panose="02040503050406030204" pitchFamily="18" charset="0"/>
                            <a:ea typeface="Cambria Math" panose="02040503050406030204" pitchFamily="18" charset="0"/>
                          </a:rPr>
                          <m:t>∞</m:t>
                        </m:r>
                      </m:sup>
                      <m:e>
                        <m:r>
                          <m:rPr>
                            <m:sty m:val="p"/>
                          </m:rPr>
                          <a:rPr lang="vi-VN" sz="2000" i="1">
                            <a:latin typeface="Cambria Math" panose="02040503050406030204" pitchFamily="18" charset="0"/>
                            <a:ea typeface="Cambria Math" panose="02040503050406030204" pitchFamily="18" charset="0"/>
                          </a:rPr>
                          <m:t>k</m:t>
                        </m:r>
                        <m:sSup>
                          <m:sSupPr>
                            <m:ctrlPr>
                              <a:rPr lang="vi-VN" sz="2000" i="1" dirty="0">
                                <a:latin typeface="Cambria Math" panose="02040503050406030204" pitchFamily="18" charset="0"/>
                              </a:rPr>
                            </m:ctrlPr>
                          </m:sSupPr>
                          <m:e>
                            <m:r>
                              <a:rPr lang="vi-VN" sz="2000" i="1" dirty="0">
                                <a:latin typeface="Cambria Math" panose="02040503050406030204" pitchFamily="18" charset="0"/>
                              </a:rPr>
                              <m:t>2</m:t>
                            </m:r>
                          </m:e>
                          <m:sup>
                            <m:r>
                              <a:rPr lang="vi-VN" sz="2000" i="1" dirty="0">
                                <a:latin typeface="Cambria Math" panose="02040503050406030204" pitchFamily="18" charset="0"/>
                              </a:rPr>
                              <m:t>−</m:t>
                            </m:r>
                            <m:r>
                              <m:rPr>
                                <m:sty m:val="p"/>
                              </m:rPr>
                              <a:rPr lang="vi-VN" sz="2000" i="1" dirty="0">
                                <a:latin typeface="Cambria Math" panose="02040503050406030204" pitchFamily="18" charset="0"/>
                              </a:rPr>
                              <m:t>k</m:t>
                            </m:r>
                          </m:sup>
                        </m:sSup>
                      </m:e>
                    </m:nary>
                  </m:oMath>
                </a14:m>
                <a:endParaRPr lang="vi-VN" sz="2000" dirty="0">
                  <a:solidFill>
                    <a:srgbClr val="FF0000"/>
                  </a:solidFill>
                  <a:ea typeface="Cambria Math" panose="02040503050406030204" pitchFamily="18" charset="0"/>
                </a:endParaRPr>
              </a:p>
              <a:p>
                <a14:m>
                  <m:oMath xmlns:m="http://schemas.openxmlformats.org/officeDocument/2006/math">
                    <m:nary>
                      <m:naryPr>
                        <m:chr m:val="∑"/>
                        <m:ctrlPr>
                          <a:rPr lang="vi-VN" sz="2000" i="1">
                            <a:latin typeface="Cambria Math" panose="02040503050406030204" pitchFamily="18" charset="0"/>
                            <a:ea typeface="Cambria Math" panose="02040503050406030204" pitchFamily="18" charset="0"/>
                          </a:rPr>
                        </m:ctrlPr>
                      </m:naryPr>
                      <m:sub>
                        <m:r>
                          <m:rPr>
                            <m:sty m:val="p"/>
                          </m:rPr>
                          <a:rPr lang="vi-VN" sz="2000" i="1">
                            <a:latin typeface="Cambria Math" panose="02040503050406030204" pitchFamily="18" charset="0"/>
                            <a:ea typeface="Cambria Math" panose="02040503050406030204" pitchFamily="18" charset="0"/>
                          </a:rPr>
                          <m:t>k</m:t>
                        </m:r>
                        <m:r>
                          <a:rPr lang="vi-VN" sz="2000" i="1">
                            <a:latin typeface="Cambria Math" panose="02040503050406030204" pitchFamily="18" charset="0"/>
                            <a:ea typeface="Cambria Math" panose="02040503050406030204" pitchFamily="18" charset="0"/>
                          </a:rPr>
                          <m:t>=1</m:t>
                        </m:r>
                      </m:sub>
                      <m:sup>
                        <m:r>
                          <a:rPr lang="vi-VN" sz="2000" i="1">
                            <a:latin typeface="Cambria Math" panose="02040503050406030204" pitchFamily="18" charset="0"/>
                            <a:ea typeface="Cambria Math" panose="02040503050406030204" pitchFamily="18" charset="0"/>
                          </a:rPr>
                          <m:t>∞</m:t>
                        </m:r>
                      </m:sup>
                      <m:e>
                        <m:sSup>
                          <m:sSupPr>
                            <m:ctrlPr>
                              <a:rPr lang="vi-VN" sz="2000" i="1">
                                <a:latin typeface="Cambria Math" panose="02040503050406030204" pitchFamily="18" charset="0"/>
                                <a:ea typeface="Cambria Math" panose="02040503050406030204" pitchFamily="18" charset="0"/>
                              </a:rPr>
                            </m:ctrlPr>
                          </m:sSupPr>
                          <m:e>
                            <m:r>
                              <m:rPr>
                                <m:sty m:val="p"/>
                              </m:rPr>
                              <a:rPr lang="vi-VN" sz="2000" i="1">
                                <a:latin typeface="Cambria Math" panose="02040503050406030204" pitchFamily="18" charset="0"/>
                                <a:ea typeface="Cambria Math" panose="02040503050406030204" pitchFamily="18" charset="0"/>
                              </a:rPr>
                              <m:t>k</m:t>
                            </m:r>
                          </m:e>
                          <m:sup>
                            <m:r>
                              <a:rPr lang="vi-VN" sz="2000" i="1">
                                <a:latin typeface="Cambria Math" panose="02040503050406030204" pitchFamily="18" charset="0"/>
                                <a:ea typeface="Cambria Math" panose="02040503050406030204" pitchFamily="18" charset="0"/>
                              </a:rPr>
                              <m:t>2</m:t>
                            </m:r>
                          </m:sup>
                        </m:sSup>
                        <m:sSup>
                          <m:sSupPr>
                            <m:ctrlPr>
                              <a:rPr lang="vi-VN" sz="2000" i="1" dirty="0">
                                <a:latin typeface="Cambria Math" panose="02040503050406030204" pitchFamily="18" charset="0"/>
                              </a:rPr>
                            </m:ctrlPr>
                          </m:sSupPr>
                          <m:e>
                            <m:r>
                              <a:rPr lang="vi-VN" sz="2000" i="1" dirty="0">
                                <a:latin typeface="Cambria Math" panose="02040503050406030204" pitchFamily="18" charset="0"/>
                              </a:rPr>
                              <m:t>2</m:t>
                            </m:r>
                          </m:e>
                          <m:sup>
                            <m:r>
                              <a:rPr lang="vi-VN" sz="2000" i="1" dirty="0">
                                <a:latin typeface="Cambria Math" panose="02040503050406030204" pitchFamily="18" charset="0"/>
                              </a:rPr>
                              <m:t>−</m:t>
                            </m:r>
                            <m:r>
                              <m:rPr>
                                <m:sty m:val="p"/>
                              </m:rPr>
                              <a:rPr lang="vi-VN" sz="2000" i="1" dirty="0">
                                <a:latin typeface="Cambria Math" panose="02040503050406030204" pitchFamily="18" charset="0"/>
                              </a:rPr>
                              <m:t>k</m:t>
                            </m:r>
                          </m:sup>
                        </m:sSup>
                      </m:e>
                    </m:nary>
                    <m:r>
                      <a:rPr lang="vi-VN" sz="2000" b="0" i="1" dirty="0" smtClean="0">
                        <a:latin typeface="Cambria Math" panose="02040503050406030204" pitchFamily="18" charset="0"/>
                      </a:rPr>
                      <m:t>=6,</m:t>
                    </m:r>
                    <m:nary>
                      <m:naryPr>
                        <m:chr m:val="∑"/>
                        <m:ctrlPr>
                          <a:rPr lang="vi-VN" sz="2000" i="1">
                            <a:latin typeface="Cambria Math" panose="02040503050406030204" pitchFamily="18" charset="0"/>
                            <a:ea typeface="Cambria Math" panose="02040503050406030204" pitchFamily="18" charset="0"/>
                          </a:rPr>
                        </m:ctrlPr>
                      </m:naryPr>
                      <m:sub>
                        <m:r>
                          <m:rPr>
                            <m:sty m:val="p"/>
                          </m:rPr>
                          <a:rPr lang="vi-VN" sz="2000" i="1">
                            <a:latin typeface="Cambria Math" panose="02040503050406030204" pitchFamily="18" charset="0"/>
                            <a:ea typeface="Cambria Math" panose="02040503050406030204" pitchFamily="18" charset="0"/>
                          </a:rPr>
                          <m:t>k</m:t>
                        </m:r>
                        <m:r>
                          <a:rPr lang="vi-VN" sz="2000" i="1">
                            <a:latin typeface="Cambria Math" panose="02040503050406030204" pitchFamily="18" charset="0"/>
                            <a:ea typeface="Cambria Math" panose="02040503050406030204" pitchFamily="18" charset="0"/>
                          </a:rPr>
                          <m:t>=1</m:t>
                        </m:r>
                      </m:sub>
                      <m:sup>
                        <m:r>
                          <a:rPr lang="vi-VN" sz="2000" i="1">
                            <a:latin typeface="Cambria Math" panose="02040503050406030204" pitchFamily="18" charset="0"/>
                            <a:ea typeface="Cambria Math" panose="02040503050406030204" pitchFamily="18" charset="0"/>
                          </a:rPr>
                          <m:t>∞</m:t>
                        </m:r>
                      </m:sup>
                      <m:e>
                        <m:r>
                          <m:rPr>
                            <m:sty m:val="p"/>
                          </m:rPr>
                          <a:rPr lang="vi-VN" sz="2000" i="1">
                            <a:latin typeface="Cambria Math" panose="02040503050406030204" pitchFamily="18" charset="0"/>
                            <a:ea typeface="Cambria Math" panose="02040503050406030204" pitchFamily="18" charset="0"/>
                          </a:rPr>
                          <m:t>k</m:t>
                        </m:r>
                        <m:sSup>
                          <m:sSupPr>
                            <m:ctrlPr>
                              <a:rPr lang="vi-VN" sz="2000" i="1" dirty="0">
                                <a:latin typeface="Cambria Math" panose="02040503050406030204" pitchFamily="18" charset="0"/>
                              </a:rPr>
                            </m:ctrlPr>
                          </m:sSupPr>
                          <m:e>
                            <m:r>
                              <a:rPr lang="vi-VN" sz="2000" i="1" dirty="0">
                                <a:latin typeface="Cambria Math" panose="02040503050406030204" pitchFamily="18" charset="0"/>
                              </a:rPr>
                              <m:t>2</m:t>
                            </m:r>
                          </m:e>
                          <m:sup>
                            <m:r>
                              <a:rPr lang="vi-VN" sz="2000" i="1" dirty="0">
                                <a:latin typeface="Cambria Math" panose="02040503050406030204" pitchFamily="18" charset="0"/>
                              </a:rPr>
                              <m:t>−</m:t>
                            </m:r>
                            <m:r>
                              <m:rPr>
                                <m:sty m:val="p"/>
                              </m:rPr>
                              <a:rPr lang="vi-VN" sz="2000" i="1" dirty="0">
                                <a:latin typeface="Cambria Math" panose="02040503050406030204" pitchFamily="18" charset="0"/>
                              </a:rPr>
                              <m:t>k</m:t>
                            </m:r>
                          </m:sup>
                        </m:sSup>
                      </m:e>
                    </m:nary>
                    <m:r>
                      <a:rPr lang="vi-VN" sz="2000" b="0" i="1" dirty="0" smtClean="0">
                        <a:latin typeface="Cambria Math" panose="02040503050406030204" pitchFamily="18" charset="0"/>
                      </a:rPr>
                      <m:t>=2</m:t>
                    </m:r>
                  </m:oMath>
                </a14:m>
                <a:r>
                  <a:rPr lang="vi-VN" sz="2000" dirty="0">
                    <a:solidFill>
                      <a:srgbClr val="FF0000"/>
                    </a:solidFill>
                    <a:ea typeface="Cambria Math" panose="02040503050406030204" pitchFamily="18" charset="0"/>
                  </a:rPr>
                  <a:t> (tại sao ?)</a:t>
                </a:r>
              </a:p>
            </p:txBody>
          </p:sp>
        </mc:Choice>
        <mc:Fallback xmlns="">
          <p:sp>
            <p:nvSpPr>
              <p:cNvPr id="3" name="Content Placeholder 2">
                <a:extLst>
                  <a:ext uri="{FF2B5EF4-FFF2-40B4-BE49-F238E27FC236}">
                    <a16:creationId xmlns:a16="http://schemas.microsoft.com/office/drawing/2014/main" id="{59AF43D5-A705-CC2B-CE9F-D1F99A7AAC00}"/>
                  </a:ext>
                </a:extLst>
              </p:cNvPr>
              <p:cNvSpPr>
                <a:spLocks noGrp="1" noRot="1" noChangeAspect="1" noMove="1" noResize="1" noEditPoints="1" noAdjustHandles="1" noChangeArrowheads="1" noChangeShapeType="1" noTextEdit="1"/>
              </p:cNvSpPr>
              <p:nvPr>
                <p:ph idx="1"/>
              </p:nvPr>
            </p:nvSpPr>
            <p:spPr>
              <a:xfrm>
                <a:off x="304800" y="2571750"/>
                <a:ext cx="8534400" cy="2022873"/>
              </a:xfrm>
              <a:blipFill>
                <a:blip r:embed="rId4"/>
                <a:stretch>
                  <a:fillRect l="-1637" t="-1875" b="-53125"/>
                </a:stretch>
              </a:blipFill>
            </p:spPr>
            <p:txBody>
              <a:bodyPr/>
              <a:lstStyle/>
              <a:p>
                <a:r>
                  <a:rPr lang="vi-VN">
                    <a:noFill/>
                  </a:rPr>
                  <a:t> </a:t>
                </a:r>
              </a:p>
            </p:txBody>
          </p:sp>
        </mc:Fallback>
      </mc:AlternateContent>
    </p:spTree>
    <p:extLst>
      <p:ext uri="{BB962C8B-B14F-4D97-AF65-F5344CB8AC3E}">
        <p14:creationId xmlns:p14="http://schemas.microsoft.com/office/powerpoint/2010/main" val="54776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7B64-E1C4-97D3-C96D-6B483EFBE96B}"/>
              </a:ext>
            </a:extLst>
          </p:cNvPr>
          <p:cNvSpPr>
            <a:spLocks noGrp="1"/>
          </p:cNvSpPr>
          <p:nvPr>
            <p:ph type="title"/>
          </p:nvPr>
        </p:nvSpPr>
        <p:spPr/>
        <p:txBody>
          <a:bodyPr/>
          <a:lstStyle/>
          <a:p>
            <a:r>
              <a:rPr lang="vi-VN" dirty="0"/>
              <a:t>Ví dụ: Biến Poisson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2ED54-BBF7-4D2F-E146-38B0E79F1292}"/>
                  </a:ext>
                </a:extLst>
              </p:cNvPr>
              <p:cNvSpPr>
                <a:spLocks noGrp="1"/>
              </p:cNvSpPr>
              <p:nvPr>
                <p:ph idx="1"/>
              </p:nvPr>
            </p:nvSpPr>
            <p:spPr/>
            <p:txBody>
              <a:bodyPr/>
              <a:lstStyle/>
              <a:p>
                <a14:m>
                  <m:oMath xmlns:m="http://schemas.openxmlformats.org/officeDocument/2006/math">
                    <m:r>
                      <m:rPr>
                        <m:sty m:val="p"/>
                      </m:rPr>
                      <a:rPr lang="vi-VN" i="1" smtClean="0">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Poisson</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𝜆</m:t>
                    </m:r>
                    <m:r>
                      <a:rPr lang="vi-VN" b="0" i="1" smtClean="0">
                        <a:solidFill>
                          <a:srgbClr val="FF0000"/>
                        </a:solidFill>
                        <a:latin typeface="Cambria Math" panose="02040503050406030204" pitchFamily="18" charset="0"/>
                        <a:ea typeface="Cambria Math" panose="02040503050406030204" pitchFamily="18" charset="0"/>
                      </a:rPr>
                      <m:t>)</m:t>
                    </m:r>
                  </m:oMath>
                </a14:m>
                <a:endParaRPr lang="vi-VN" i="1" dirty="0">
                  <a:solidFill>
                    <a:srgbClr val="FF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7"/>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𝒳</m:t>
                          </m:r>
                        </m:sub>
                        <m:sup/>
                        <m:e>
                          <m:sSub>
                            <m:sSubPr>
                              <m:ctrlPr>
                                <a:rPr lang="vi-VN" b="0" i="1" smtClean="0">
                                  <a:solidFill>
                                    <a:srgbClr val="00B0F0"/>
                                  </a:solidFill>
                                  <a:latin typeface="Cambria Math" panose="02040503050406030204" pitchFamily="18" charset="0"/>
                                  <a:ea typeface="Cambria Math" panose="02040503050406030204" pitchFamily="18" charset="0"/>
                                </a:rPr>
                              </m:ctrlPr>
                            </m:sSubPr>
                            <m:e>
                              <m:r>
                                <m:rPr>
                                  <m:sty m:val="p"/>
                                </m:rPr>
                                <a:rPr lang="vi-VN" i="0">
                                  <a:solidFill>
                                    <a:srgbClr val="00B0F0"/>
                                  </a:solidFill>
                                  <a:latin typeface="Cambria Math" panose="02040503050406030204" pitchFamily="18" charset="0"/>
                                  <a:ea typeface="Cambria Math" panose="02040503050406030204" pitchFamily="18" charset="0"/>
                                </a:rPr>
                                <m:t>x</m:t>
                              </m:r>
                              <m:r>
                                <m:rPr>
                                  <m:sty m:val="p"/>
                                </m:rPr>
                                <a:rPr lang="vi-VN" i="0" smtClean="0">
                                  <a:solidFill>
                                    <a:srgbClr val="00B0F0"/>
                                  </a:solidFill>
                                  <a:latin typeface="Cambria Math" panose="02040503050406030204" pitchFamily="18" charset="0"/>
                                  <a:ea typeface="Cambria Math" panose="02040503050406030204" pitchFamily="18" charset="0"/>
                                </a:rPr>
                                <m:t>P</m:t>
                              </m:r>
                            </m:e>
                            <m:sub>
                              <m:r>
                                <m:rPr>
                                  <m:sty m:val="p"/>
                                </m:rPr>
                                <a:rPr lang="vi-VN" i="1">
                                  <a:solidFill>
                                    <a:srgbClr val="00B0F0"/>
                                  </a:solidFill>
                                  <a:latin typeface="Cambria Math" panose="02040503050406030204" pitchFamily="18" charset="0"/>
                                  <a:ea typeface="Cambria Math" panose="02040503050406030204" pitchFamily="18" charset="0"/>
                                </a:rPr>
                                <m:t>X</m:t>
                              </m:r>
                            </m:sub>
                          </m:sSub>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x</m:t>
                          </m:r>
                          <m:r>
                            <a:rPr lang="vi-VN" b="0" i="1" smtClean="0">
                              <a:solidFill>
                                <a:srgbClr val="00B0F0"/>
                              </a:solidFill>
                              <a:latin typeface="Cambria Math" panose="02040503050406030204" pitchFamily="18" charset="0"/>
                              <a:ea typeface="Cambria Math" panose="02040503050406030204" pitchFamily="18" charset="0"/>
                            </a:rPr>
                            <m:t>)</m:t>
                          </m:r>
                        </m:e>
                      </m:nary>
                      <m:r>
                        <a:rPr lang="vi-VN" b="0" i="1" smtClean="0">
                          <a:solidFill>
                            <a:srgbClr val="00B0F0"/>
                          </a:solidFill>
                          <a:latin typeface="Cambria Math" panose="02040503050406030204" pitchFamily="18" charset="0"/>
                          <a:ea typeface="Cambria Math" panose="02040503050406030204" pitchFamily="18" charset="0"/>
                        </a:rPr>
                        <m:t>=</m:t>
                      </m:r>
                      <m:nary>
                        <m:naryPr>
                          <m:chr m:val="∑"/>
                          <m:ctrlPr>
                            <a:rPr lang="vi-VN" b="0"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=0</m:t>
                          </m:r>
                        </m:sub>
                        <m:sup>
                          <m:r>
                            <a:rPr lang="vi-VN" b="0" i="1" smtClean="0">
                              <a:solidFill>
                                <a:srgbClr val="00B0F0"/>
                              </a:solidFill>
                              <a:latin typeface="Cambria Math" panose="02040503050406030204" pitchFamily="18" charset="0"/>
                              <a:ea typeface="Cambria Math" panose="02040503050406030204" pitchFamily="18" charset="0"/>
                            </a:rPr>
                            <m:t>∞</m:t>
                          </m:r>
                        </m:sup>
                        <m:e>
                          <m:sSup>
                            <m:sSupPr>
                              <m:ctrlPr>
                                <a:rPr lang="vi-VN" b="0" i="1" smtClean="0">
                                  <a:solidFill>
                                    <a:srgbClr val="00B0F0"/>
                                  </a:solidFill>
                                  <a:latin typeface="Cambria Math" panose="02040503050406030204" pitchFamily="18" charset="0"/>
                                  <a:ea typeface="Cambria Math" panose="02040503050406030204" pitchFamily="18" charset="0"/>
                                </a:rPr>
                              </m:ctrlPr>
                            </m:sSupPr>
                            <m:e>
                              <m:r>
                                <m:rPr>
                                  <m:sty m:val="p"/>
                                </m:rPr>
                                <a:rPr lang="vi-VN" b="0" i="0">
                                  <a:solidFill>
                                    <a:srgbClr val="00B0F0"/>
                                  </a:solidFill>
                                  <a:latin typeface="Cambria Math" panose="02040503050406030204" pitchFamily="18" charset="0"/>
                                  <a:ea typeface="Cambria Math" panose="02040503050406030204" pitchFamily="18" charset="0"/>
                                </a:rPr>
                                <m:t>k</m:t>
                              </m:r>
                              <m:r>
                                <m:rPr>
                                  <m:sty m:val="p"/>
                                </m:rPr>
                                <a:rPr lang="vi-VN" i="0">
                                  <a:solidFill>
                                    <a:srgbClr val="00B0F0"/>
                                  </a:solidFill>
                                  <a:latin typeface="Cambria Math" panose="02040503050406030204" pitchFamily="18" charset="0"/>
                                  <a:ea typeface="Cambria Math" panose="02040503050406030204" pitchFamily="18" charset="0"/>
                                </a:rPr>
                                <m:t>e</m:t>
                              </m:r>
                            </m:e>
                            <m:sup>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𝜆</m:t>
                              </m:r>
                            </m:sup>
                          </m:sSup>
                          <m:f>
                            <m:fPr>
                              <m:ctrlPr>
                                <a:rPr lang="vi-VN" b="0" i="1" smtClean="0">
                                  <a:solidFill>
                                    <a:srgbClr val="00B0F0"/>
                                  </a:solidFill>
                                  <a:latin typeface="Cambria Math" panose="02040503050406030204" pitchFamily="18" charset="0"/>
                                  <a:ea typeface="Cambria Math" panose="02040503050406030204" pitchFamily="18" charset="0"/>
                                </a:rPr>
                              </m:ctrlPr>
                            </m:fPr>
                            <m:num>
                              <m:sSup>
                                <m:sSupPr>
                                  <m:ctrlPr>
                                    <a:rPr lang="vi-VN" b="0" i="1" smtClean="0">
                                      <a:solidFill>
                                        <a:srgbClr val="00B0F0"/>
                                      </a:solidFill>
                                      <a:latin typeface="Cambria Math" panose="02040503050406030204" pitchFamily="18" charset="0"/>
                                      <a:ea typeface="Cambria Math" panose="02040503050406030204" pitchFamily="18" charset="0"/>
                                    </a:rPr>
                                  </m:ctrlPr>
                                </m:sSupPr>
                                <m:e>
                                  <m:r>
                                    <a:rPr lang="vi-VN" b="0" i="1" smtClean="0">
                                      <a:solidFill>
                                        <a:srgbClr val="00B0F0"/>
                                      </a:solidFill>
                                      <a:latin typeface="Cambria Math" panose="02040503050406030204" pitchFamily="18" charset="0"/>
                                      <a:ea typeface="Cambria Math" panose="02040503050406030204" pitchFamily="18" charset="0"/>
                                    </a:rPr>
                                    <m:t>𝜆</m:t>
                                  </m:r>
                                </m:e>
                                <m:sup>
                                  <m:r>
                                    <m:rPr>
                                      <m:sty m:val="p"/>
                                    </m:rPr>
                                    <a:rPr lang="vi-VN" i="1">
                                      <a:solidFill>
                                        <a:srgbClr val="00B0F0"/>
                                      </a:solidFill>
                                      <a:latin typeface="Cambria Math" panose="02040503050406030204" pitchFamily="18" charset="0"/>
                                      <a:ea typeface="Cambria Math" panose="02040503050406030204" pitchFamily="18" charset="0"/>
                                    </a:rPr>
                                    <m:t>k</m:t>
                                  </m:r>
                                </m:sup>
                              </m:sSup>
                            </m:num>
                            <m:den>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m:t>
                              </m:r>
                            </m:den>
                          </m:f>
                        </m:e>
                      </m:nary>
                      <m:r>
                        <a:rPr lang="vi-VN" b="0" i="1" smtClean="0">
                          <a:solidFill>
                            <a:srgbClr val="FF0000"/>
                          </a:solidFill>
                          <a:latin typeface="Cambria Math" panose="02040503050406030204" pitchFamily="18" charset="0"/>
                        </a:rPr>
                        <m:t>=</m:t>
                      </m:r>
                      <m:r>
                        <a:rPr lang="vi-VN" b="0" i="1" smtClean="0">
                          <a:solidFill>
                            <a:srgbClr val="FF0000"/>
                          </a:solidFill>
                          <a:latin typeface="Cambria Math" panose="02040503050406030204" pitchFamily="18" charset="0"/>
                        </a:rPr>
                        <m:t>𝜆</m:t>
                      </m:r>
                    </m:oMath>
                    <m:oMath xmlns:m="http://schemas.openxmlformats.org/officeDocument/2006/math">
                      <m:r>
                        <m:rPr>
                          <m:sty m:val="p"/>
                        </m:rPr>
                        <a:rPr lang="en-US" b="0" i="0" smtClean="0">
                          <a:solidFill>
                            <a:srgbClr val="FF0000"/>
                          </a:solidFill>
                          <a:latin typeface="Cambria Math" panose="02040503050406030204" pitchFamily="18" charset="0"/>
                        </a:rPr>
                        <m:t>Var</m:t>
                      </m:r>
                      <m:d>
                        <m:dPr>
                          <m:begChr m:val="["/>
                          <m:endChr m:val="]"/>
                          <m:ctrlPr>
                            <a:rPr lang="en-US" b="0" i="1" smtClean="0">
                              <a:solidFill>
                                <a:srgbClr val="FF0000"/>
                              </a:solidFill>
                              <a:latin typeface="Cambria Math" panose="02040503050406030204" pitchFamily="18" charset="0"/>
                            </a:rPr>
                          </m:ctrlPr>
                        </m:dPr>
                        <m:e>
                          <m:r>
                            <m:rPr>
                              <m:sty m:val="p"/>
                            </m:rPr>
                            <a:rPr lang="en-US" b="0" i="0" smtClean="0">
                              <a:solidFill>
                                <a:srgbClr val="FF0000"/>
                              </a:solidFill>
                              <a:latin typeface="Cambria Math" panose="02040503050406030204" pitchFamily="18" charset="0"/>
                            </a:rPr>
                            <m:t>X</m:t>
                          </m:r>
                        </m:e>
                      </m:d>
                      <m: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𝜆</m:t>
                      </m:r>
                    </m:oMath>
                  </m:oMathPara>
                </a14:m>
                <a:endParaRPr lang="vi-VN" dirty="0"/>
              </a:p>
            </p:txBody>
          </p:sp>
        </mc:Choice>
        <mc:Fallback xmlns="">
          <p:sp>
            <p:nvSpPr>
              <p:cNvPr id="3" name="Content Placeholder 2">
                <a:extLst>
                  <a:ext uri="{FF2B5EF4-FFF2-40B4-BE49-F238E27FC236}">
                    <a16:creationId xmlns:a16="http://schemas.microsoft.com/office/drawing/2014/main" id="{33B2ED54-BBF7-4D2F-E146-38B0E79F1292}"/>
                  </a:ext>
                </a:extLst>
              </p:cNvPr>
              <p:cNvSpPr>
                <a:spLocks noGrp="1" noRot="1" noChangeAspect="1" noMove="1" noResize="1" noEditPoints="1" noAdjustHandles="1" noChangeArrowheads="1" noChangeShapeType="1" noTextEdit="1"/>
              </p:cNvSpPr>
              <p:nvPr>
                <p:ph idx="1"/>
              </p:nvPr>
            </p:nvSpPr>
            <p:spPr>
              <a:blipFill>
                <a:blip r:embed="rId2"/>
                <a:stretch>
                  <a:fillRect l="-1339" t="-23571"/>
                </a:stretch>
              </a:blipFill>
            </p:spPr>
            <p:txBody>
              <a:bodyPr/>
              <a:lstStyle/>
              <a:p>
                <a:r>
                  <a:rPr lang="vi-VN">
                    <a:noFill/>
                  </a:rPr>
                  <a:t> </a:t>
                </a:r>
              </a:p>
            </p:txBody>
          </p:sp>
        </mc:Fallback>
      </mc:AlternateContent>
    </p:spTree>
    <p:extLst>
      <p:ext uri="{BB962C8B-B14F-4D97-AF65-F5344CB8AC3E}">
        <p14:creationId xmlns:p14="http://schemas.microsoft.com/office/powerpoint/2010/main" val="4186887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B0E5-74DF-F52B-55D8-DF2E13EFDF65}"/>
              </a:ext>
            </a:extLst>
          </p:cNvPr>
          <p:cNvSpPr>
            <a:spLocks noGrp="1"/>
          </p:cNvSpPr>
          <p:nvPr>
            <p:ph type="title"/>
          </p:nvPr>
        </p:nvSpPr>
        <p:spPr/>
        <p:txBody>
          <a:bodyPr/>
          <a:lstStyle/>
          <a:p>
            <a:r>
              <a:rPr lang="vi-VN" dirty="0"/>
              <a:t>Chứng minh: kì vọng biến Poisson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56CDCB-89C8-5534-B3FB-FBC97A83FB94}"/>
                  </a:ext>
                </a:extLst>
              </p:cNvPr>
              <p:cNvSpPr>
                <a:spLocks noGrp="1"/>
              </p:cNvSpPr>
              <p:nvPr>
                <p:ph idx="1"/>
              </p:nvPr>
            </p:nvSpPr>
            <p:spPr/>
            <p:txBody>
              <a:bodyPr/>
              <a:lstStyle/>
              <a:p>
                <a:pPr marL="1080000" indent="0">
                  <a:buNone/>
                </a:pPr>
                <a14:m>
                  <m:oMathPara xmlns:m="http://schemas.openxmlformats.org/officeDocument/2006/math">
                    <m:oMathParaPr>
                      <m:jc m:val="left"/>
                    </m:oMathParaPr>
                    <m:oMath xmlns:m="http://schemas.openxmlformats.org/officeDocument/2006/math">
                      <m:nary>
                        <m:naryPr>
                          <m:chr m:val="∑"/>
                          <m:ctrlPr>
                            <a:rPr lang="vi-VN"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0</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a:solidFill>
                                    <a:srgbClr val="00B0F0"/>
                                  </a:solidFill>
                                  <a:latin typeface="Cambria Math" panose="02040503050406030204" pitchFamily="18" charset="0"/>
                                  <a:ea typeface="Cambria Math" panose="02040503050406030204" pitchFamily="18" charset="0"/>
                                </a:rPr>
                                <m:t>ke</m:t>
                              </m:r>
                            </m:e>
                            <m:sup>
                              <m:r>
                                <a:rPr lang="vi-VN" i="1">
                                  <a:solidFill>
                                    <a:srgbClr val="00B0F0"/>
                                  </a:solidFill>
                                  <a:latin typeface="Cambria Math" panose="02040503050406030204" pitchFamily="18" charset="0"/>
                                  <a:ea typeface="Cambria Math" panose="02040503050406030204" pitchFamily="18" charset="0"/>
                                </a:rPr>
                                <m:t>−</m:t>
                              </m:r>
                              <m:r>
                                <a:rPr lang="vi-VN" i="1">
                                  <a:solidFill>
                                    <a:srgbClr val="00B0F0"/>
                                  </a:solidFill>
                                  <a:latin typeface="Cambria Math" panose="02040503050406030204" pitchFamily="18" charset="0"/>
                                  <a:ea typeface="Cambria Math" panose="02040503050406030204" pitchFamily="18" charset="0"/>
                                </a:rPr>
                                <m:t>𝜆</m:t>
                              </m:r>
                            </m:sup>
                          </m:sSup>
                          <m:f>
                            <m:fPr>
                              <m:ctrlPr>
                                <a:rPr lang="vi-VN" i="1">
                                  <a:solidFill>
                                    <a:srgbClr val="00B0F0"/>
                                  </a:solidFill>
                                  <a:latin typeface="Cambria Math" panose="02040503050406030204" pitchFamily="18" charset="0"/>
                                  <a:ea typeface="Cambria Math" panose="02040503050406030204" pitchFamily="18" charset="0"/>
                                </a:rPr>
                              </m:ctrlPr>
                            </m:fPr>
                            <m:num>
                              <m:sSup>
                                <m:sSupPr>
                                  <m:ctrlPr>
                                    <a:rPr lang="vi-VN" i="1">
                                      <a:solidFill>
                                        <a:srgbClr val="00B0F0"/>
                                      </a:solidFill>
                                      <a:latin typeface="Cambria Math" panose="02040503050406030204" pitchFamily="18" charset="0"/>
                                      <a:ea typeface="Cambria Math" panose="02040503050406030204" pitchFamily="18" charset="0"/>
                                    </a:rPr>
                                  </m:ctrlPr>
                                </m:sSupPr>
                                <m:e>
                                  <m:r>
                                    <a:rPr lang="vi-VN" i="1">
                                      <a:solidFill>
                                        <a:srgbClr val="00B0F0"/>
                                      </a:solidFill>
                                      <a:latin typeface="Cambria Math" panose="02040503050406030204" pitchFamily="18" charset="0"/>
                                      <a:ea typeface="Cambria Math" panose="02040503050406030204" pitchFamily="18" charset="0"/>
                                    </a:rPr>
                                    <m:t>𝜆</m:t>
                                  </m:r>
                                </m:e>
                                <m:sup>
                                  <m:r>
                                    <m:rPr>
                                      <m:sty m:val="p"/>
                                    </m:rPr>
                                    <a:rPr lang="vi-VN" i="1">
                                      <a:solidFill>
                                        <a:srgbClr val="00B0F0"/>
                                      </a:solidFill>
                                      <a:latin typeface="Cambria Math" panose="02040503050406030204" pitchFamily="18" charset="0"/>
                                      <a:ea typeface="Cambria Math" panose="02040503050406030204" pitchFamily="18" charset="0"/>
                                    </a:rPr>
                                    <m:t>k</m:t>
                                  </m:r>
                                </m:sup>
                              </m:sSup>
                            </m:num>
                            <m:den>
                              <m:r>
                                <m:rPr>
                                  <m:sty m:val="p"/>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den>
                          </m:f>
                        </m:e>
                      </m:nary>
                      <m:r>
                        <a:rPr lang="vi-VN" b="0" i="1" smtClean="0">
                          <a:solidFill>
                            <a:srgbClr val="00B0F0"/>
                          </a:solidFill>
                          <a:latin typeface="Cambria Math" panose="02040503050406030204" pitchFamily="18" charset="0"/>
                          <a:ea typeface="Cambria Math" panose="02040503050406030204" pitchFamily="18" charset="0"/>
                        </a:rPr>
                        <m:t>=</m:t>
                      </m:r>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a:solidFill>
                                <a:srgbClr val="00B0F0"/>
                              </a:solidFill>
                              <a:latin typeface="Cambria Math" panose="02040503050406030204" pitchFamily="18" charset="0"/>
                              <a:ea typeface="Cambria Math" panose="02040503050406030204" pitchFamily="18" charset="0"/>
                            </a:rPr>
                            <m:t>e</m:t>
                          </m:r>
                        </m:e>
                        <m:sup>
                          <m:r>
                            <a:rPr lang="vi-VN" i="1">
                              <a:solidFill>
                                <a:srgbClr val="00B0F0"/>
                              </a:solidFill>
                              <a:latin typeface="Cambria Math" panose="02040503050406030204" pitchFamily="18" charset="0"/>
                              <a:ea typeface="Cambria Math" panose="02040503050406030204" pitchFamily="18" charset="0"/>
                            </a:rPr>
                            <m:t>−</m:t>
                          </m:r>
                          <m:r>
                            <a:rPr lang="vi-VN" i="1">
                              <a:solidFill>
                                <a:srgbClr val="00B0F0"/>
                              </a:solidFill>
                              <a:latin typeface="Cambria Math" panose="02040503050406030204" pitchFamily="18" charset="0"/>
                              <a:ea typeface="Cambria Math" panose="02040503050406030204" pitchFamily="18" charset="0"/>
                            </a:rPr>
                            <m:t>𝜆</m:t>
                          </m:r>
                        </m:sup>
                      </m:sSup>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smtClean="0">
                              <a:solidFill>
                                <a:srgbClr val="FF0000"/>
                              </a:solidFill>
                              <a:latin typeface="Cambria Math" panose="02040503050406030204" pitchFamily="18" charset="0"/>
                              <a:ea typeface="Cambria Math" panose="02040503050406030204" pitchFamily="18" charset="0"/>
                            </a:rPr>
                            <m:t>k</m:t>
                          </m:r>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f>
                            <m:fPr>
                              <m:ctrlPr>
                                <a:rPr lang="vi-VN" i="1">
                                  <a:solidFill>
                                    <a:srgbClr val="00B0F0"/>
                                  </a:solidFill>
                                  <a:latin typeface="Cambria Math" panose="02040503050406030204" pitchFamily="18" charset="0"/>
                                  <a:ea typeface="Cambria Math" panose="02040503050406030204" pitchFamily="18" charset="0"/>
                                </a:rPr>
                              </m:ctrlPr>
                            </m:fPr>
                            <m:num>
                              <m:sSup>
                                <m:sSupPr>
                                  <m:ctrlPr>
                                    <a:rPr lang="vi-VN" i="1">
                                      <a:solidFill>
                                        <a:srgbClr val="00B0F0"/>
                                      </a:solidFill>
                                      <a:latin typeface="Cambria Math" panose="02040503050406030204" pitchFamily="18" charset="0"/>
                                      <a:ea typeface="Cambria Math" panose="02040503050406030204" pitchFamily="18" charset="0"/>
                                    </a:rPr>
                                  </m:ctrlPr>
                                </m:sSupPr>
                                <m:e>
                                  <m:r>
                                    <a:rPr lang="vi-VN" i="1">
                                      <a:solidFill>
                                        <a:srgbClr val="00B0F0"/>
                                      </a:solidFill>
                                      <a:latin typeface="Cambria Math" panose="02040503050406030204" pitchFamily="18" charset="0"/>
                                      <a:ea typeface="Cambria Math" panose="02040503050406030204" pitchFamily="18" charset="0"/>
                                    </a:rPr>
                                    <m:t>𝜆</m:t>
                                  </m:r>
                                </m:e>
                                <m:sup>
                                  <m:r>
                                    <m:rPr>
                                      <m:sty m:val="p"/>
                                    </m:rPr>
                                    <a:rPr lang="vi-VN" i="1">
                                      <a:solidFill>
                                        <a:srgbClr val="00B0F0"/>
                                      </a:solidFill>
                                      <a:latin typeface="Cambria Math" panose="02040503050406030204" pitchFamily="18" charset="0"/>
                                      <a:ea typeface="Cambria Math" panose="02040503050406030204" pitchFamily="18" charset="0"/>
                                    </a:rPr>
                                    <m:t>k</m:t>
                                  </m:r>
                                </m:sup>
                              </m:sSup>
                            </m:num>
                            <m:den>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r>
                                <a:rPr lang="vi-VN" i="1">
                                  <a:solidFill>
                                    <a:srgbClr val="00B0F0"/>
                                  </a:solidFill>
                                  <a:latin typeface="Cambria Math" panose="02040503050406030204" pitchFamily="18" charset="0"/>
                                  <a:ea typeface="Cambria Math" panose="02040503050406030204" pitchFamily="18" charset="0"/>
                                </a:rPr>
                                <m:t>!</m:t>
                              </m:r>
                            </m:den>
                          </m:f>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216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sSup>
                        <m:sSupPr>
                          <m:ctrlPr>
                            <a:rPr lang="vi-VN" i="1">
                              <a:solidFill>
                                <a:srgbClr val="00B0F0"/>
                              </a:solidFill>
                              <a:latin typeface="Cambria Math" panose="02040503050406030204" pitchFamily="18" charset="0"/>
                              <a:ea typeface="Cambria Math" panose="02040503050406030204" pitchFamily="18" charset="0"/>
                            </a:rPr>
                          </m:ctrlPr>
                        </m:sSupPr>
                        <m:e>
                          <m:r>
                            <a:rPr lang="vi-VN" b="0" i="1" smtClean="0">
                              <a:solidFill>
                                <a:srgbClr val="FF0000"/>
                              </a:solidFill>
                              <a:latin typeface="Cambria Math" panose="02040503050406030204" pitchFamily="18" charset="0"/>
                              <a:ea typeface="Cambria Math" panose="02040503050406030204" pitchFamily="18" charset="0"/>
                            </a:rPr>
                            <m:t>𝜆</m:t>
                          </m:r>
                          <m:r>
                            <m:rPr>
                              <m:sty m:val="p"/>
                            </m:rPr>
                            <a:rPr lang="vi-VN">
                              <a:solidFill>
                                <a:srgbClr val="00B0F0"/>
                              </a:solidFill>
                              <a:latin typeface="Cambria Math" panose="02040503050406030204" pitchFamily="18" charset="0"/>
                              <a:ea typeface="Cambria Math" panose="02040503050406030204" pitchFamily="18" charset="0"/>
                            </a:rPr>
                            <m:t>e</m:t>
                          </m:r>
                        </m:e>
                        <m:sup>
                          <m:r>
                            <a:rPr lang="vi-VN" i="1">
                              <a:solidFill>
                                <a:srgbClr val="00B0F0"/>
                              </a:solidFill>
                              <a:latin typeface="Cambria Math" panose="02040503050406030204" pitchFamily="18" charset="0"/>
                              <a:ea typeface="Cambria Math" panose="02040503050406030204" pitchFamily="18" charset="0"/>
                            </a:rPr>
                            <m:t>−</m:t>
                          </m:r>
                          <m:r>
                            <a:rPr lang="vi-VN" i="1">
                              <a:solidFill>
                                <a:srgbClr val="00B0F0"/>
                              </a:solidFill>
                              <a:latin typeface="Cambria Math" panose="02040503050406030204" pitchFamily="18" charset="0"/>
                              <a:ea typeface="Cambria Math" panose="02040503050406030204" pitchFamily="18" charset="0"/>
                            </a:rPr>
                            <m:t>𝜆</m:t>
                          </m:r>
                        </m:sup>
                      </m:sSup>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f>
                            <m:fPr>
                              <m:ctrlPr>
                                <a:rPr lang="vi-VN" i="1">
                                  <a:solidFill>
                                    <a:srgbClr val="00B0F0"/>
                                  </a:solidFill>
                                  <a:latin typeface="Cambria Math" panose="02040503050406030204" pitchFamily="18" charset="0"/>
                                  <a:ea typeface="Cambria Math" panose="02040503050406030204" pitchFamily="18" charset="0"/>
                                </a:rPr>
                              </m:ctrlPr>
                            </m:fPr>
                            <m:num>
                              <m:sSup>
                                <m:sSupPr>
                                  <m:ctrlPr>
                                    <a:rPr lang="vi-VN" i="1">
                                      <a:solidFill>
                                        <a:srgbClr val="00B0F0"/>
                                      </a:solidFill>
                                      <a:latin typeface="Cambria Math" panose="02040503050406030204" pitchFamily="18" charset="0"/>
                                      <a:ea typeface="Cambria Math" panose="02040503050406030204" pitchFamily="18" charset="0"/>
                                    </a:rPr>
                                  </m:ctrlPr>
                                </m:sSupPr>
                                <m:e>
                                  <m:r>
                                    <a:rPr lang="vi-VN" i="1">
                                      <a:solidFill>
                                        <a:srgbClr val="00B0F0"/>
                                      </a:solidFill>
                                      <a:latin typeface="Cambria Math" panose="02040503050406030204" pitchFamily="18" charset="0"/>
                                      <a:ea typeface="Cambria Math" panose="02040503050406030204" pitchFamily="18" charset="0"/>
                                    </a:rPr>
                                    <m:t>𝜆</m:t>
                                  </m:r>
                                </m:e>
                                <m:sup>
                                  <m:r>
                                    <m:rPr>
                                      <m:sty m:val="p"/>
                                    </m:rPr>
                                    <a:rPr lang="vi-VN" i="1" smtClean="0">
                                      <a:solidFill>
                                        <a:srgbClr val="FF0000"/>
                                      </a:solidFill>
                                      <a:latin typeface="Cambria Math" panose="02040503050406030204" pitchFamily="18" charset="0"/>
                                      <a:ea typeface="Cambria Math" panose="02040503050406030204" pitchFamily="18" charset="0"/>
                                    </a:rPr>
                                    <m:t>k</m:t>
                                  </m:r>
                                  <m:r>
                                    <a:rPr lang="vi-VN" b="0" i="1" smtClean="0">
                                      <a:solidFill>
                                        <a:srgbClr val="FF0000"/>
                                      </a:solidFill>
                                      <a:latin typeface="Cambria Math" panose="02040503050406030204" pitchFamily="18" charset="0"/>
                                      <a:ea typeface="Cambria Math" panose="02040503050406030204" pitchFamily="18" charset="0"/>
                                    </a:rPr>
                                    <m:t>−1</m:t>
                                  </m:r>
                                </m:sup>
                              </m:sSup>
                            </m:num>
                            <m:den>
                              <m: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den>
                          </m:f>
                        </m:e>
                      </m:nary>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𝜆</m:t>
                      </m:r>
                      <m:nary>
                        <m:naryPr>
                          <m:chr m:val="∑"/>
                          <m:ctrlPr>
                            <a:rPr lang="vi-VN"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smtClean="0">
                              <a:solidFill>
                                <a:srgbClr val="FF0000"/>
                              </a:solidFill>
                              <a:latin typeface="Cambria Math" panose="02040503050406030204" pitchFamily="18" charset="0"/>
                              <a:ea typeface="Cambria Math" panose="02040503050406030204" pitchFamily="18" charset="0"/>
                            </a:rPr>
                            <m:t>k</m:t>
                          </m:r>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0</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b="0" i="1" smtClean="0">
                                  <a:solidFill>
                                    <a:srgbClr val="00B0F0"/>
                                  </a:solidFill>
                                  <a:latin typeface="Cambria Math" panose="02040503050406030204" pitchFamily="18" charset="0"/>
                                  <a:ea typeface="Cambria Math" panose="02040503050406030204" pitchFamily="18" charset="0"/>
                                </a:rPr>
                              </m:ctrlPr>
                            </m:sSupPr>
                            <m:e>
                              <m:r>
                                <m:rPr>
                                  <m:sty m:val="p"/>
                                </m:rPr>
                                <a:rPr lang="vi-VN" i="1">
                                  <a:solidFill>
                                    <a:srgbClr val="00B0F0"/>
                                  </a:solidFill>
                                  <a:latin typeface="Cambria Math" panose="02040503050406030204" pitchFamily="18" charset="0"/>
                                  <a:ea typeface="Cambria Math" panose="02040503050406030204" pitchFamily="18" charset="0"/>
                                </a:rPr>
                                <m:t>e</m:t>
                              </m:r>
                            </m:e>
                            <m:sup>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𝜆</m:t>
                              </m:r>
                            </m:sup>
                          </m:sSup>
                          <m:f>
                            <m:fPr>
                              <m:ctrlPr>
                                <a:rPr lang="vi-VN" i="1">
                                  <a:solidFill>
                                    <a:srgbClr val="00B0F0"/>
                                  </a:solidFill>
                                  <a:latin typeface="Cambria Math" panose="02040503050406030204" pitchFamily="18" charset="0"/>
                                  <a:ea typeface="Cambria Math" panose="02040503050406030204" pitchFamily="18" charset="0"/>
                                </a:rPr>
                              </m:ctrlPr>
                            </m:fPr>
                            <m:num>
                              <m:sSup>
                                <m:sSupPr>
                                  <m:ctrlPr>
                                    <a:rPr lang="vi-VN" i="1">
                                      <a:solidFill>
                                        <a:srgbClr val="00B0F0"/>
                                      </a:solidFill>
                                      <a:latin typeface="Cambria Math" panose="02040503050406030204" pitchFamily="18" charset="0"/>
                                      <a:ea typeface="Cambria Math" panose="02040503050406030204" pitchFamily="18" charset="0"/>
                                    </a:rPr>
                                  </m:ctrlPr>
                                </m:sSupPr>
                                <m:e>
                                  <m:r>
                                    <a:rPr lang="vi-VN" i="1">
                                      <a:solidFill>
                                        <a:srgbClr val="00B0F0"/>
                                      </a:solidFill>
                                      <a:latin typeface="Cambria Math" panose="02040503050406030204" pitchFamily="18" charset="0"/>
                                      <a:ea typeface="Cambria Math" panose="02040503050406030204" pitchFamily="18" charset="0"/>
                                    </a:rPr>
                                    <m:t>𝜆</m:t>
                                  </m:r>
                                </m:e>
                                <m:sup>
                                  <m:r>
                                    <m:rPr>
                                      <m:sty m:val="p"/>
                                    </m:rPr>
                                    <a:rPr lang="vi-VN" i="1">
                                      <a:solidFill>
                                        <a:srgbClr val="00B0F0"/>
                                      </a:solidFill>
                                      <a:latin typeface="Cambria Math" panose="02040503050406030204" pitchFamily="18" charset="0"/>
                                      <a:ea typeface="Cambria Math" panose="02040503050406030204" pitchFamily="18" charset="0"/>
                                    </a:rPr>
                                    <m:t>k</m:t>
                                  </m:r>
                                </m:sup>
                              </m:sSup>
                            </m:num>
                            <m:den>
                              <m:r>
                                <m:rPr>
                                  <m:sty m:val="p"/>
                                </m:rPr>
                                <a:rPr lang="vi-VN" i="1" smtClean="0">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den>
                          </m:f>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216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𝜆</m:t>
                      </m:r>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FF0000"/>
                              </a:solidFill>
                              <a:latin typeface="Cambria Math" panose="02040503050406030204" pitchFamily="18" charset="0"/>
                              <a:ea typeface="Cambria Math" panose="02040503050406030204" pitchFamily="18" charset="0"/>
                            </a:rPr>
                            <m:t>k</m:t>
                          </m:r>
                          <m:r>
                            <a:rPr lang="vi-VN" i="1">
                              <a:solidFill>
                                <a:srgbClr val="FF0000"/>
                              </a:solidFill>
                              <a:latin typeface="Cambria Math" panose="02040503050406030204" pitchFamily="18" charset="0"/>
                              <a:ea typeface="Cambria Math" panose="02040503050406030204" pitchFamily="18" charset="0"/>
                            </a:rPr>
                            <m:t>=0</m:t>
                          </m:r>
                        </m:sub>
                        <m:sup>
                          <m:r>
                            <a:rPr lang="vi-VN" i="1">
                              <a:solidFill>
                                <a:srgbClr val="00B0F0"/>
                              </a:solidFill>
                              <a:latin typeface="Cambria Math" panose="02040503050406030204" pitchFamily="18" charset="0"/>
                              <a:ea typeface="Cambria Math" panose="02040503050406030204" pitchFamily="18" charset="0"/>
                            </a:rPr>
                            <m:t>∞</m:t>
                          </m:r>
                        </m:sup>
                        <m:e>
                          <m:r>
                            <m:rPr>
                              <m:sty m:val="p"/>
                            </m:rPr>
                            <a:rPr lang="vi-VN" i="1">
                              <a:solidFill>
                                <a:srgbClr val="00B0F0"/>
                              </a:solidFill>
                              <a:latin typeface="Cambria Math" panose="02040503050406030204" pitchFamily="18" charset="0"/>
                              <a:ea typeface="Cambria Math" panose="02040503050406030204" pitchFamily="18" charset="0"/>
                            </a:rPr>
                            <m:t>Poisson</m:t>
                          </m:r>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𝜆</m:t>
                          </m:r>
                          <m:r>
                            <a:rPr lang="vi-VN" b="0" i="1" smtClean="0">
                              <a:solidFill>
                                <a:srgbClr val="00B0F0"/>
                              </a:solidFill>
                              <a:latin typeface="Cambria Math" panose="02040503050406030204" pitchFamily="18" charset="0"/>
                              <a:ea typeface="Cambria Math" panose="02040503050406030204" pitchFamily="18" charset="0"/>
                            </a:rPr>
                            <m:t>) </m:t>
                          </m:r>
                        </m:e>
                      </m:nary>
                      <m:r>
                        <a:rPr lang="vi-VN" b="0" i="1" smtClean="0">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𝜆</m:t>
                      </m:r>
                    </m:oMath>
                  </m:oMathPara>
                </a14:m>
                <a:endParaRPr lang="vi-VN" dirty="0"/>
              </a:p>
            </p:txBody>
          </p:sp>
        </mc:Choice>
        <mc:Fallback xmlns="">
          <p:sp>
            <p:nvSpPr>
              <p:cNvPr id="3" name="Content Placeholder 2">
                <a:extLst>
                  <a:ext uri="{FF2B5EF4-FFF2-40B4-BE49-F238E27FC236}">
                    <a16:creationId xmlns:a16="http://schemas.microsoft.com/office/drawing/2014/main" id="{D356CDCB-89C8-5534-B3FB-FBC97A83FB94}"/>
                  </a:ext>
                </a:extLst>
              </p:cNvPr>
              <p:cNvSpPr>
                <a:spLocks noGrp="1" noRot="1" noChangeAspect="1" noMove="1" noResize="1" noEditPoints="1" noAdjustHandles="1" noChangeArrowheads="1" noChangeShapeType="1" noTextEdit="1"/>
              </p:cNvSpPr>
              <p:nvPr>
                <p:ph idx="1"/>
              </p:nvPr>
            </p:nvSpPr>
            <p:spPr>
              <a:blipFill>
                <a:blip r:embed="rId2"/>
                <a:stretch>
                  <a:fillRect l="-149" t="-33571" b="-37857"/>
                </a:stretch>
              </a:blipFill>
            </p:spPr>
            <p:txBody>
              <a:bodyPr/>
              <a:lstStyle/>
              <a:p>
                <a:r>
                  <a:rPr lang="vi-VN">
                    <a:noFill/>
                  </a:rPr>
                  <a:t> </a:t>
                </a:r>
              </a:p>
            </p:txBody>
          </p:sp>
        </mc:Fallback>
      </mc:AlternateContent>
    </p:spTree>
    <p:extLst>
      <p:ext uri="{BB962C8B-B14F-4D97-AF65-F5344CB8AC3E}">
        <p14:creationId xmlns:p14="http://schemas.microsoft.com/office/powerpoint/2010/main" val="68268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B0E5-74DF-F52B-55D8-DF2E13EFDF65}"/>
              </a:ext>
            </a:extLst>
          </p:cNvPr>
          <p:cNvSpPr>
            <a:spLocks noGrp="1"/>
          </p:cNvSpPr>
          <p:nvPr>
            <p:ph type="title"/>
          </p:nvPr>
        </p:nvSpPr>
        <p:spPr/>
        <p:txBody>
          <a:bodyPr/>
          <a:lstStyle/>
          <a:p>
            <a:r>
              <a:rPr lang="vi-VN" dirty="0"/>
              <a:t>Chứng minh: phương sai biến Poisson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56CDCB-89C8-5534-B3FB-FBC97A83FB94}"/>
                  </a:ext>
                </a:extLst>
              </p:cNvPr>
              <p:cNvSpPr>
                <a:spLocks noGrp="1"/>
              </p:cNvSpPr>
              <p:nvPr>
                <p:ph idx="1"/>
              </p:nvPr>
            </p:nvSpPr>
            <p:spPr/>
            <p:txBody>
              <a:bodyPr/>
              <a:lstStyle/>
              <a:p>
                <a:pPr marL="1080000" indent="0">
                  <a:buNone/>
                </a:pPr>
                <a14:m>
                  <m:oMathPara xmlns:m="http://schemas.openxmlformats.org/officeDocument/2006/math">
                    <m:oMathParaPr>
                      <m:jc m:val="left"/>
                    </m:oMathParaPr>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sSup>
                            <m:sSupPr>
                              <m:ctrlPr>
                                <a:rPr lang="vi-VN" i="1">
                                  <a:solidFill>
                                    <a:srgbClr val="FF0000"/>
                                  </a:solidFill>
                                  <a:latin typeface="Cambria Math" panose="02040503050406030204" pitchFamily="18" charset="0"/>
                                  <a:ea typeface="Cambria Math" panose="02040503050406030204" pitchFamily="18" charset="0"/>
                                </a:rPr>
                              </m:ctrlPr>
                            </m:sSupPr>
                            <m:e>
                              <m:r>
                                <m:rPr>
                                  <m:sty m:val="p"/>
                                </m:rPr>
                                <a:rPr lang="vi-VN" i="1">
                                  <a:solidFill>
                                    <a:srgbClr val="FF0000"/>
                                  </a:solidFill>
                                  <a:latin typeface="Cambria Math" panose="02040503050406030204" pitchFamily="18" charset="0"/>
                                  <a:ea typeface="Cambria Math" panose="02040503050406030204" pitchFamily="18" charset="0"/>
                                </a:rPr>
                                <m:t>X</m:t>
                              </m:r>
                            </m:e>
                            <m:sup>
                              <m:r>
                                <a:rPr lang="vi-VN" i="1">
                                  <a:solidFill>
                                    <a:srgbClr val="FF0000"/>
                                  </a:solidFill>
                                  <a:latin typeface="Cambria Math" panose="02040503050406030204" pitchFamily="18" charset="0"/>
                                  <a:ea typeface="Cambria Math" panose="02040503050406030204" pitchFamily="18" charset="0"/>
                                </a:rPr>
                                <m:t>2</m:t>
                              </m:r>
                            </m:sup>
                          </m:sSup>
                        </m:e>
                      </m:d>
                      <m:r>
                        <a:rPr lang="vi-VN" i="1">
                          <a:latin typeface="Cambria Math" panose="02040503050406030204" pitchFamily="18" charset="0"/>
                          <a:ea typeface="Cambria Math" panose="02040503050406030204" pitchFamily="18" charset="0"/>
                        </a:rPr>
                        <m:t>=</m:t>
                      </m:r>
                      <m:nary>
                        <m:naryPr>
                          <m:chr m:val="∑"/>
                          <m:ctrlPr>
                            <a:rPr lang="vi-VN"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0</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i="1">
                                  <a:solidFill>
                                    <a:srgbClr val="00B0F0"/>
                                  </a:solidFill>
                                  <a:latin typeface="Cambria Math" panose="02040503050406030204" pitchFamily="18" charset="0"/>
                                  <a:ea typeface="Cambria Math" panose="02040503050406030204" pitchFamily="18" charset="0"/>
                                </a:rPr>
                              </m:ctrlPr>
                            </m:sSupPr>
                            <m:e>
                              <m:sSup>
                                <m:sSupPr>
                                  <m:ctrlPr>
                                    <a:rPr lang="vi-VN" b="0" i="1" smtClean="0">
                                      <a:solidFill>
                                        <a:srgbClr val="00B0F0"/>
                                      </a:solidFill>
                                      <a:latin typeface="Cambria Math" panose="02040503050406030204" pitchFamily="18" charset="0"/>
                                      <a:ea typeface="Cambria Math" panose="02040503050406030204" pitchFamily="18" charset="0"/>
                                    </a:rPr>
                                  </m:ctrlPr>
                                </m:sSupPr>
                                <m:e>
                                  <m:r>
                                    <m:rPr>
                                      <m:sty m:val="p"/>
                                    </m:rPr>
                                    <a:rPr lang="vi-VN">
                                      <a:solidFill>
                                        <a:srgbClr val="00B0F0"/>
                                      </a:solidFill>
                                      <a:latin typeface="Cambria Math" panose="02040503050406030204" pitchFamily="18" charset="0"/>
                                      <a:ea typeface="Cambria Math" panose="02040503050406030204" pitchFamily="18" charset="0"/>
                                    </a:rPr>
                                    <m:t>k</m:t>
                                  </m:r>
                                </m:e>
                                <m:sup>
                                  <m:r>
                                    <a:rPr lang="vi-VN" b="0" i="0" smtClean="0">
                                      <a:solidFill>
                                        <a:srgbClr val="00B0F0"/>
                                      </a:solidFill>
                                      <a:latin typeface="Cambria Math" panose="02040503050406030204" pitchFamily="18" charset="0"/>
                                      <a:ea typeface="Cambria Math" panose="02040503050406030204" pitchFamily="18" charset="0"/>
                                    </a:rPr>
                                    <m:t>2</m:t>
                                  </m:r>
                                </m:sup>
                              </m:sSup>
                              <m:r>
                                <m:rPr>
                                  <m:sty m:val="p"/>
                                </m:rPr>
                                <a:rPr lang="vi-VN">
                                  <a:solidFill>
                                    <a:srgbClr val="00B0F0"/>
                                  </a:solidFill>
                                  <a:latin typeface="Cambria Math" panose="02040503050406030204" pitchFamily="18" charset="0"/>
                                  <a:ea typeface="Cambria Math" panose="02040503050406030204" pitchFamily="18" charset="0"/>
                                </a:rPr>
                                <m:t>e</m:t>
                              </m:r>
                            </m:e>
                            <m:sup>
                              <m:r>
                                <a:rPr lang="vi-VN" i="1">
                                  <a:solidFill>
                                    <a:srgbClr val="00B0F0"/>
                                  </a:solidFill>
                                  <a:latin typeface="Cambria Math" panose="02040503050406030204" pitchFamily="18" charset="0"/>
                                  <a:ea typeface="Cambria Math" panose="02040503050406030204" pitchFamily="18" charset="0"/>
                                </a:rPr>
                                <m:t>−</m:t>
                              </m:r>
                              <m:r>
                                <a:rPr lang="vi-VN" i="1">
                                  <a:solidFill>
                                    <a:srgbClr val="00B0F0"/>
                                  </a:solidFill>
                                  <a:latin typeface="Cambria Math" panose="02040503050406030204" pitchFamily="18" charset="0"/>
                                  <a:ea typeface="Cambria Math" panose="02040503050406030204" pitchFamily="18" charset="0"/>
                                </a:rPr>
                                <m:t>𝜆</m:t>
                              </m:r>
                            </m:sup>
                          </m:sSup>
                          <m:f>
                            <m:fPr>
                              <m:ctrlPr>
                                <a:rPr lang="vi-VN" i="1">
                                  <a:solidFill>
                                    <a:srgbClr val="00B0F0"/>
                                  </a:solidFill>
                                  <a:latin typeface="Cambria Math" panose="02040503050406030204" pitchFamily="18" charset="0"/>
                                  <a:ea typeface="Cambria Math" panose="02040503050406030204" pitchFamily="18" charset="0"/>
                                </a:rPr>
                              </m:ctrlPr>
                            </m:fPr>
                            <m:num>
                              <m:sSup>
                                <m:sSupPr>
                                  <m:ctrlPr>
                                    <a:rPr lang="vi-VN" i="1">
                                      <a:solidFill>
                                        <a:srgbClr val="00B0F0"/>
                                      </a:solidFill>
                                      <a:latin typeface="Cambria Math" panose="02040503050406030204" pitchFamily="18" charset="0"/>
                                      <a:ea typeface="Cambria Math" panose="02040503050406030204" pitchFamily="18" charset="0"/>
                                    </a:rPr>
                                  </m:ctrlPr>
                                </m:sSupPr>
                                <m:e>
                                  <m:r>
                                    <a:rPr lang="vi-VN" i="1">
                                      <a:solidFill>
                                        <a:srgbClr val="00B0F0"/>
                                      </a:solidFill>
                                      <a:latin typeface="Cambria Math" panose="02040503050406030204" pitchFamily="18" charset="0"/>
                                      <a:ea typeface="Cambria Math" panose="02040503050406030204" pitchFamily="18" charset="0"/>
                                    </a:rPr>
                                    <m:t>𝜆</m:t>
                                  </m:r>
                                </m:e>
                                <m:sup>
                                  <m:r>
                                    <m:rPr>
                                      <m:sty m:val="p"/>
                                    </m:rPr>
                                    <a:rPr lang="vi-VN" i="1">
                                      <a:solidFill>
                                        <a:srgbClr val="00B0F0"/>
                                      </a:solidFill>
                                      <a:latin typeface="Cambria Math" panose="02040503050406030204" pitchFamily="18" charset="0"/>
                                      <a:ea typeface="Cambria Math" panose="02040503050406030204" pitchFamily="18" charset="0"/>
                                    </a:rPr>
                                    <m:t>k</m:t>
                                  </m:r>
                                </m:sup>
                              </m:sSup>
                            </m:num>
                            <m:den>
                              <m:r>
                                <m:rPr>
                                  <m:sty m:val="p"/>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den>
                          </m:f>
                        </m:e>
                      </m:nary>
                      <m:r>
                        <a:rPr lang="vi-VN" b="0" i="1" smtClean="0">
                          <a:solidFill>
                            <a:srgbClr val="00B0F0"/>
                          </a:solidFill>
                          <a:latin typeface="Cambria Math" panose="02040503050406030204" pitchFamily="18" charset="0"/>
                          <a:ea typeface="Cambria Math" panose="02040503050406030204" pitchFamily="18" charset="0"/>
                        </a:rPr>
                        <m:t>=</m:t>
                      </m:r>
                      <m:sSup>
                        <m:sSupPr>
                          <m:ctrlPr>
                            <a:rPr lang="vi-VN" i="1">
                              <a:solidFill>
                                <a:srgbClr val="00B0F0"/>
                              </a:solidFill>
                              <a:latin typeface="Cambria Math" panose="02040503050406030204" pitchFamily="18" charset="0"/>
                              <a:ea typeface="Cambria Math" panose="02040503050406030204" pitchFamily="18" charset="0"/>
                            </a:rPr>
                          </m:ctrlPr>
                        </m:sSupPr>
                        <m:e>
                          <m:r>
                            <m:rPr>
                              <m:sty m:val="p"/>
                            </m:rPr>
                            <a:rPr lang="vi-VN">
                              <a:solidFill>
                                <a:srgbClr val="00B0F0"/>
                              </a:solidFill>
                              <a:latin typeface="Cambria Math" panose="02040503050406030204" pitchFamily="18" charset="0"/>
                              <a:ea typeface="Cambria Math" panose="02040503050406030204" pitchFamily="18" charset="0"/>
                            </a:rPr>
                            <m:t>e</m:t>
                          </m:r>
                        </m:e>
                        <m:sup>
                          <m:r>
                            <a:rPr lang="vi-VN" i="1">
                              <a:solidFill>
                                <a:srgbClr val="00B0F0"/>
                              </a:solidFill>
                              <a:latin typeface="Cambria Math" panose="02040503050406030204" pitchFamily="18" charset="0"/>
                              <a:ea typeface="Cambria Math" panose="02040503050406030204" pitchFamily="18" charset="0"/>
                            </a:rPr>
                            <m:t>−</m:t>
                          </m:r>
                          <m:r>
                            <a:rPr lang="vi-VN" i="1">
                              <a:solidFill>
                                <a:srgbClr val="00B0F0"/>
                              </a:solidFill>
                              <a:latin typeface="Cambria Math" panose="02040503050406030204" pitchFamily="18" charset="0"/>
                              <a:ea typeface="Cambria Math" panose="02040503050406030204" pitchFamily="18" charset="0"/>
                            </a:rPr>
                            <m:t>𝜆</m:t>
                          </m:r>
                        </m:sup>
                      </m:sSup>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smtClean="0">
                              <a:solidFill>
                                <a:srgbClr val="FF0000"/>
                              </a:solidFill>
                              <a:latin typeface="Cambria Math" panose="02040503050406030204" pitchFamily="18" charset="0"/>
                              <a:ea typeface="Cambria Math" panose="02040503050406030204" pitchFamily="18" charset="0"/>
                            </a:rPr>
                            <m:t>k</m:t>
                          </m:r>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f>
                            <m:fPr>
                              <m:ctrlPr>
                                <a:rPr lang="vi-VN" i="1">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k</m:t>
                              </m:r>
                              <m:sSup>
                                <m:sSupPr>
                                  <m:ctrlPr>
                                    <a:rPr lang="vi-VN" i="1">
                                      <a:solidFill>
                                        <a:srgbClr val="00B0F0"/>
                                      </a:solidFill>
                                      <a:latin typeface="Cambria Math" panose="02040503050406030204" pitchFamily="18" charset="0"/>
                                      <a:ea typeface="Cambria Math" panose="02040503050406030204" pitchFamily="18" charset="0"/>
                                    </a:rPr>
                                  </m:ctrlPr>
                                </m:sSupPr>
                                <m:e>
                                  <m:r>
                                    <a:rPr lang="vi-VN" i="1">
                                      <a:solidFill>
                                        <a:srgbClr val="00B0F0"/>
                                      </a:solidFill>
                                      <a:latin typeface="Cambria Math" panose="02040503050406030204" pitchFamily="18" charset="0"/>
                                      <a:ea typeface="Cambria Math" panose="02040503050406030204" pitchFamily="18" charset="0"/>
                                    </a:rPr>
                                    <m:t>𝜆</m:t>
                                  </m:r>
                                </m:e>
                                <m:sup>
                                  <m:r>
                                    <m:rPr>
                                      <m:sty m:val="p"/>
                                    </m:rPr>
                                    <a:rPr lang="vi-VN" i="1">
                                      <a:solidFill>
                                        <a:srgbClr val="00B0F0"/>
                                      </a:solidFill>
                                      <a:latin typeface="Cambria Math" panose="02040503050406030204" pitchFamily="18" charset="0"/>
                                      <a:ea typeface="Cambria Math" panose="02040503050406030204" pitchFamily="18" charset="0"/>
                                    </a:rPr>
                                    <m:t>k</m:t>
                                  </m:r>
                                </m:sup>
                              </m:sSup>
                            </m:num>
                            <m:den>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r>
                                <a:rPr lang="vi-VN" i="1">
                                  <a:solidFill>
                                    <a:srgbClr val="00B0F0"/>
                                  </a:solidFill>
                                  <a:latin typeface="Cambria Math" panose="02040503050406030204" pitchFamily="18" charset="0"/>
                                  <a:ea typeface="Cambria Math" panose="02040503050406030204" pitchFamily="18" charset="0"/>
                                </a:rPr>
                                <m:t>!</m:t>
                              </m:r>
                            </m:den>
                          </m:f>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1800000" indent="0">
                  <a:buNone/>
                </a:pPr>
                <a14:m>
                  <m:oMathPara xmlns:m="http://schemas.openxmlformats.org/officeDocument/2006/math">
                    <m:oMathParaPr>
                      <m:jc m:val="left"/>
                    </m:oMathParaPr>
                    <m:oMath xmlns:m="http://schemas.openxmlformats.org/officeDocument/2006/math">
                      <m:r>
                        <a:rPr lang="vi-VN" b="0" i="1" smtClean="0">
                          <a:solidFill>
                            <a:srgbClr val="00B0F0"/>
                          </a:solidFill>
                          <a:latin typeface="Cambria Math" panose="02040503050406030204" pitchFamily="18" charset="0"/>
                          <a:ea typeface="Cambria Math" panose="02040503050406030204" pitchFamily="18" charset="0"/>
                        </a:rPr>
                        <m:t>=</m:t>
                      </m:r>
                      <m:sSup>
                        <m:sSupPr>
                          <m:ctrlPr>
                            <a:rPr lang="vi-VN" i="1">
                              <a:solidFill>
                                <a:srgbClr val="00B0F0"/>
                              </a:solidFill>
                              <a:latin typeface="Cambria Math" panose="02040503050406030204" pitchFamily="18" charset="0"/>
                              <a:ea typeface="Cambria Math" panose="02040503050406030204" pitchFamily="18" charset="0"/>
                            </a:rPr>
                          </m:ctrlPr>
                        </m:sSupPr>
                        <m:e>
                          <m:r>
                            <a:rPr lang="vi-VN" b="0" i="1" smtClean="0">
                              <a:solidFill>
                                <a:srgbClr val="FF0000"/>
                              </a:solidFill>
                              <a:latin typeface="Cambria Math" panose="02040503050406030204" pitchFamily="18" charset="0"/>
                              <a:ea typeface="Cambria Math" panose="02040503050406030204" pitchFamily="18" charset="0"/>
                            </a:rPr>
                            <m:t>𝜆</m:t>
                          </m:r>
                          <m:r>
                            <m:rPr>
                              <m:sty m:val="p"/>
                            </m:rPr>
                            <a:rPr lang="vi-VN">
                              <a:solidFill>
                                <a:srgbClr val="00B0F0"/>
                              </a:solidFill>
                              <a:latin typeface="Cambria Math" panose="02040503050406030204" pitchFamily="18" charset="0"/>
                              <a:ea typeface="Cambria Math" panose="02040503050406030204" pitchFamily="18" charset="0"/>
                            </a:rPr>
                            <m:t>e</m:t>
                          </m:r>
                        </m:e>
                        <m:sup>
                          <m:r>
                            <a:rPr lang="vi-VN" i="1">
                              <a:solidFill>
                                <a:srgbClr val="00B0F0"/>
                              </a:solidFill>
                              <a:latin typeface="Cambria Math" panose="02040503050406030204" pitchFamily="18" charset="0"/>
                              <a:ea typeface="Cambria Math" panose="02040503050406030204" pitchFamily="18" charset="0"/>
                            </a:rPr>
                            <m:t>−</m:t>
                          </m:r>
                          <m:r>
                            <a:rPr lang="vi-VN" i="1">
                              <a:solidFill>
                                <a:srgbClr val="00B0F0"/>
                              </a:solidFill>
                              <a:latin typeface="Cambria Math" panose="02040503050406030204" pitchFamily="18" charset="0"/>
                              <a:ea typeface="Cambria Math" panose="02040503050406030204" pitchFamily="18" charset="0"/>
                            </a:rPr>
                            <m:t>𝜆</m:t>
                          </m:r>
                        </m:sup>
                      </m:sSup>
                      <m:nary>
                        <m:naryPr>
                          <m:chr m:val="∑"/>
                          <m:ctrlPr>
                            <a:rPr lang="vi-VN" i="1">
                              <a:solidFill>
                                <a:srgbClr val="00B0F0"/>
                              </a:solidFill>
                              <a:latin typeface="Cambria Math" panose="02040503050406030204" pitchFamily="18" charset="0"/>
                              <a:ea typeface="Cambria Math" panose="02040503050406030204" pitchFamily="18" charset="0"/>
                            </a:rPr>
                          </m:ctrlPr>
                        </m:naryPr>
                        <m:sub>
                          <m:r>
                            <m:rPr>
                              <m:sty m:val="p"/>
                              <m:brk m:alnAt="23"/>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1</m:t>
                          </m:r>
                        </m:sub>
                        <m:sup>
                          <m:r>
                            <a:rPr lang="vi-VN" i="1">
                              <a:solidFill>
                                <a:srgbClr val="00B0F0"/>
                              </a:solidFill>
                              <a:latin typeface="Cambria Math" panose="02040503050406030204" pitchFamily="18" charset="0"/>
                              <a:ea typeface="Cambria Math" panose="02040503050406030204" pitchFamily="18" charset="0"/>
                            </a:rPr>
                            <m:t>∞</m:t>
                          </m:r>
                        </m:sup>
                        <m:e>
                          <m:f>
                            <m:fPr>
                              <m:ctrlPr>
                                <a:rPr lang="vi-VN" i="1">
                                  <a:solidFill>
                                    <a:srgbClr val="00B0F0"/>
                                  </a:solidFill>
                                  <a:latin typeface="Cambria Math" panose="02040503050406030204" pitchFamily="18" charset="0"/>
                                  <a:ea typeface="Cambria Math" panose="02040503050406030204" pitchFamily="18" charset="0"/>
                                </a:rPr>
                              </m:ctrlPr>
                            </m:fPr>
                            <m:num>
                              <m:r>
                                <m:rPr>
                                  <m:sty m:val="p"/>
                                </m:rPr>
                                <a:rPr lang="vi-VN" i="1">
                                  <a:solidFill>
                                    <a:srgbClr val="00B0F0"/>
                                  </a:solidFill>
                                  <a:latin typeface="Cambria Math" panose="02040503050406030204" pitchFamily="18" charset="0"/>
                                  <a:ea typeface="Cambria Math" panose="02040503050406030204" pitchFamily="18" charset="0"/>
                                </a:rPr>
                                <m:t>k</m:t>
                              </m:r>
                              <m:sSup>
                                <m:sSupPr>
                                  <m:ctrlPr>
                                    <a:rPr lang="vi-VN" i="1">
                                      <a:solidFill>
                                        <a:srgbClr val="00B0F0"/>
                                      </a:solidFill>
                                      <a:latin typeface="Cambria Math" panose="02040503050406030204" pitchFamily="18" charset="0"/>
                                      <a:ea typeface="Cambria Math" panose="02040503050406030204" pitchFamily="18" charset="0"/>
                                    </a:rPr>
                                  </m:ctrlPr>
                                </m:sSupPr>
                                <m:e>
                                  <m:r>
                                    <a:rPr lang="vi-VN" i="1">
                                      <a:solidFill>
                                        <a:srgbClr val="00B0F0"/>
                                      </a:solidFill>
                                      <a:latin typeface="Cambria Math" panose="02040503050406030204" pitchFamily="18" charset="0"/>
                                      <a:ea typeface="Cambria Math" panose="02040503050406030204" pitchFamily="18" charset="0"/>
                                    </a:rPr>
                                    <m:t>𝜆</m:t>
                                  </m:r>
                                </m:e>
                                <m:sup>
                                  <m:r>
                                    <m:rPr>
                                      <m:sty m:val="p"/>
                                    </m:rPr>
                                    <a:rPr lang="vi-VN" i="1" smtClean="0">
                                      <a:solidFill>
                                        <a:srgbClr val="FF0000"/>
                                      </a:solidFill>
                                      <a:latin typeface="Cambria Math" panose="02040503050406030204" pitchFamily="18" charset="0"/>
                                      <a:ea typeface="Cambria Math" panose="02040503050406030204" pitchFamily="18" charset="0"/>
                                    </a:rPr>
                                    <m:t>k</m:t>
                                  </m:r>
                                  <m:r>
                                    <a:rPr lang="vi-VN" b="0" i="1" smtClean="0">
                                      <a:solidFill>
                                        <a:srgbClr val="FF0000"/>
                                      </a:solidFill>
                                      <a:latin typeface="Cambria Math" panose="02040503050406030204" pitchFamily="18" charset="0"/>
                                      <a:ea typeface="Cambria Math" panose="02040503050406030204" pitchFamily="18" charset="0"/>
                                    </a:rPr>
                                    <m:t>−1</m:t>
                                  </m:r>
                                </m:sup>
                              </m:sSup>
                            </m:num>
                            <m:den>
                              <m:r>
                                <a:rPr lang="vi-VN" i="1">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−1)!</m:t>
                              </m:r>
                            </m:den>
                          </m:f>
                        </m:e>
                      </m:nary>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𝜆</m:t>
                      </m:r>
                      <m:nary>
                        <m:naryPr>
                          <m:chr m:val="∑"/>
                          <m:ctrlPr>
                            <a:rPr lang="vi-VN" i="1" smtClean="0">
                              <a:solidFill>
                                <a:srgbClr val="00B0F0"/>
                              </a:solidFill>
                              <a:latin typeface="Cambria Math" panose="02040503050406030204" pitchFamily="18" charset="0"/>
                              <a:ea typeface="Cambria Math" panose="02040503050406030204" pitchFamily="18" charset="0"/>
                            </a:rPr>
                          </m:ctrlPr>
                        </m:naryPr>
                        <m:sub>
                          <m:r>
                            <m:rPr>
                              <m:sty m:val="p"/>
                              <m:brk m:alnAt="23"/>
                            </m:rPr>
                            <a:rPr lang="vi-VN" i="1" smtClean="0">
                              <a:solidFill>
                                <a:srgbClr val="FF0000"/>
                              </a:solidFill>
                              <a:latin typeface="Cambria Math" panose="02040503050406030204" pitchFamily="18" charset="0"/>
                              <a:ea typeface="Cambria Math" panose="02040503050406030204" pitchFamily="18" charset="0"/>
                            </a:rPr>
                            <m:t>k</m:t>
                          </m:r>
                          <m:r>
                            <a:rPr lang="vi-VN" i="1">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0</m:t>
                          </m:r>
                        </m:sub>
                        <m:sup>
                          <m:r>
                            <a:rPr lang="vi-VN" i="1">
                              <a:solidFill>
                                <a:srgbClr val="00B0F0"/>
                              </a:solidFill>
                              <a:latin typeface="Cambria Math" panose="02040503050406030204" pitchFamily="18" charset="0"/>
                              <a:ea typeface="Cambria Math" panose="02040503050406030204" pitchFamily="18" charset="0"/>
                            </a:rPr>
                            <m:t>∞</m:t>
                          </m:r>
                        </m:sup>
                        <m:e>
                          <m:sSup>
                            <m:sSupPr>
                              <m:ctrlPr>
                                <a:rPr lang="vi-VN" b="0" i="1" smtClean="0">
                                  <a:solidFill>
                                    <a:srgbClr val="00B0F0"/>
                                  </a:solidFill>
                                  <a:latin typeface="Cambria Math" panose="02040503050406030204" pitchFamily="18" charset="0"/>
                                  <a:ea typeface="Cambria Math" panose="02040503050406030204" pitchFamily="18" charset="0"/>
                                </a:rPr>
                              </m:ctrlPr>
                            </m:sSupPr>
                            <m:e>
                              <m:r>
                                <a:rPr lang="vi-VN" b="0" i="1" smtClean="0">
                                  <a:solidFill>
                                    <a:srgbClr val="00B0F0"/>
                                  </a:solidFill>
                                  <a:latin typeface="Cambria Math" panose="02040503050406030204" pitchFamily="18" charset="0"/>
                                  <a:ea typeface="Cambria Math" panose="02040503050406030204" pitchFamily="18" charset="0"/>
                                </a:rPr>
                                <m:t>(</m:t>
                              </m:r>
                              <m:r>
                                <m:rPr>
                                  <m:sty m:val="p"/>
                                </m:rPr>
                                <a:rPr lang="vi-VN" i="1">
                                  <a:solidFill>
                                    <a:srgbClr val="00B0F0"/>
                                  </a:solidFill>
                                  <a:latin typeface="Cambria Math" panose="02040503050406030204" pitchFamily="18" charset="0"/>
                                  <a:ea typeface="Cambria Math" panose="02040503050406030204" pitchFamily="18" charset="0"/>
                                </a:rPr>
                                <m:t>k</m:t>
                              </m:r>
                              <m:r>
                                <a:rPr lang="vi-VN" b="0" i="1" smtClean="0">
                                  <a:solidFill>
                                    <a:srgbClr val="00B0F0"/>
                                  </a:solidFill>
                                  <a:latin typeface="Cambria Math" panose="02040503050406030204" pitchFamily="18" charset="0"/>
                                  <a:ea typeface="Cambria Math" panose="02040503050406030204" pitchFamily="18" charset="0"/>
                                </a:rPr>
                                <m:t>+1)</m:t>
                              </m:r>
                              <m:r>
                                <m:rPr>
                                  <m:sty m:val="p"/>
                                </m:rPr>
                                <a:rPr lang="vi-VN" i="1">
                                  <a:solidFill>
                                    <a:srgbClr val="00B0F0"/>
                                  </a:solidFill>
                                  <a:latin typeface="Cambria Math" panose="02040503050406030204" pitchFamily="18" charset="0"/>
                                  <a:ea typeface="Cambria Math" panose="02040503050406030204" pitchFamily="18" charset="0"/>
                                </a:rPr>
                                <m:t>e</m:t>
                              </m:r>
                            </m:e>
                            <m:sup>
                              <m:r>
                                <a:rPr lang="vi-VN" b="0" i="1" smtClean="0">
                                  <a:solidFill>
                                    <a:srgbClr val="00B0F0"/>
                                  </a:solidFill>
                                  <a:latin typeface="Cambria Math" panose="02040503050406030204" pitchFamily="18" charset="0"/>
                                  <a:ea typeface="Cambria Math" panose="02040503050406030204" pitchFamily="18" charset="0"/>
                                </a:rPr>
                                <m:t>−</m:t>
                              </m:r>
                              <m:r>
                                <a:rPr lang="vi-VN" b="0" i="1" smtClean="0">
                                  <a:solidFill>
                                    <a:srgbClr val="00B0F0"/>
                                  </a:solidFill>
                                  <a:latin typeface="Cambria Math" panose="02040503050406030204" pitchFamily="18" charset="0"/>
                                  <a:ea typeface="Cambria Math" panose="02040503050406030204" pitchFamily="18" charset="0"/>
                                </a:rPr>
                                <m:t>𝜆</m:t>
                              </m:r>
                            </m:sup>
                          </m:sSup>
                          <m:f>
                            <m:fPr>
                              <m:ctrlPr>
                                <a:rPr lang="vi-VN" i="1">
                                  <a:solidFill>
                                    <a:srgbClr val="00B0F0"/>
                                  </a:solidFill>
                                  <a:latin typeface="Cambria Math" panose="02040503050406030204" pitchFamily="18" charset="0"/>
                                  <a:ea typeface="Cambria Math" panose="02040503050406030204" pitchFamily="18" charset="0"/>
                                </a:rPr>
                              </m:ctrlPr>
                            </m:fPr>
                            <m:num>
                              <m:sSup>
                                <m:sSupPr>
                                  <m:ctrlPr>
                                    <a:rPr lang="vi-VN" i="1">
                                      <a:solidFill>
                                        <a:srgbClr val="00B0F0"/>
                                      </a:solidFill>
                                      <a:latin typeface="Cambria Math" panose="02040503050406030204" pitchFamily="18" charset="0"/>
                                      <a:ea typeface="Cambria Math" panose="02040503050406030204" pitchFamily="18" charset="0"/>
                                    </a:rPr>
                                  </m:ctrlPr>
                                </m:sSupPr>
                                <m:e>
                                  <m:r>
                                    <a:rPr lang="vi-VN" i="1">
                                      <a:solidFill>
                                        <a:srgbClr val="00B0F0"/>
                                      </a:solidFill>
                                      <a:latin typeface="Cambria Math" panose="02040503050406030204" pitchFamily="18" charset="0"/>
                                      <a:ea typeface="Cambria Math" panose="02040503050406030204" pitchFamily="18" charset="0"/>
                                    </a:rPr>
                                    <m:t>𝜆</m:t>
                                  </m:r>
                                </m:e>
                                <m:sup>
                                  <m:r>
                                    <m:rPr>
                                      <m:sty m:val="p"/>
                                    </m:rPr>
                                    <a:rPr lang="vi-VN" i="1">
                                      <a:solidFill>
                                        <a:srgbClr val="00B0F0"/>
                                      </a:solidFill>
                                      <a:latin typeface="Cambria Math" panose="02040503050406030204" pitchFamily="18" charset="0"/>
                                      <a:ea typeface="Cambria Math" panose="02040503050406030204" pitchFamily="18" charset="0"/>
                                    </a:rPr>
                                    <m:t>k</m:t>
                                  </m:r>
                                </m:sup>
                              </m:sSup>
                            </m:num>
                            <m:den>
                              <m:r>
                                <m:rPr>
                                  <m:sty m:val="p"/>
                                </m:rPr>
                                <a:rPr lang="vi-VN" i="1" smtClean="0">
                                  <a:solidFill>
                                    <a:srgbClr val="00B0F0"/>
                                  </a:solidFill>
                                  <a:latin typeface="Cambria Math" panose="02040503050406030204" pitchFamily="18" charset="0"/>
                                  <a:ea typeface="Cambria Math" panose="02040503050406030204" pitchFamily="18" charset="0"/>
                                </a:rPr>
                                <m:t>k</m:t>
                              </m:r>
                              <m:r>
                                <a:rPr lang="vi-VN" i="1">
                                  <a:solidFill>
                                    <a:srgbClr val="00B0F0"/>
                                  </a:solidFill>
                                  <a:latin typeface="Cambria Math" panose="02040503050406030204" pitchFamily="18" charset="0"/>
                                  <a:ea typeface="Cambria Math" panose="02040503050406030204" pitchFamily="18" charset="0"/>
                                </a:rPr>
                                <m:t>!</m:t>
                              </m:r>
                            </m:den>
                          </m:f>
                        </m:e>
                      </m:nary>
                    </m:oMath>
                  </m:oMathPara>
                </a14:m>
                <a:endParaRPr lang="vi-VN" i="1" dirty="0">
                  <a:solidFill>
                    <a:srgbClr val="00B0F0"/>
                  </a:solidFill>
                  <a:latin typeface="Cambria Math" panose="02040503050406030204" pitchFamily="18" charset="0"/>
                  <a:ea typeface="Cambria Math" panose="02040503050406030204" pitchFamily="18" charset="0"/>
                </a:endParaRPr>
              </a:p>
              <a:p>
                <a:pPr marL="1800000" indent="0">
                  <a:buNone/>
                </a:pPr>
                <a14:m>
                  <m:oMathPara xmlns:m="http://schemas.openxmlformats.org/officeDocument/2006/math">
                    <m:oMathParaPr>
                      <m:jc m:val="left"/>
                    </m:oMathParaPr>
                    <m:oMath xmlns:m="http://schemas.openxmlformats.org/officeDocument/2006/math">
                      <m:r>
                        <a:rPr lang="vi-VN" b="0" i="1" smtClean="0">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𝜆</m:t>
                      </m:r>
                      <m:r>
                        <a:rPr lang="vi-VN" b="0" i="1" smtClean="0">
                          <a:solidFill>
                            <a:srgbClr val="FF0000"/>
                          </a:solidFill>
                          <a:latin typeface="Cambria Math" panose="02040503050406030204" pitchFamily="18" charset="0"/>
                          <a:ea typeface="Cambria Math" panose="02040503050406030204" pitchFamily="18" charset="0"/>
                        </a:rPr>
                        <m:t>(</m:t>
                      </m:r>
                      <m:r>
                        <a:rPr lang="vi-VN" b="0" i="1" smtClean="0">
                          <a:solidFill>
                            <a:srgbClr val="FF0000"/>
                          </a:solidFill>
                          <a:latin typeface="Cambria Math" panose="02040503050406030204" pitchFamily="18" charset="0"/>
                          <a:ea typeface="Cambria Math" panose="02040503050406030204" pitchFamily="18" charset="0"/>
                        </a:rPr>
                        <m:t>𝜆</m:t>
                      </m:r>
                      <m:r>
                        <a:rPr lang="vi-VN" b="0" i="1" smtClean="0">
                          <a:solidFill>
                            <a:srgbClr val="FF0000"/>
                          </a:solidFill>
                          <a:latin typeface="Cambria Math" panose="02040503050406030204" pitchFamily="18" charset="0"/>
                          <a:ea typeface="Cambria Math" panose="02040503050406030204" pitchFamily="18" charset="0"/>
                        </a:rPr>
                        <m:t>+1)</m:t>
                      </m:r>
                    </m:oMath>
                  </m:oMathPara>
                </a14:m>
                <a:endParaRPr lang="vi-VN" dirty="0"/>
              </a:p>
            </p:txBody>
          </p:sp>
        </mc:Choice>
        <mc:Fallback xmlns="">
          <p:sp>
            <p:nvSpPr>
              <p:cNvPr id="3" name="Content Placeholder 2">
                <a:extLst>
                  <a:ext uri="{FF2B5EF4-FFF2-40B4-BE49-F238E27FC236}">
                    <a16:creationId xmlns:a16="http://schemas.microsoft.com/office/drawing/2014/main" id="{D356CDCB-89C8-5534-B3FB-FBC97A83FB94}"/>
                  </a:ext>
                </a:extLst>
              </p:cNvPr>
              <p:cNvSpPr>
                <a:spLocks noGrp="1" noRot="1" noChangeAspect="1" noMove="1" noResize="1" noEditPoints="1" noAdjustHandles="1" noChangeArrowheads="1" noChangeShapeType="1" noTextEdit="1"/>
              </p:cNvSpPr>
              <p:nvPr>
                <p:ph idx="1"/>
              </p:nvPr>
            </p:nvSpPr>
            <p:spPr>
              <a:blipFill>
                <a:blip r:embed="rId2"/>
                <a:stretch>
                  <a:fillRect t="-33571" b="-964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338B45-6DC7-E25A-8A7A-5B3B841935B6}"/>
                  </a:ext>
                </a:extLst>
              </p:cNvPr>
              <p:cNvSpPr txBox="1"/>
              <p:nvPr/>
            </p:nvSpPr>
            <p:spPr>
              <a:xfrm>
                <a:off x="6324600" y="3257550"/>
                <a:ext cx="2209800"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p>
                        <m:sSupPr>
                          <m:ctrlPr>
                            <a:rPr lang="vi-VN" sz="2800" b="0" i="1" smtClean="0">
                              <a:solidFill>
                                <a:srgbClr val="FF0000"/>
                              </a:solidFill>
                              <a:latin typeface="Cambria Math" panose="02040503050406030204" pitchFamily="18" charset="0"/>
                              <a:ea typeface="Cambria Math" panose="02040503050406030204" pitchFamily="18" charset="0"/>
                            </a:rPr>
                          </m:ctrlPr>
                        </m:sSupPr>
                        <m:e>
                          <m:d>
                            <m:dPr>
                              <m:ctrlPr>
                                <a:rPr lang="vi-VN" sz="2800" b="0" i="1" smtClean="0">
                                  <a:solidFill>
                                    <a:srgbClr val="FF0000"/>
                                  </a:solidFill>
                                  <a:latin typeface="Cambria Math" panose="02040503050406030204" pitchFamily="18" charset="0"/>
                                  <a:ea typeface="Cambria Math" panose="02040503050406030204" pitchFamily="18" charset="0"/>
                                </a:rPr>
                              </m:ctrlPr>
                            </m:dPr>
                            <m:e>
                              <m:r>
                                <a:rPr lang="vi-VN" sz="2800"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sz="2800" i="1">
                                      <a:solidFill>
                                        <a:srgbClr val="FF0000"/>
                                      </a:solidFill>
                                      <a:latin typeface="Cambria Math" panose="02040503050406030204" pitchFamily="18" charset="0"/>
                                      <a:ea typeface="Cambria Math" panose="02040503050406030204" pitchFamily="18" charset="0"/>
                                    </a:rPr>
                                  </m:ctrlPr>
                                </m:dPr>
                                <m:e>
                                  <m:r>
                                    <m:rPr>
                                      <m:sty m:val="p"/>
                                    </m:rPr>
                                    <a:rPr lang="vi-VN" sz="2800" i="1">
                                      <a:solidFill>
                                        <a:srgbClr val="FF0000"/>
                                      </a:solidFill>
                                      <a:latin typeface="Cambria Math" panose="02040503050406030204" pitchFamily="18" charset="0"/>
                                      <a:ea typeface="Cambria Math" panose="02040503050406030204" pitchFamily="18" charset="0"/>
                                    </a:rPr>
                                    <m:t>X</m:t>
                                  </m:r>
                                </m:e>
                              </m:d>
                            </m:e>
                          </m:d>
                        </m:e>
                        <m:sup>
                          <m:r>
                            <a:rPr lang="vi-VN" sz="2800" b="0" i="1" smtClean="0">
                              <a:solidFill>
                                <a:srgbClr val="FF0000"/>
                              </a:solidFill>
                              <a:latin typeface="Cambria Math" panose="02040503050406030204" pitchFamily="18" charset="0"/>
                              <a:ea typeface="Cambria Math" panose="02040503050406030204" pitchFamily="18" charset="0"/>
                            </a:rPr>
                            <m:t>2</m:t>
                          </m:r>
                        </m:sup>
                      </m:sSup>
                      <m:r>
                        <a:rPr lang="vi-VN" sz="2800" b="0" i="1" smtClean="0">
                          <a:solidFill>
                            <a:srgbClr val="FF0000"/>
                          </a:solidFill>
                          <a:latin typeface="Cambria Math" panose="02040503050406030204" pitchFamily="18" charset="0"/>
                          <a:ea typeface="Cambria Math" panose="02040503050406030204" pitchFamily="18" charset="0"/>
                        </a:rPr>
                        <m:t>=</m:t>
                      </m:r>
                      <m:sSup>
                        <m:sSupPr>
                          <m:ctrlPr>
                            <a:rPr lang="vi-VN" sz="2800" b="0" i="1" smtClean="0">
                              <a:solidFill>
                                <a:srgbClr val="FF0000"/>
                              </a:solidFill>
                              <a:latin typeface="Cambria Math" panose="02040503050406030204" pitchFamily="18" charset="0"/>
                              <a:ea typeface="Cambria Math" panose="02040503050406030204" pitchFamily="18" charset="0"/>
                            </a:rPr>
                          </m:ctrlPr>
                        </m:sSupPr>
                        <m:e>
                          <m:r>
                            <a:rPr lang="vi-VN" sz="2800" b="0" i="1" smtClean="0">
                              <a:solidFill>
                                <a:srgbClr val="FF0000"/>
                              </a:solidFill>
                              <a:latin typeface="Cambria Math" panose="02040503050406030204" pitchFamily="18" charset="0"/>
                              <a:ea typeface="Cambria Math" panose="02040503050406030204" pitchFamily="18" charset="0"/>
                            </a:rPr>
                            <m:t>𝜆</m:t>
                          </m:r>
                        </m:e>
                        <m:sup>
                          <m:r>
                            <a:rPr lang="vi-VN" sz="2800" b="0" i="1" smtClean="0">
                              <a:solidFill>
                                <a:srgbClr val="FF0000"/>
                              </a:solidFill>
                              <a:latin typeface="Cambria Math" panose="02040503050406030204" pitchFamily="18" charset="0"/>
                              <a:ea typeface="Cambria Math" panose="02040503050406030204" pitchFamily="18" charset="0"/>
                            </a:rPr>
                            <m:t>2</m:t>
                          </m:r>
                        </m:sup>
                      </m:sSup>
                    </m:oMath>
                  </m:oMathPara>
                </a14:m>
                <a:endParaRPr lang="vi-VN" sz="2800" dirty="0"/>
              </a:p>
            </p:txBody>
          </p:sp>
        </mc:Choice>
        <mc:Fallback xmlns="">
          <p:sp>
            <p:nvSpPr>
              <p:cNvPr id="4" name="TextBox 3">
                <a:extLst>
                  <a:ext uri="{FF2B5EF4-FFF2-40B4-BE49-F238E27FC236}">
                    <a16:creationId xmlns:a16="http://schemas.microsoft.com/office/drawing/2014/main" id="{28338B45-6DC7-E25A-8A7A-5B3B841935B6}"/>
                  </a:ext>
                </a:extLst>
              </p:cNvPr>
              <p:cNvSpPr txBox="1">
                <a:spLocks noRot="1" noChangeAspect="1" noMove="1" noResize="1" noEditPoints="1" noAdjustHandles="1" noChangeArrowheads="1" noChangeShapeType="1" noTextEdit="1"/>
              </p:cNvSpPr>
              <p:nvPr/>
            </p:nvSpPr>
            <p:spPr>
              <a:xfrm>
                <a:off x="6324600" y="3257550"/>
                <a:ext cx="2209800" cy="523220"/>
              </a:xfrm>
              <a:prstGeom prst="rect">
                <a:avLst/>
              </a:prstGeom>
              <a:blipFill>
                <a:blip r:embed="rId3"/>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45028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9DA-51DB-98B9-F6D8-65C4340FB4CE}"/>
              </a:ext>
            </a:extLst>
          </p:cNvPr>
          <p:cNvSpPr>
            <a:spLocks noGrp="1"/>
          </p:cNvSpPr>
          <p:nvPr>
            <p:ph type="title"/>
          </p:nvPr>
        </p:nvSpPr>
        <p:spPr/>
        <p:txBody>
          <a:bodyPr/>
          <a:lstStyle/>
          <a:p>
            <a:r>
              <a:rPr lang="vi-VN" dirty="0"/>
              <a:t>Mô hình hoá bài toán ra quyết định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F14C4E-2AAB-0414-67FD-E06141718394}"/>
                  </a:ext>
                </a:extLst>
              </p:cNvPr>
              <p:cNvSpPr>
                <a:spLocks noGrp="1"/>
              </p:cNvSpPr>
              <p:nvPr>
                <p:ph idx="1"/>
              </p:nvPr>
            </p:nvSpPr>
            <p:spPr>
              <a:xfrm>
                <a:off x="304800" y="1047750"/>
                <a:ext cx="6096000" cy="3546873"/>
              </a:xfrm>
            </p:spPr>
            <p:txBody>
              <a:bodyPr/>
              <a:lstStyle/>
              <a:p>
                <a14:m>
                  <m:oMath xmlns:m="http://schemas.openxmlformats.org/officeDocument/2006/math">
                    <m:r>
                      <m:rPr>
                        <m:sty m:val="p"/>
                      </m:rPr>
                      <a:rPr lang="vi-VN" sz="1800" i="1" dirty="0" smtClean="0">
                        <a:solidFill>
                          <a:srgbClr val="FF0000"/>
                        </a:solidFill>
                        <a:latin typeface="Cambria Math" panose="02040503050406030204" pitchFamily="18" charset="0"/>
                      </a:rPr>
                      <m:t>X</m:t>
                    </m:r>
                    <m:r>
                      <a:rPr lang="vi-VN" sz="1800" b="0" i="1" dirty="0" smtClean="0">
                        <a:latin typeface="Cambria Math" panose="02040503050406030204" pitchFamily="18" charset="0"/>
                      </a:rPr>
                      <m:t>=</m:t>
                    </m:r>
                  </m:oMath>
                </a14:m>
                <a:r>
                  <a:rPr lang="vi-VN" sz="1800" dirty="0"/>
                  <a:t> trạng thái / tình huống</a:t>
                </a:r>
              </a:p>
              <a:p>
                <a:r>
                  <a:rPr lang="vi-VN" sz="1800" dirty="0"/>
                  <a:t>Mong muốn: chọn </a:t>
                </a:r>
                <a14:m>
                  <m:oMath xmlns:m="http://schemas.openxmlformats.org/officeDocument/2006/math">
                    <m:r>
                      <m:rPr>
                        <m:sty m:val="p"/>
                      </m:rPr>
                      <a:rPr lang="vi-VN" sz="1800" i="1" dirty="0">
                        <a:latin typeface="Cambria Math" panose="02040503050406030204" pitchFamily="18" charset="0"/>
                      </a:rPr>
                      <m:t>a</m:t>
                    </m:r>
                    <m:r>
                      <a:rPr lang="vi-VN" sz="1800" b="0" i="1" dirty="0" smtClean="0">
                        <a:latin typeface="Cambria Math" panose="02040503050406030204" pitchFamily="18" charset="0"/>
                      </a:rPr>
                      <m:t>=</m:t>
                    </m:r>
                  </m:oMath>
                </a14:m>
                <a:r>
                  <a:rPr lang="vi-VN" sz="1800" dirty="0"/>
                  <a:t> hành động / quyết định hợp lý</a:t>
                </a:r>
              </a:p>
              <a:p>
                <a:r>
                  <a:rPr lang="vi-VN" sz="1800" dirty="0"/>
                  <a:t>Mô tả sự hợp lý = lợi ích / lợi nhuận / niềm vui / điểm thưởng có được khi ra quyết định hoặc thực hiện hành</a:t>
                </a:r>
                <a:br>
                  <a:rPr lang="vi-VN" sz="1800" dirty="0"/>
                </a:br>
                <a:r>
                  <a:rPr lang="vi-VN" sz="1800" dirty="0"/>
                  <a:t>động</a:t>
                </a:r>
              </a:p>
              <a:p>
                <a14:m>
                  <m:oMath xmlns:m="http://schemas.openxmlformats.org/officeDocument/2006/math">
                    <m:r>
                      <m:rPr>
                        <m:sty m:val="p"/>
                      </m:rPr>
                      <a:rPr lang="vi-VN" sz="1800" i="1" dirty="0" smtClean="0">
                        <a:solidFill>
                          <a:srgbClr val="FF0000"/>
                        </a:solidFill>
                        <a:latin typeface="Cambria Math" panose="02040503050406030204" pitchFamily="18" charset="0"/>
                      </a:rPr>
                      <m:t>A</m:t>
                    </m:r>
                    <m:d>
                      <m:dPr>
                        <m:ctrlPr>
                          <a:rPr lang="vi-VN" sz="1800" b="0" i="1" dirty="0" smtClean="0">
                            <a:solidFill>
                              <a:srgbClr val="FF0000"/>
                            </a:solidFill>
                            <a:latin typeface="Cambria Math" panose="02040503050406030204" pitchFamily="18" charset="0"/>
                          </a:rPr>
                        </m:ctrlPr>
                      </m:dPr>
                      <m:e>
                        <m:r>
                          <m:rPr>
                            <m:sty m:val="p"/>
                          </m:rPr>
                          <a:rPr lang="vi-VN" sz="1800" i="1" dirty="0">
                            <a:solidFill>
                              <a:srgbClr val="FF0000"/>
                            </a:solidFill>
                            <a:latin typeface="Cambria Math" panose="02040503050406030204" pitchFamily="18" charset="0"/>
                          </a:rPr>
                          <m:t>x</m:t>
                        </m:r>
                      </m:e>
                    </m:d>
                    <m:r>
                      <a:rPr lang="vi-VN" sz="1800" b="0" i="1" dirty="0" smtClean="0">
                        <a:latin typeface="Cambria Math" panose="02040503050406030204" pitchFamily="18" charset="0"/>
                      </a:rPr>
                      <m:t>=</m:t>
                    </m:r>
                  </m:oMath>
                </a14:m>
                <a:r>
                  <a:rPr lang="vi-VN" sz="1800" dirty="0"/>
                  <a:t> thuật toán ra quyết định / hành động khi gặp tình huống </a:t>
                </a:r>
                <a14:m>
                  <m:oMath xmlns:m="http://schemas.openxmlformats.org/officeDocument/2006/math">
                    <m:r>
                      <m:rPr>
                        <m:sty m:val="p"/>
                      </m:rPr>
                      <a:rPr lang="vi-VN" sz="1800" i="1" dirty="0">
                        <a:latin typeface="Cambria Math" panose="02040503050406030204" pitchFamily="18" charset="0"/>
                      </a:rPr>
                      <m:t>x</m:t>
                    </m:r>
                  </m:oMath>
                </a14:m>
                <a:endParaRPr lang="vi-VN" sz="1800" dirty="0"/>
              </a:p>
              <a:p>
                <a14:m>
                  <m:oMath xmlns:m="http://schemas.openxmlformats.org/officeDocument/2006/math">
                    <m:r>
                      <m:rPr>
                        <m:sty m:val="p"/>
                      </m:rPr>
                      <a:rPr lang="vi-VN" sz="1800" i="1" dirty="0" smtClean="0">
                        <a:solidFill>
                          <a:srgbClr val="FF0000"/>
                        </a:solidFill>
                        <a:latin typeface="Cambria Math" panose="02040503050406030204" pitchFamily="18" charset="0"/>
                      </a:rPr>
                      <m:t>R</m:t>
                    </m:r>
                    <m:d>
                      <m:dPr>
                        <m:ctrlPr>
                          <a:rPr lang="vi-VN" sz="1800" b="0" i="1" dirty="0" smtClean="0">
                            <a:solidFill>
                              <a:srgbClr val="FF0000"/>
                            </a:solidFill>
                            <a:latin typeface="Cambria Math" panose="02040503050406030204" pitchFamily="18" charset="0"/>
                          </a:rPr>
                        </m:ctrlPr>
                      </m:dPr>
                      <m:e>
                        <m:r>
                          <m:rPr>
                            <m:sty m:val="p"/>
                          </m:rPr>
                          <a:rPr lang="vi-VN" sz="1800" i="1" dirty="0">
                            <a:solidFill>
                              <a:srgbClr val="FF0000"/>
                            </a:solidFill>
                            <a:latin typeface="Cambria Math" panose="02040503050406030204" pitchFamily="18" charset="0"/>
                          </a:rPr>
                          <m:t>a</m:t>
                        </m:r>
                        <m:r>
                          <a:rPr lang="vi-VN" sz="1800" b="0" i="1" dirty="0" smtClean="0">
                            <a:solidFill>
                              <a:srgbClr val="FF0000"/>
                            </a:solidFill>
                            <a:latin typeface="Cambria Math" panose="02040503050406030204" pitchFamily="18" charset="0"/>
                          </a:rPr>
                          <m:t>, </m:t>
                        </m:r>
                        <m:r>
                          <m:rPr>
                            <m:sty m:val="p"/>
                          </m:rPr>
                          <a:rPr lang="vi-VN" sz="1800" i="1" dirty="0">
                            <a:solidFill>
                              <a:srgbClr val="FF0000"/>
                            </a:solidFill>
                            <a:latin typeface="Cambria Math" panose="02040503050406030204" pitchFamily="18" charset="0"/>
                          </a:rPr>
                          <m:t>x</m:t>
                        </m:r>
                      </m:e>
                    </m:d>
                    <m:r>
                      <a:rPr lang="vi-VN" sz="1800" b="0" i="1" dirty="0" smtClean="0">
                        <a:latin typeface="Cambria Math" panose="02040503050406030204" pitchFamily="18" charset="0"/>
                      </a:rPr>
                      <m:t>=</m:t>
                    </m:r>
                  </m:oMath>
                </a14:m>
                <a:r>
                  <a:rPr lang="vi-VN" sz="1800" dirty="0"/>
                  <a:t> điểm thưởng khi thực hiện hành động </a:t>
                </a:r>
                <a14:m>
                  <m:oMath xmlns:m="http://schemas.openxmlformats.org/officeDocument/2006/math">
                    <m:r>
                      <m:rPr>
                        <m:sty m:val="p"/>
                      </m:rPr>
                      <a:rPr lang="vi-VN" sz="1800" i="1" dirty="0">
                        <a:latin typeface="Cambria Math" panose="02040503050406030204" pitchFamily="18" charset="0"/>
                      </a:rPr>
                      <m:t>a</m:t>
                    </m:r>
                  </m:oMath>
                </a14:m>
                <a:r>
                  <a:rPr lang="vi-VN" sz="1800" dirty="0"/>
                  <a:t> trong tình huống </a:t>
                </a:r>
                <a14:m>
                  <m:oMath xmlns:m="http://schemas.openxmlformats.org/officeDocument/2006/math">
                    <m:r>
                      <m:rPr>
                        <m:sty m:val="p"/>
                      </m:rPr>
                      <a:rPr lang="vi-VN" sz="1800" i="1" dirty="0">
                        <a:latin typeface="Cambria Math" panose="02040503050406030204" pitchFamily="18" charset="0"/>
                      </a:rPr>
                      <m:t>x</m:t>
                    </m:r>
                  </m:oMath>
                </a14:m>
                <a:endParaRPr lang="vi-VN" sz="1800" dirty="0"/>
              </a:p>
              <a:p>
                <a:r>
                  <a:rPr lang="vi-VN" sz="1800" dirty="0"/>
                  <a:t>Kì vọng của điểm thưởng: </a:t>
                </a:r>
                <a14:m>
                  <m:oMath xmlns:m="http://schemas.openxmlformats.org/officeDocument/2006/math">
                    <m:r>
                      <a:rPr lang="vi-VN" sz="1800"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sz="1800" i="1">
                            <a:solidFill>
                              <a:srgbClr val="FF0000"/>
                            </a:solidFill>
                            <a:latin typeface="Cambria Math" panose="02040503050406030204" pitchFamily="18" charset="0"/>
                            <a:ea typeface="Cambria Math" panose="02040503050406030204" pitchFamily="18" charset="0"/>
                          </a:rPr>
                        </m:ctrlPr>
                      </m:dPr>
                      <m:e>
                        <m:r>
                          <m:rPr>
                            <m:sty m:val="p"/>
                          </m:rPr>
                          <a:rPr lang="vi-VN" sz="1800" i="1">
                            <a:solidFill>
                              <a:srgbClr val="FF0000"/>
                            </a:solidFill>
                            <a:latin typeface="Cambria Math" panose="02040503050406030204" pitchFamily="18" charset="0"/>
                            <a:ea typeface="Cambria Math" panose="02040503050406030204" pitchFamily="18" charset="0"/>
                          </a:rPr>
                          <m:t>S</m:t>
                        </m:r>
                      </m:e>
                    </m:d>
                    <m:r>
                      <a:rPr lang="vi-VN" sz="1800" b="0" i="1" smtClean="0">
                        <a:solidFill>
                          <a:srgbClr val="FF0000"/>
                        </a:solidFill>
                        <a:latin typeface="Cambria Math" panose="02040503050406030204" pitchFamily="18" charset="0"/>
                        <a:ea typeface="Cambria Math" panose="02040503050406030204" pitchFamily="18" charset="0"/>
                      </a:rPr>
                      <m:t>=</m:t>
                    </m:r>
                    <m:r>
                      <a:rPr lang="vi-VN" sz="1800" i="1">
                        <a:solidFill>
                          <a:srgbClr val="FF0000"/>
                        </a:solidFill>
                        <a:latin typeface="Cambria Math" panose="02040503050406030204" pitchFamily="18" charset="0"/>
                        <a:ea typeface="Cambria Math" panose="02040503050406030204" pitchFamily="18" charset="0"/>
                      </a:rPr>
                      <m:t>𝔼</m:t>
                    </m:r>
                    <m:d>
                      <m:dPr>
                        <m:begChr m:val="["/>
                        <m:endChr m:val="]"/>
                        <m:ctrlPr>
                          <a:rPr lang="vi-VN" sz="1800" i="1" smtClean="0">
                            <a:solidFill>
                              <a:srgbClr val="FF0000"/>
                            </a:solidFill>
                            <a:latin typeface="Cambria Math" panose="02040503050406030204" pitchFamily="18" charset="0"/>
                            <a:ea typeface="Cambria Math" panose="02040503050406030204" pitchFamily="18" charset="0"/>
                          </a:rPr>
                        </m:ctrlPr>
                      </m:dPr>
                      <m:e>
                        <m:r>
                          <m:rPr>
                            <m:sty m:val="p"/>
                          </m:rPr>
                          <a:rPr lang="vi-VN" sz="1800" i="1" dirty="0">
                            <a:solidFill>
                              <a:srgbClr val="FF0000"/>
                            </a:solidFill>
                            <a:latin typeface="Cambria Math" panose="02040503050406030204" pitchFamily="18" charset="0"/>
                          </a:rPr>
                          <m:t>R</m:t>
                        </m:r>
                        <m:r>
                          <a:rPr lang="vi-VN" sz="1800" i="1" dirty="0">
                            <a:solidFill>
                              <a:srgbClr val="FF0000"/>
                            </a:solidFill>
                            <a:latin typeface="Cambria Math" panose="02040503050406030204" pitchFamily="18" charset="0"/>
                          </a:rPr>
                          <m:t>(</m:t>
                        </m:r>
                        <m:r>
                          <m:rPr>
                            <m:sty m:val="p"/>
                          </m:rPr>
                          <a:rPr lang="vi-VN" sz="1800" i="1" dirty="0">
                            <a:solidFill>
                              <a:srgbClr val="FF0000"/>
                            </a:solidFill>
                            <a:latin typeface="Cambria Math" panose="02040503050406030204" pitchFamily="18" charset="0"/>
                          </a:rPr>
                          <m:t>A</m:t>
                        </m:r>
                        <m:d>
                          <m:dPr>
                            <m:ctrlPr>
                              <a:rPr lang="vi-VN" sz="1800" i="1" dirty="0">
                                <a:solidFill>
                                  <a:srgbClr val="FF0000"/>
                                </a:solidFill>
                                <a:latin typeface="Cambria Math" panose="02040503050406030204" pitchFamily="18" charset="0"/>
                              </a:rPr>
                            </m:ctrlPr>
                          </m:dPr>
                          <m:e>
                            <m:r>
                              <m:rPr>
                                <m:sty m:val="p"/>
                              </m:rPr>
                              <a:rPr lang="vi-VN" sz="1800" i="1" dirty="0">
                                <a:solidFill>
                                  <a:srgbClr val="FF0000"/>
                                </a:solidFill>
                                <a:latin typeface="Cambria Math" panose="02040503050406030204" pitchFamily="18" charset="0"/>
                              </a:rPr>
                              <m:t>X</m:t>
                            </m:r>
                          </m:e>
                        </m:d>
                        <m:r>
                          <a:rPr lang="vi-VN" sz="1800" i="1" dirty="0">
                            <a:solidFill>
                              <a:srgbClr val="FF0000"/>
                            </a:solidFill>
                            <a:latin typeface="Cambria Math" panose="02040503050406030204" pitchFamily="18" charset="0"/>
                          </a:rPr>
                          <m:t>,</m:t>
                        </m:r>
                        <m:r>
                          <m:rPr>
                            <m:sty m:val="p"/>
                          </m:rPr>
                          <a:rPr lang="vi-VN" sz="1800" i="1" dirty="0">
                            <a:solidFill>
                              <a:srgbClr val="FF0000"/>
                            </a:solidFill>
                            <a:latin typeface="Cambria Math" panose="02040503050406030204" pitchFamily="18" charset="0"/>
                          </a:rPr>
                          <m:t>X</m:t>
                        </m:r>
                        <m:r>
                          <a:rPr lang="vi-VN" sz="1800" i="1" dirty="0">
                            <a:solidFill>
                              <a:srgbClr val="FF0000"/>
                            </a:solidFill>
                            <a:latin typeface="Cambria Math" panose="02040503050406030204" pitchFamily="18" charset="0"/>
                          </a:rPr>
                          <m:t>)</m:t>
                        </m:r>
                      </m:e>
                    </m:d>
                  </m:oMath>
                </a14:m>
                <a:endParaRPr lang="vi-VN" sz="1800" dirty="0"/>
              </a:p>
              <a:p>
                <a:r>
                  <a:rPr lang="vi-VN" sz="1800" dirty="0"/>
                  <a:t>Bài toán tối ưu, tìm thuật toán </a:t>
                </a:r>
                <a14:m>
                  <m:oMath xmlns:m="http://schemas.openxmlformats.org/officeDocument/2006/math">
                    <m:r>
                      <m:rPr>
                        <m:sty m:val="p"/>
                      </m:rPr>
                      <a:rPr lang="vi-VN" sz="1800" i="1" dirty="0">
                        <a:latin typeface="Cambria Math" panose="02040503050406030204" pitchFamily="18" charset="0"/>
                      </a:rPr>
                      <m:t>A</m:t>
                    </m:r>
                  </m:oMath>
                </a14:m>
                <a:r>
                  <a:rPr lang="vi-VN" sz="1800" dirty="0"/>
                  <a:t> trong lớp các thuật toán </a:t>
                </a:r>
                <a14:m>
                  <m:oMath xmlns:m="http://schemas.openxmlformats.org/officeDocument/2006/math">
                    <m:r>
                      <a:rPr lang="vi-VN" sz="1800" i="1" smtClean="0">
                        <a:latin typeface="Cambria Math" panose="02040503050406030204" pitchFamily="18" charset="0"/>
                        <a:ea typeface="Cambria Math" panose="02040503050406030204" pitchFamily="18" charset="0"/>
                      </a:rPr>
                      <m:t>𝒜</m:t>
                    </m:r>
                  </m:oMath>
                </a14:m>
                <a:r>
                  <a:rPr lang="vi-VN" sz="1800" dirty="0"/>
                  <a:t> để cực đại kì vọng điểm thưởng</a:t>
                </a:r>
              </a:p>
            </p:txBody>
          </p:sp>
        </mc:Choice>
        <mc:Fallback xmlns="">
          <p:sp>
            <p:nvSpPr>
              <p:cNvPr id="3" name="Content Placeholder 2">
                <a:extLst>
                  <a:ext uri="{FF2B5EF4-FFF2-40B4-BE49-F238E27FC236}">
                    <a16:creationId xmlns:a16="http://schemas.microsoft.com/office/drawing/2014/main" id="{75F14C4E-2AAB-0414-67FD-E06141718394}"/>
                  </a:ext>
                </a:extLst>
              </p:cNvPr>
              <p:cNvSpPr>
                <a:spLocks noGrp="1" noRot="1" noChangeAspect="1" noMove="1" noResize="1" noEditPoints="1" noAdjustHandles="1" noChangeArrowheads="1" noChangeShapeType="1" noTextEdit="1"/>
              </p:cNvSpPr>
              <p:nvPr>
                <p:ph idx="1"/>
              </p:nvPr>
            </p:nvSpPr>
            <p:spPr>
              <a:xfrm>
                <a:off x="304800" y="1047750"/>
                <a:ext cx="6096000" cy="3546873"/>
              </a:xfrm>
              <a:blipFill>
                <a:blip r:embed="rId2"/>
                <a:stretch>
                  <a:fillRect l="-1040" t="-1071" r="-624" b="-714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505FE8-ED12-3764-5189-BCA8D81F80EF}"/>
                  </a:ext>
                </a:extLst>
              </p:cNvPr>
              <p:cNvSpPr txBox="1"/>
              <p:nvPr/>
            </p:nvSpPr>
            <p:spPr>
              <a:xfrm>
                <a:off x="6172200" y="1371421"/>
                <a:ext cx="2590800"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sty m:val="p"/>
                        </m:rPr>
                        <a:rPr lang="vi-VN" i="1" dirty="0" smtClean="0">
                          <a:solidFill>
                            <a:srgbClr val="FF0000"/>
                          </a:solidFill>
                          <a:latin typeface="Cambria Math" panose="02040503050406030204" pitchFamily="18" charset="0"/>
                        </a:rPr>
                        <m:t>S</m:t>
                      </m:r>
                      <m:r>
                        <a:rPr lang="vi-VN" sz="1800" b="0" i="1" dirty="0" smtClean="0">
                          <a:solidFill>
                            <a:srgbClr val="FF0000"/>
                          </a:solidFill>
                          <a:latin typeface="Cambria Math" panose="02040503050406030204" pitchFamily="18" charset="0"/>
                        </a:rPr>
                        <m:t>=</m:t>
                      </m:r>
                      <m:r>
                        <m:rPr>
                          <m:sty m:val="p"/>
                        </m:rPr>
                        <a:rPr lang="vi-VN" sz="1800" i="1" dirty="0">
                          <a:solidFill>
                            <a:srgbClr val="FF0000"/>
                          </a:solidFill>
                          <a:latin typeface="Cambria Math" panose="02040503050406030204" pitchFamily="18" charset="0"/>
                        </a:rPr>
                        <m:t>R</m:t>
                      </m:r>
                      <m:r>
                        <a:rPr lang="vi-VN" sz="1800" b="0" i="1" dirty="0" smtClean="0">
                          <a:solidFill>
                            <a:srgbClr val="FF0000"/>
                          </a:solidFill>
                          <a:latin typeface="Cambria Math" panose="02040503050406030204" pitchFamily="18" charset="0"/>
                        </a:rPr>
                        <m:t>(</m:t>
                      </m:r>
                      <m:r>
                        <m:rPr>
                          <m:sty m:val="p"/>
                        </m:rPr>
                        <a:rPr lang="vi-VN" sz="1800" i="1" dirty="0">
                          <a:solidFill>
                            <a:srgbClr val="FF0000"/>
                          </a:solidFill>
                          <a:latin typeface="Cambria Math" panose="02040503050406030204" pitchFamily="18" charset="0"/>
                        </a:rPr>
                        <m:t>A</m:t>
                      </m:r>
                      <m:d>
                        <m:dPr>
                          <m:ctrlPr>
                            <a:rPr lang="vi-VN" sz="1800" b="0" i="1" dirty="0" smtClean="0">
                              <a:solidFill>
                                <a:srgbClr val="FF0000"/>
                              </a:solidFill>
                              <a:latin typeface="Cambria Math" panose="02040503050406030204" pitchFamily="18" charset="0"/>
                            </a:rPr>
                          </m:ctrlPr>
                        </m:dPr>
                        <m:e>
                          <m:r>
                            <m:rPr>
                              <m:sty m:val="p"/>
                            </m:rPr>
                            <a:rPr lang="vi-VN" sz="1800" i="1" dirty="0">
                              <a:solidFill>
                                <a:srgbClr val="FF0000"/>
                              </a:solidFill>
                              <a:latin typeface="Cambria Math" panose="02040503050406030204" pitchFamily="18" charset="0"/>
                            </a:rPr>
                            <m:t>X</m:t>
                          </m:r>
                        </m:e>
                      </m:d>
                      <m:r>
                        <a:rPr lang="vi-VN" sz="1800" b="0" i="1" dirty="0" smtClean="0">
                          <a:solidFill>
                            <a:srgbClr val="FF0000"/>
                          </a:solidFill>
                          <a:latin typeface="Cambria Math" panose="02040503050406030204" pitchFamily="18" charset="0"/>
                        </a:rPr>
                        <m:t>,</m:t>
                      </m:r>
                      <m:r>
                        <m:rPr>
                          <m:sty m:val="p"/>
                        </m:rPr>
                        <a:rPr lang="vi-VN" sz="1800" i="1" dirty="0">
                          <a:solidFill>
                            <a:srgbClr val="FF0000"/>
                          </a:solidFill>
                          <a:latin typeface="Cambria Math" panose="02040503050406030204" pitchFamily="18" charset="0"/>
                        </a:rPr>
                        <m:t>X</m:t>
                      </m:r>
                      <m:r>
                        <a:rPr lang="vi-VN" sz="1800" b="0" i="1" dirty="0" smtClean="0">
                          <a:solidFill>
                            <a:srgbClr val="FF0000"/>
                          </a:solidFill>
                          <a:latin typeface="Cambria Math" panose="02040503050406030204" pitchFamily="18" charset="0"/>
                        </a:rPr>
                        <m:t>)</m:t>
                      </m:r>
                    </m:oMath>
                  </m:oMathPara>
                </a14:m>
                <a:endParaRPr lang="vi-VN" sz="1800" dirty="0">
                  <a:solidFill>
                    <a:srgbClr val="FF0000"/>
                  </a:solidFill>
                </a:endParaRPr>
              </a:p>
              <a:p>
                <a:pPr marL="0" indent="0">
                  <a:buNone/>
                </a:pPr>
                <a:r>
                  <a:rPr lang="vi-VN" sz="1800" dirty="0"/>
                  <a:t>là biến ngẫu nhiên đánh giá điểm thưởng khi gặp tình huống </a:t>
                </a:r>
                <a14:m>
                  <m:oMath xmlns:m="http://schemas.openxmlformats.org/officeDocument/2006/math">
                    <m:r>
                      <m:rPr>
                        <m:sty m:val="p"/>
                      </m:rPr>
                      <a:rPr lang="vi-VN" sz="1800" i="1" dirty="0">
                        <a:latin typeface="Cambria Math" panose="02040503050406030204" pitchFamily="18" charset="0"/>
                      </a:rPr>
                      <m:t>X</m:t>
                    </m:r>
                  </m:oMath>
                </a14:m>
                <a:r>
                  <a:rPr lang="vi-VN" sz="1800" dirty="0"/>
                  <a:t>.</a:t>
                </a:r>
              </a:p>
            </p:txBody>
          </p:sp>
        </mc:Choice>
        <mc:Fallback xmlns="">
          <p:sp>
            <p:nvSpPr>
              <p:cNvPr id="5" name="TextBox 4">
                <a:extLst>
                  <a:ext uri="{FF2B5EF4-FFF2-40B4-BE49-F238E27FC236}">
                    <a16:creationId xmlns:a16="http://schemas.microsoft.com/office/drawing/2014/main" id="{43505FE8-ED12-3764-5189-BCA8D81F80EF}"/>
                  </a:ext>
                </a:extLst>
              </p:cNvPr>
              <p:cNvSpPr txBox="1">
                <a:spLocks noRot="1" noChangeAspect="1" noMove="1" noResize="1" noEditPoints="1" noAdjustHandles="1" noChangeArrowheads="1" noChangeShapeType="1" noTextEdit="1"/>
              </p:cNvSpPr>
              <p:nvPr/>
            </p:nvSpPr>
            <p:spPr>
              <a:xfrm>
                <a:off x="6172200" y="1371421"/>
                <a:ext cx="2590800" cy="1200329"/>
              </a:xfrm>
              <a:prstGeom prst="rect">
                <a:avLst/>
              </a:prstGeom>
              <a:blipFill>
                <a:blip r:embed="rId3"/>
                <a:stretch>
                  <a:fillRect l="-1932" b="-5155"/>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CF0EAE-BA1B-6E01-B0FF-B197815C01BE}"/>
                  </a:ext>
                </a:extLst>
              </p:cNvPr>
              <p:cNvSpPr txBox="1"/>
              <p:nvPr/>
            </p:nvSpPr>
            <p:spPr>
              <a:xfrm>
                <a:off x="5981700" y="3470601"/>
                <a:ext cx="1066800" cy="65575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unc>
                        <m:funcPr>
                          <m:ctrlPr>
                            <a:rPr lang="vi-VN" sz="2800" i="1" dirty="0" smtClean="0">
                              <a:solidFill>
                                <a:srgbClr val="FF0000"/>
                              </a:solidFill>
                              <a:latin typeface="Cambria Math" panose="02040503050406030204" pitchFamily="18" charset="0"/>
                            </a:rPr>
                          </m:ctrlPr>
                        </m:funcPr>
                        <m:fName>
                          <m:limLow>
                            <m:limLowPr>
                              <m:ctrlPr>
                                <a:rPr lang="vi-VN" sz="2800" i="1" dirty="0">
                                  <a:solidFill>
                                    <a:srgbClr val="FF0000"/>
                                  </a:solidFill>
                                  <a:latin typeface="Cambria Math" panose="02040503050406030204" pitchFamily="18" charset="0"/>
                                </a:rPr>
                              </m:ctrlPr>
                            </m:limLowPr>
                            <m:e>
                              <m:r>
                                <m:rPr>
                                  <m:sty m:val="p"/>
                                </m:rPr>
                                <a:rPr lang="vi-VN" sz="2800" dirty="0">
                                  <a:solidFill>
                                    <a:srgbClr val="FF0000"/>
                                  </a:solidFill>
                                  <a:latin typeface="Cambria Math" panose="02040503050406030204" pitchFamily="18" charset="0"/>
                                </a:rPr>
                                <m:t>max</m:t>
                              </m:r>
                            </m:e>
                            <m:lim>
                              <m:r>
                                <m:rPr>
                                  <m:sty m:val="p"/>
                                </m:rPr>
                                <a:rPr lang="vi-VN" sz="2800" dirty="0">
                                  <a:solidFill>
                                    <a:srgbClr val="FF0000"/>
                                  </a:solidFill>
                                  <a:latin typeface="Cambria Math" panose="02040503050406030204" pitchFamily="18" charset="0"/>
                                </a:rPr>
                                <m:t>A</m:t>
                              </m:r>
                              <m:r>
                                <a:rPr lang="vi-VN" sz="2800" dirty="0">
                                  <a:solidFill>
                                    <a:srgbClr val="FF0000"/>
                                  </a:solidFill>
                                  <a:latin typeface="Cambria Math" panose="02040503050406030204" pitchFamily="18" charset="0"/>
                                </a:rPr>
                                <m:t>∈</m:t>
                              </m:r>
                              <m:r>
                                <a:rPr lang="vi-VN" sz="2800" dirty="0">
                                  <a:solidFill>
                                    <a:srgbClr val="FF0000"/>
                                  </a:solidFill>
                                  <a:latin typeface="Cambria Math" panose="02040503050406030204" pitchFamily="18" charset="0"/>
                                </a:rPr>
                                <m:t>𝒜</m:t>
                              </m:r>
                            </m:lim>
                          </m:limLow>
                        </m:fName>
                        <m:e>
                          <m:r>
                            <a:rPr lang="vi-VN" sz="2800">
                              <a:solidFill>
                                <a:srgbClr val="FF0000"/>
                              </a:solidFill>
                              <a:latin typeface="Cambria Math" panose="02040503050406030204" pitchFamily="18" charset="0"/>
                            </a:rPr>
                            <m:t>𝔼</m:t>
                          </m:r>
                          <m:d>
                            <m:dPr>
                              <m:begChr m:val="["/>
                              <m:endChr m:val="]"/>
                              <m:ctrlPr>
                                <a:rPr lang="vi-VN" sz="2800" i="1">
                                  <a:solidFill>
                                    <a:srgbClr val="FF0000"/>
                                  </a:solidFill>
                                  <a:latin typeface="Cambria Math" panose="02040503050406030204" pitchFamily="18" charset="0"/>
                                </a:rPr>
                              </m:ctrlPr>
                            </m:dPr>
                            <m:e>
                              <m:r>
                                <m:rPr>
                                  <m:sty m:val="p"/>
                                </m:rPr>
                                <a:rPr lang="vi-VN" sz="2800" i="1" dirty="0">
                                  <a:solidFill>
                                    <a:srgbClr val="FF0000"/>
                                  </a:solidFill>
                                  <a:latin typeface="Cambria Math" panose="02040503050406030204" pitchFamily="18" charset="0"/>
                                </a:rPr>
                                <m:t>R</m:t>
                              </m:r>
                              <m:r>
                                <a:rPr lang="vi-VN" sz="2800" i="1" dirty="0">
                                  <a:solidFill>
                                    <a:srgbClr val="FF0000"/>
                                  </a:solidFill>
                                  <a:latin typeface="Cambria Math" panose="02040503050406030204" pitchFamily="18" charset="0"/>
                                </a:rPr>
                                <m:t>(</m:t>
                              </m:r>
                              <m:r>
                                <m:rPr>
                                  <m:sty m:val="p"/>
                                </m:rPr>
                                <a:rPr lang="vi-VN" sz="2800" i="1" dirty="0">
                                  <a:solidFill>
                                    <a:srgbClr val="FF0000"/>
                                  </a:solidFill>
                                  <a:latin typeface="Cambria Math" panose="02040503050406030204" pitchFamily="18" charset="0"/>
                                </a:rPr>
                                <m:t>A</m:t>
                              </m:r>
                              <m:d>
                                <m:dPr>
                                  <m:ctrlPr>
                                    <a:rPr lang="vi-VN" sz="2800" i="1" dirty="0">
                                      <a:solidFill>
                                        <a:srgbClr val="FF0000"/>
                                      </a:solidFill>
                                      <a:latin typeface="Cambria Math" panose="02040503050406030204" pitchFamily="18" charset="0"/>
                                    </a:rPr>
                                  </m:ctrlPr>
                                </m:dPr>
                                <m:e>
                                  <m:r>
                                    <m:rPr>
                                      <m:sty m:val="p"/>
                                    </m:rPr>
                                    <a:rPr lang="vi-VN" sz="2800" i="1" dirty="0">
                                      <a:solidFill>
                                        <a:srgbClr val="FF0000"/>
                                      </a:solidFill>
                                      <a:latin typeface="Cambria Math" panose="02040503050406030204" pitchFamily="18" charset="0"/>
                                    </a:rPr>
                                    <m:t>X</m:t>
                                  </m:r>
                                </m:e>
                              </m:d>
                              <m:r>
                                <a:rPr lang="vi-VN" sz="2800" i="1" dirty="0">
                                  <a:solidFill>
                                    <a:srgbClr val="FF0000"/>
                                  </a:solidFill>
                                  <a:latin typeface="Cambria Math" panose="02040503050406030204" pitchFamily="18" charset="0"/>
                                </a:rPr>
                                <m:t>,</m:t>
                              </m:r>
                              <m:r>
                                <m:rPr>
                                  <m:sty m:val="p"/>
                                </m:rPr>
                                <a:rPr lang="vi-VN" sz="2800" i="1" dirty="0">
                                  <a:solidFill>
                                    <a:srgbClr val="FF0000"/>
                                  </a:solidFill>
                                  <a:latin typeface="Cambria Math" panose="02040503050406030204" pitchFamily="18" charset="0"/>
                                </a:rPr>
                                <m:t>X</m:t>
                              </m:r>
                              <m:r>
                                <a:rPr lang="vi-VN" sz="2800" i="1" dirty="0">
                                  <a:solidFill>
                                    <a:srgbClr val="FF0000"/>
                                  </a:solidFill>
                                  <a:latin typeface="Cambria Math" panose="02040503050406030204" pitchFamily="18" charset="0"/>
                                </a:rPr>
                                <m:t>)</m:t>
                              </m:r>
                            </m:e>
                          </m:d>
                        </m:e>
                      </m:func>
                    </m:oMath>
                  </m:oMathPara>
                </a14:m>
                <a:endParaRPr lang="vi-VN" sz="2800" dirty="0">
                  <a:solidFill>
                    <a:srgbClr val="FF0000"/>
                  </a:solidFill>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CCF0EAE-BA1B-6E01-B0FF-B197815C01BE}"/>
                  </a:ext>
                </a:extLst>
              </p:cNvPr>
              <p:cNvSpPr txBox="1">
                <a:spLocks noRot="1" noChangeAspect="1" noMove="1" noResize="1" noEditPoints="1" noAdjustHandles="1" noChangeArrowheads="1" noChangeShapeType="1" noTextEdit="1"/>
              </p:cNvSpPr>
              <p:nvPr/>
            </p:nvSpPr>
            <p:spPr>
              <a:xfrm>
                <a:off x="5981700" y="3470601"/>
                <a:ext cx="1066800" cy="655757"/>
              </a:xfrm>
              <a:prstGeom prst="rect">
                <a:avLst/>
              </a:prstGeom>
              <a:blipFill>
                <a:blip r:embed="rId4"/>
                <a:stretch>
                  <a:fillRect r="-168235" b="-7692"/>
                </a:stretch>
              </a:blipFill>
            </p:spPr>
            <p:txBody>
              <a:bodyPr/>
              <a:lstStyle/>
              <a:p>
                <a:r>
                  <a:rPr lang="vi-VN">
                    <a:noFill/>
                  </a:rPr>
                  <a:t> </a:t>
                </a:r>
              </a:p>
            </p:txBody>
          </p:sp>
        </mc:Fallback>
      </mc:AlternateContent>
    </p:spTree>
    <p:extLst>
      <p:ext uri="{BB962C8B-B14F-4D97-AF65-F5344CB8AC3E}">
        <p14:creationId xmlns:p14="http://schemas.microsoft.com/office/powerpoint/2010/main" val="22526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CDB2-0DBE-319A-B4C1-85CF1301CE12}"/>
              </a:ext>
            </a:extLst>
          </p:cNvPr>
          <p:cNvSpPr>
            <a:spLocks noGrp="1"/>
          </p:cNvSpPr>
          <p:nvPr>
            <p:ph type="title"/>
          </p:nvPr>
        </p:nvSpPr>
        <p:spPr/>
        <p:txBody>
          <a:bodyPr/>
          <a:lstStyle/>
          <a:p>
            <a:r>
              <a:rPr lang="vi-VN" dirty="0"/>
              <a:t>Khái niệm biến ngẫu nhiên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F73B6-3C4A-9C49-5436-AA77BCBFDA2C}"/>
                  </a:ext>
                </a:extLst>
              </p:cNvPr>
              <p:cNvSpPr>
                <a:spLocks noGrp="1"/>
              </p:cNvSpPr>
              <p:nvPr>
                <p:ph idx="1"/>
              </p:nvPr>
            </p:nvSpPr>
            <p:spPr>
              <a:xfrm>
                <a:off x="304800" y="895350"/>
                <a:ext cx="6220148" cy="3546873"/>
              </a:xfrm>
            </p:spPr>
            <p:txBody>
              <a:bodyPr/>
              <a:lstStyle/>
              <a:p>
                <a:r>
                  <a:rPr lang="vi-VN" dirty="0"/>
                  <a:t>Biến ngẫu nhiên = hàm của kết quả thí nghiệm</a:t>
                </a:r>
              </a:p>
              <a:p>
                <a:r>
                  <a:rPr lang="vi-VN" dirty="0"/>
                  <a:t>Ví dụ:</a:t>
                </a:r>
              </a:p>
              <a:p>
                <a:pPr lvl="1"/>
                <a:r>
                  <a:rPr lang="vi-VN" dirty="0"/>
                  <a:t>Tung đồng xu 10 lần, đếm số lần mặt ngửa</a:t>
                </a:r>
              </a:p>
              <a:p>
                <a:pPr lvl="2"/>
                <a14:m>
                  <m:oMath xmlns:m="http://schemas.openxmlformats.org/officeDocument/2006/math">
                    <m:r>
                      <m:rPr>
                        <m:nor/>
                      </m:rPr>
                      <a:rPr lang="vi-VN" dirty="0"/>
                      <m:t>{</m:t>
                    </m:r>
                    <m:r>
                      <m:rPr>
                        <m:nor/>
                      </m:rPr>
                      <a:rPr lang="vi-VN" dirty="0"/>
                      <m:t>HHHH</m:t>
                    </m:r>
                    <m:r>
                      <m:rPr>
                        <m:nor/>
                      </m:rPr>
                      <a:rPr lang="en-US" b="0" i="0" dirty="0" smtClean="0"/>
                      <m:t>HT</m:t>
                    </m:r>
                    <m:r>
                      <m:rPr>
                        <m:nor/>
                      </m:rPr>
                      <a:rPr lang="vi-VN" dirty="0"/>
                      <m:t>TTTT</m:t>
                    </m:r>
                    <m:r>
                      <m:rPr>
                        <m:nor/>
                      </m:rPr>
                      <a:rPr lang="vi-VN" dirty="0"/>
                      <m:t>}</m:t>
                    </m:r>
                    <m:r>
                      <a:rPr lang="vi-VN" b="0" i="1" dirty="0" smtClean="0">
                        <a:latin typeface="Cambria Math" panose="02040503050406030204" pitchFamily="18" charset="0"/>
                      </a:rPr>
                      <m:t>→5</m:t>
                    </m:r>
                  </m:oMath>
                </a14:m>
                <a:endParaRPr lang="vi-VN" dirty="0"/>
              </a:p>
              <a:p>
                <a:pPr lvl="1"/>
                <a:r>
                  <a:rPr lang="vi-VN" dirty="0"/>
                  <a:t>Số lượng lỗi của hệ thống nhận dạng vân tay </a:t>
                </a:r>
                <a:br>
                  <a:rPr lang="vi-VN" dirty="0"/>
                </a:br>
                <a:r>
                  <a:rPr lang="vi-VN" dirty="0"/>
                  <a:t>khi kiểm tra vân tay 1000 người</a:t>
                </a:r>
              </a:p>
              <a:p>
                <a:pPr lvl="2"/>
                <a14:m>
                  <m:oMath xmlns:m="http://schemas.openxmlformats.org/officeDocument/2006/math">
                    <m:r>
                      <m:rPr>
                        <m:nor/>
                      </m:rPr>
                      <a:rPr lang="vi-VN" dirty="0"/>
                      <m:t>{Đ</m:t>
                    </m:r>
                    <m:r>
                      <m:rPr>
                        <m:nor/>
                      </m:rPr>
                      <a:rPr lang="vi-VN" dirty="0"/>
                      <m:t>S</m:t>
                    </m:r>
                    <m:r>
                      <m:rPr>
                        <m:nor/>
                      </m:rPr>
                      <a:rPr lang="vi-VN" dirty="0"/>
                      <m:t>ĐĐ</m:t>
                    </m:r>
                    <m:r>
                      <a:rPr lang="vi-VN" i="1" dirty="0" smtClean="0">
                        <a:latin typeface="Cambria Math" panose="02040503050406030204" pitchFamily="18" charset="0"/>
                      </a:rPr>
                      <m:t>…</m:t>
                    </m:r>
                    <m:r>
                      <a:rPr lang="vi-VN" i="1" dirty="0">
                        <a:latin typeface="Cambria Math" panose="02040503050406030204" pitchFamily="18" charset="0"/>
                      </a:rPr>
                      <m:t>ĐĐ</m:t>
                    </m:r>
                    <m:r>
                      <a:rPr lang="vi-VN" i="1" dirty="0" smtClean="0">
                        <a:latin typeface="Cambria Math" panose="02040503050406030204" pitchFamily="18" charset="0"/>
                      </a:rPr>
                      <m:t>}</m:t>
                    </m:r>
                    <m:r>
                      <a:rPr lang="vi-VN" b="0" i="1" dirty="0" smtClean="0">
                        <a:latin typeface="Cambria Math" panose="02040503050406030204" pitchFamily="18" charset="0"/>
                      </a:rPr>
                      <m:t>→1</m:t>
                    </m:r>
                  </m:oMath>
                </a14:m>
                <a:endParaRPr lang="vi-VN" dirty="0"/>
              </a:p>
              <a:p>
                <a:pPr lvl="1"/>
                <a:r>
                  <a:rPr lang="vi-VN" dirty="0"/>
                  <a:t>Số cuộc gọi tới An trong vòng 1 ngày tới</a:t>
                </a:r>
              </a:p>
              <a:p>
                <a:pPr lvl="2"/>
                <a14:m>
                  <m:oMath xmlns:m="http://schemas.openxmlformats.org/officeDocument/2006/math">
                    <m:d>
                      <m:dPr>
                        <m:begChr m:val="{"/>
                        <m:endChr m:val="}"/>
                        <m:ctrlPr>
                          <a:rPr lang="vi-VN" b="0" i="1" dirty="0" smtClean="0">
                            <a:latin typeface="Cambria Math" panose="02040503050406030204" pitchFamily="18" charset="0"/>
                          </a:rPr>
                        </m:ctrlPr>
                      </m:dPr>
                      <m:e>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t</m:t>
                            </m:r>
                          </m:e>
                          <m:sub>
                            <m:r>
                              <a:rPr lang="vi-VN" b="0" i="1" dirty="0" smtClean="0">
                                <a:latin typeface="Cambria Math" panose="02040503050406030204" pitchFamily="18" charset="0"/>
                              </a:rPr>
                              <m:t>1</m:t>
                            </m:r>
                          </m:sub>
                        </m:sSub>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t</m:t>
                            </m:r>
                          </m:e>
                          <m:sub>
                            <m:r>
                              <a:rPr lang="vi-VN" b="0" i="1" dirty="0" smtClean="0">
                                <a:latin typeface="Cambria Math" panose="02040503050406030204" pitchFamily="18" charset="0"/>
                              </a:rPr>
                              <m:t>2</m:t>
                            </m:r>
                          </m:sub>
                        </m:sSub>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t</m:t>
                            </m:r>
                          </m:e>
                          <m:sub>
                            <m:r>
                              <m:rPr>
                                <m:sty m:val="p"/>
                              </m:rPr>
                              <a:rPr lang="vi-VN" i="1" dirty="0">
                                <a:latin typeface="Cambria Math" panose="02040503050406030204" pitchFamily="18" charset="0"/>
                              </a:rPr>
                              <m:t>k</m:t>
                            </m:r>
                          </m:sub>
                        </m:sSub>
                      </m:e>
                    </m:d>
                    <m:r>
                      <a:rPr lang="vi-VN" b="0" i="1" dirty="0" smtClean="0">
                        <a:latin typeface="Cambria Math" panose="02040503050406030204" pitchFamily="18" charset="0"/>
                      </a:rPr>
                      <m:t>→</m:t>
                    </m:r>
                    <m:r>
                      <m:rPr>
                        <m:sty m:val="p"/>
                      </m:rPr>
                      <a:rPr lang="vi-VN" i="1" dirty="0">
                        <a:latin typeface="Cambria Math" panose="02040503050406030204" pitchFamily="18" charset="0"/>
                      </a:rPr>
                      <m:t>k</m:t>
                    </m:r>
                  </m:oMath>
                </a14:m>
                <a:endParaRPr lang="vi-VN" dirty="0"/>
              </a:p>
              <a:p>
                <a:pPr lvl="1"/>
                <a:endParaRPr lang="vi-VN" dirty="0"/>
              </a:p>
            </p:txBody>
          </p:sp>
        </mc:Choice>
        <mc:Fallback xmlns="">
          <p:sp>
            <p:nvSpPr>
              <p:cNvPr id="3" name="Content Placeholder 2">
                <a:extLst>
                  <a:ext uri="{FF2B5EF4-FFF2-40B4-BE49-F238E27FC236}">
                    <a16:creationId xmlns:a16="http://schemas.microsoft.com/office/drawing/2014/main" id="{E36F73B6-3C4A-9C49-5436-AA77BCBFDA2C}"/>
                  </a:ext>
                </a:extLst>
              </p:cNvPr>
              <p:cNvSpPr>
                <a:spLocks noGrp="1" noRot="1" noChangeAspect="1" noMove="1" noResize="1" noEditPoints="1" noAdjustHandles="1" noChangeArrowheads="1" noChangeShapeType="1" noTextEdit="1"/>
              </p:cNvSpPr>
              <p:nvPr>
                <p:ph idx="1"/>
              </p:nvPr>
            </p:nvSpPr>
            <p:spPr>
              <a:xfrm>
                <a:off x="304800" y="895350"/>
                <a:ext cx="6220148" cy="3546873"/>
              </a:xfrm>
              <a:blipFill>
                <a:blip r:embed="rId2"/>
                <a:stretch>
                  <a:fillRect l="-1837" t="-1786" r="-408"/>
                </a:stretch>
              </a:blipFill>
            </p:spPr>
            <p:txBody>
              <a:bodyPr/>
              <a:lstStyle/>
              <a:p>
                <a:r>
                  <a:rPr lang="vi-VN">
                    <a:noFill/>
                  </a:rPr>
                  <a:t> </a:t>
                </a:r>
              </a:p>
            </p:txBody>
          </p:sp>
        </mc:Fallback>
      </mc:AlternateContent>
      <p:grpSp>
        <p:nvGrpSpPr>
          <p:cNvPr id="35" name="Group 34">
            <a:extLst>
              <a:ext uri="{FF2B5EF4-FFF2-40B4-BE49-F238E27FC236}">
                <a16:creationId xmlns:a16="http://schemas.microsoft.com/office/drawing/2014/main" id="{6A0B1AE2-3C9E-13C0-D40E-00EFC2C0FA50}"/>
              </a:ext>
            </a:extLst>
          </p:cNvPr>
          <p:cNvGrpSpPr/>
          <p:nvPr/>
        </p:nvGrpSpPr>
        <p:grpSpPr>
          <a:xfrm>
            <a:off x="5791200" y="1690893"/>
            <a:ext cx="3042008" cy="1761714"/>
            <a:chOff x="3000051" y="3248436"/>
            <a:chExt cx="3042008" cy="1761714"/>
          </a:xfrm>
        </p:grpSpPr>
        <p:grpSp>
          <p:nvGrpSpPr>
            <p:cNvPr id="23" name="Group 22">
              <a:extLst>
                <a:ext uri="{FF2B5EF4-FFF2-40B4-BE49-F238E27FC236}">
                  <a16:creationId xmlns:a16="http://schemas.microsoft.com/office/drawing/2014/main" id="{6A2B0A0D-2E90-6E1F-7163-F640B7F00BE5}"/>
                </a:ext>
              </a:extLst>
            </p:cNvPr>
            <p:cNvGrpSpPr/>
            <p:nvPr/>
          </p:nvGrpSpPr>
          <p:grpSpPr>
            <a:xfrm>
              <a:off x="3000051" y="3248436"/>
              <a:ext cx="3042008" cy="1761714"/>
              <a:chOff x="3000051" y="3248436"/>
              <a:chExt cx="3042008" cy="1761714"/>
            </a:xfrm>
          </p:grpSpPr>
          <p:grpSp>
            <p:nvGrpSpPr>
              <p:cNvPr id="7" name="Group 6">
                <a:extLst>
                  <a:ext uri="{FF2B5EF4-FFF2-40B4-BE49-F238E27FC236}">
                    <a16:creationId xmlns:a16="http://schemas.microsoft.com/office/drawing/2014/main" id="{FBC39D61-0E17-F096-B547-03657884EC28}"/>
                  </a:ext>
                </a:extLst>
              </p:cNvPr>
              <p:cNvGrpSpPr/>
              <p:nvPr/>
            </p:nvGrpSpPr>
            <p:grpSpPr>
              <a:xfrm>
                <a:off x="3178137" y="3333750"/>
                <a:ext cx="2863922" cy="1676400"/>
                <a:chOff x="5396430" y="2112273"/>
                <a:chExt cx="3974131" cy="2326262"/>
              </a:xfrm>
            </p:grpSpPr>
            <p:grpSp>
              <p:nvGrpSpPr>
                <p:cNvPr id="12" name="Group 11">
                  <a:extLst>
                    <a:ext uri="{FF2B5EF4-FFF2-40B4-BE49-F238E27FC236}">
                      <a16:creationId xmlns:a16="http://schemas.microsoft.com/office/drawing/2014/main" id="{3D8C5832-1B32-E3A7-03AF-6260E54D2A12}"/>
                    </a:ext>
                  </a:extLst>
                </p:cNvPr>
                <p:cNvGrpSpPr/>
                <p:nvPr/>
              </p:nvGrpSpPr>
              <p:grpSpPr>
                <a:xfrm>
                  <a:off x="5589382" y="2112273"/>
                  <a:ext cx="3538810" cy="1754877"/>
                  <a:chOff x="5436980" y="2874273"/>
                  <a:chExt cx="3538810" cy="1754877"/>
                </a:xfrm>
              </p:grpSpPr>
              <p:cxnSp>
                <p:nvCxnSpPr>
                  <p:cNvPr id="14" name="Straight Arrow Connector 13">
                    <a:extLst>
                      <a:ext uri="{FF2B5EF4-FFF2-40B4-BE49-F238E27FC236}">
                        <a16:creationId xmlns:a16="http://schemas.microsoft.com/office/drawing/2014/main" id="{906A58BD-1CF1-F626-295B-0F8DEF37F6F2}"/>
                      </a:ext>
                    </a:extLst>
                  </p:cNvPr>
                  <p:cNvCxnSpPr>
                    <a:cxnSpLocks/>
                  </p:cNvCxnSpPr>
                  <p:nvPr/>
                </p:nvCxnSpPr>
                <p:spPr>
                  <a:xfrm>
                    <a:off x="5436980" y="4629150"/>
                    <a:ext cx="3538810"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DB480E-3F6B-C225-45AD-BEE58790F5D8}"/>
                      </a:ext>
                    </a:extLst>
                  </p:cNvPr>
                  <p:cNvCxnSpPr>
                    <a:cxnSpLocks/>
                  </p:cNvCxnSpPr>
                  <p:nvPr/>
                </p:nvCxnSpPr>
                <p:spPr>
                  <a:xfrm flipV="1">
                    <a:off x="5436980" y="2874273"/>
                    <a:ext cx="0" cy="175487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91CE208-D1B5-A6A1-E879-3107A1EBCE63}"/>
                        </a:ext>
                      </a:extLst>
                    </p:cNvPr>
                    <p:cNvSpPr txBox="1"/>
                    <p:nvPr/>
                  </p:nvSpPr>
                  <p:spPr>
                    <a:xfrm>
                      <a:off x="5396430" y="3926030"/>
                      <a:ext cx="3974131" cy="512505"/>
                    </a:xfrm>
                    <a:prstGeom prst="rect">
                      <a:avLst/>
                    </a:prstGeom>
                    <a:noFill/>
                  </p:spPr>
                  <p:txBody>
                    <a:bodyPr wrap="square" rtlCol="0">
                      <a:spAutoFit/>
                    </a:bodyPr>
                    <a:lstStyle/>
                    <a:p>
                      <a14:m>
                        <m:oMath xmlns:m="http://schemas.openxmlformats.org/officeDocument/2006/math">
                          <m:r>
                            <a:rPr lang="vi-VN" i="1" dirty="0" smtClean="0">
                              <a:solidFill>
                                <a:srgbClr val="FF0000"/>
                              </a:solidFill>
                              <a:latin typeface="Cambria Math" panose="02040503050406030204" pitchFamily="18" charset="0"/>
                              <a:cs typeface="Calibri"/>
                            </a:rPr>
                            <m:t>0</m:t>
                          </m:r>
                        </m:oMath>
                      </a14:m>
                      <a:r>
                        <a:rPr lang="vi-VN" dirty="0">
                          <a:solidFill>
                            <a:srgbClr val="FF0000"/>
                          </a:solidFill>
                          <a:latin typeface="Calibri"/>
                          <a:cs typeface="Calibri"/>
                        </a:rPr>
                        <a:t>      </a:t>
                      </a:r>
                      <a14:m>
                        <m:oMath xmlns:m="http://schemas.openxmlformats.org/officeDocument/2006/math">
                          <m:sSub>
                            <m:sSubPr>
                              <m:ctrlPr>
                                <a:rPr lang="vi-VN" b="0" i="1" dirty="0" smtClean="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1</m:t>
                              </m:r>
                            </m:sub>
                          </m:sSub>
                        </m:oMath>
                      </a14:m>
                      <a:r>
                        <a:rPr lang="vi-VN" dirty="0">
                          <a:solidFill>
                            <a:srgbClr val="FF0000"/>
                          </a:solidFill>
                          <a:latin typeface="Calibri"/>
                          <a:cs typeface="Calibri"/>
                        </a:rPr>
                        <a:t>     </a:t>
                      </a:r>
                      <a14:m>
                        <m:oMath xmlns:m="http://schemas.openxmlformats.org/officeDocument/2006/math">
                          <m:sSub>
                            <m:sSubPr>
                              <m:ctrlPr>
                                <a:rPr lang="vi-VN" b="0" i="1" dirty="0" smtClean="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2</m:t>
                              </m:r>
                            </m:sub>
                          </m:sSub>
                        </m:oMath>
                      </a14:m>
                      <a:r>
                        <a:rPr lang="vi-VN" dirty="0">
                          <a:solidFill>
                            <a:srgbClr val="FF0000"/>
                          </a:solidFill>
                          <a:latin typeface="Calibri"/>
                          <a:cs typeface="Calibri"/>
                        </a:rPr>
                        <a:t>   </a:t>
                      </a:r>
                      <a14:m>
                        <m:oMath xmlns:m="http://schemas.openxmlformats.org/officeDocument/2006/math">
                          <m:sSub>
                            <m:sSubPr>
                              <m:ctrlPr>
                                <a:rPr lang="vi-VN" b="0" i="1" dirty="0" smtClean="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3</m:t>
                              </m:r>
                            </m:sub>
                          </m:sSub>
                        </m:oMath>
                      </a14:m>
                      <a:r>
                        <a:rPr lang="vi-VN" dirty="0">
                          <a:solidFill>
                            <a:srgbClr val="FF0000"/>
                          </a:solidFill>
                          <a:latin typeface="Calibri"/>
                          <a:cs typeface="Calibri"/>
                        </a:rPr>
                        <a:t>   </a:t>
                      </a:r>
                      <a14:m>
                        <m:oMath xmlns:m="http://schemas.openxmlformats.org/officeDocument/2006/math">
                          <m:sSub>
                            <m:sSubPr>
                              <m:ctrlPr>
                                <a:rPr lang="vi-VN" b="0" i="1" dirty="0" smtClean="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4</m:t>
                              </m:r>
                            </m:sub>
                          </m:sSub>
                        </m:oMath>
                      </a14:m>
                      <a:r>
                        <a:rPr lang="vi-VN" dirty="0">
                          <a:solidFill>
                            <a:srgbClr val="FF0000"/>
                          </a:solidFill>
                          <a:latin typeface="Calibri"/>
                          <a:cs typeface="Calibri"/>
                        </a:rPr>
                        <a:t>    </a:t>
                      </a:r>
                      <a14:m>
                        <m:oMath xmlns:m="http://schemas.openxmlformats.org/officeDocument/2006/math">
                          <m:sSub>
                            <m:sSubPr>
                              <m:ctrlPr>
                                <a:rPr lang="vi-VN" i="1" dirty="0">
                                  <a:solidFill>
                                    <a:srgbClr val="FF0000"/>
                                  </a:solidFill>
                                  <a:latin typeface="Cambria Math" panose="02040503050406030204" pitchFamily="18" charset="0"/>
                                  <a:cs typeface="Calibri"/>
                                </a:rPr>
                              </m:ctrlPr>
                            </m:sSubPr>
                            <m:e>
                              <m:r>
                                <m:rPr>
                                  <m:sty m:val="p"/>
                                </m:rPr>
                                <a:rPr lang="vi-VN" i="1" dirty="0">
                                  <a:solidFill>
                                    <a:srgbClr val="FF0000"/>
                                  </a:solidFill>
                                  <a:latin typeface="Cambria Math" panose="02040503050406030204" pitchFamily="18" charset="0"/>
                                  <a:cs typeface="Calibri"/>
                                </a:rPr>
                                <m:t>s</m:t>
                              </m:r>
                            </m:e>
                            <m:sub>
                              <m:r>
                                <a:rPr lang="vi-VN" b="0" i="1" dirty="0" smtClean="0">
                                  <a:solidFill>
                                    <a:srgbClr val="FF0000"/>
                                  </a:solidFill>
                                  <a:latin typeface="Cambria Math" panose="02040503050406030204" pitchFamily="18" charset="0"/>
                                  <a:cs typeface="Calibri"/>
                                </a:rPr>
                                <m:t>5</m:t>
                              </m:r>
                            </m:sub>
                          </m:sSub>
                        </m:oMath>
                      </a14:m>
                      <a:r>
                        <a:rPr lang="vi-VN" dirty="0">
                          <a:solidFill>
                            <a:srgbClr val="FF0000"/>
                          </a:solidFill>
                          <a:latin typeface="Calibri"/>
                          <a:cs typeface="Calibri"/>
                        </a:rPr>
                        <a:t>    </a:t>
                      </a:r>
                      <a14:m>
                        <m:oMath xmlns:m="http://schemas.openxmlformats.org/officeDocument/2006/math">
                          <m:r>
                            <m:rPr>
                              <m:sty m:val="p"/>
                            </m:rPr>
                            <a:rPr lang="vi-VN" b="0" i="0" dirty="0" smtClean="0">
                              <a:solidFill>
                                <a:srgbClr val="FF0000"/>
                              </a:solidFill>
                              <a:latin typeface="Cambria Math" panose="02040503050406030204" pitchFamily="18" charset="0"/>
                              <a:cs typeface="Calibri"/>
                            </a:rPr>
                            <m:t>Ω</m:t>
                          </m:r>
                        </m:oMath>
                      </a14:m>
                      <a:endParaRPr lang="vi-VN" dirty="0">
                        <a:solidFill>
                          <a:srgbClr val="FF0000"/>
                        </a:solidFill>
                        <a:latin typeface="Calibri"/>
                        <a:cs typeface="Calibri"/>
                      </a:endParaRPr>
                    </a:p>
                  </p:txBody>
                </p:sp>
              </mc:Choice>
              <mc:Fallback xmlns="">
                <p:sp>
                  <p:nvSpPr>
                    <p:cNvPr id="13" name="TextBox 12">
                      <a:extLst>
                        <a:ext uri="{FF2B5EF4-FFF2-40B4-BE49-F238E27FC236}">
                          <a16:creationId xmlns:a16="http://schemas.microsoft.com/office/drawing/2014/main" id="{B91CE208-D1B5-A6A1-E879-3107A1EBCE63}"/>
                        </a:ext>
                      </a:extLst>
                    </p:cNvPr>
                    <p:cNvSpPr txBox="1">
                      <a:spLocks noRot="1" noChangeAspect="1" noMove="1" noResize="1" noEditPoints="1" noAdjustHandles="1" noChangeArrowheads="1" noChangeShapeType="1" noTextEdit="1"/>
                    </p:cNvSpPr>
                    <p:nvPr/>
                  </p:nvSpPr>
                  <p:spPr>
                    <a:xfrm>
                      <a:off x="5396430" y="3926030"/>
                      <a:ext cx="3974131" cy="512505"/>
                    </a:xfrm>
                    <a:prstGeom prst="rect">
                      <a:avLst/>
                    </a:prstGeom>
                    <a:blipFill>
                      <a:blip r:embed="rId3"/>
                      <a:stretch>
                        <a:fillRect/>
                      </a:stretch>
                    </a:blipFill>
                  </p:spPr>
                  <p:txBody>
                    <a:bodyPr/>
                    <a:lstStyle/>
                    <a:p>
                      <a:r>
                        <a:rPr lang="vi-VN">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B844981-7114-83B3-A175-6E26285B31C2}"/>
                      </a:ext>
                    </a:extLst>
                  </p:cNvPr>
                  <p:cNvSpPr txBox="1"/>
                  <p:nvPr/>
                </p:nvSpPr>
                <p:spPr>
                  <a:xfrm>
                    <a:off x="3000051" y="3248436"/>
                    <a:ext cx="317136"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vi-VN" i="1" dirty="0">
                              <a:solidFill>
                                <a:srgbClr val="FF0000"/>
                              </a:solidFill>
                              <a:latin typeface="Cambria Math" panose="02040503050406030204" pitchFamily="18" charset="0"/>
                              <a:cs typeface="Calibri"/>
                            </a:rPr>
                            <m:t>X</m:t>
                          </m:r>
                        </m:oMath>
                      </m:oMathPara>
                    </a14:m>
                    <a:endParaRPr lang="vi-VN" dirty="0">
                      <a:solidFill>
                        <a:srgbClr val="FF0000"/>
                      </a:solidFill>
                      <a:latin typeface="Calibri"/>
                      <a:cs typeface="Calibri"/>
                    </a:endParaRPr>
                  </a:p>
                </p:txBody>
              </p:sp>
            </mc:Choice>
            <mc:Fallback xmlns="">
              <p:sp>
                <p:nvSpPr>
                  <p:cNvPr id="17" name="TextBox 16">
                    <a:extLst>
                      <a:ext uri="{FF2B5EF4-FFF2-40B4-BE49-F238E27FC236}">
                        <a16:creationId xmlns:a16="http://schemas.microsoft.com/office/drawing/2014/main" id="{6B844981-7114-83B3-A175-6E26285B31C2}"/>
                      </a:ext>
                    </a:extLst>
                  </p:cNvPr>
                  <p:cNvSpPr txBox="1">
                    <a:spLocks noRot="1" noChangeAspect="1" noMove="1" noResize="1" noEditPoints="1" noAdjustHandles="1" noChangeArrowheads="1" noChangeShapeType="1" noTextEdit="1"/>
                  </p:cNvSpPr>
                  <p:nvPr/>
                </p:nvSpPr>
                <p:spPr>
                  <a:xfrm>
                    <a:off x="3000051" y="3248436"/>
                    <a:ext cx="317136" cy="369332"/>
                  </a:xfrm>
                  <a:prstGeom prst="rect">
                    <a:avLst/>
                  </a:prstGeom>
                  <a:blipFill>
                    <a:blip r:embed="rId4"/>
                    <a:stretch>
                      <a:fillRect/>
                    </a:stretch>
                  </a:blipFill>
                </p:spPr>
                <p:txBody>
                  <a:bodyPr/>
                  <a:lstStyle/>
                  <a:p>
                    <a:r>
                      <a:rPr lang="vi-VN">
                        <a:noFill/>
                      </a:rPr>
                      <a:t> </a:t>
                    </a:r>
                  </a:p>
                </p:txBody>
              </p:sp>
            </mc:Fallback>
          </mc:AlternateContent>
          <p:sp>
            <p:nvSpPr>
              <p:cNvPr id="18" name="Oval 17">
                <a:extLst>
                  <a:ext uri="{FF2B5EF4-FFF2-40B4-BE49-F238E27FC236}">
                    <a16:creationId xmlns:a16="http://schemas.microsoft.com/office/drawing/2014/main" id="{28B129BB-3961-68F3-E8C5-4255B28B41E8}"/>
                  </a:ext>
                </a:extLst>
              </p:cNvPr>
              <p:cNvSpPr/>
              <p:nvPr/>
            </p:nvSpPr>
            <p:spPr>
              <a:xfrm>
                <a:off x="3733800" y="42481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Oval 18">
                <a:extLst>
                  <a:ext uri="{FF2B5EF4-FFF2-40B4-BE49-F238E27FC236}">
                    <a16:creationId xmlns:a16="http://schemas.microsoft.com/office/drawing/2014/main" id="{115A6FAB-1187-0E55-2C6D-7889FB32E88E}"/>
                  </a:ext>
                </a:extLst>
              </p:cNvPr>
              <p:cNvSpPr/>
              <p:nvPr/>
            </p:nvSpPr>
            <p:spPr>
              <a:xfrm>
                <a:off x="4191000" y="39433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Oval 19">
                <a:extLst>
                  <a:ext uri="{FF2B5EF4-FFF2-40B4-BE49-F238E27FC236}">
                    <a16:creationId xmlns:a16="http://schemas.microsoft.com/office/drawing/2014/main" id="{D34939EE-EA9F-B42C-D501-DA636ACE7BC5}"/>
                  </a:ext>
                </a:extLst>
              </p:cNvPr>
              <p:cNvSpPr/>
              <p:nvPr/>
            </p:nvSpPr>
            <p:spPr>
              <a:xfrm>
                <a:off x="4572000" y="40957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Oval 20">
                <a:extLst>
                  <a:ext uri="{FF2B5EF4-FFF2-40B4-BE49-F238E27FC236}">
                    <a16:creationId xmlns:a16="http://schemas.microsoft.com/office/drawing/2014/main" id="{94D5C582-1882-F75E-D346-8763319603E2}"/>
                  </a:ext>
                </a:extLst>
              </p:cNvPr>
              <p:cNvSpPr/>
              <p:nvPr/>
            </p:nvSpPr>
            <p:spPr>
              <a:xfrm>
                <a:off x="4953000" y="42481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Oval 21">
                <a:extLst>
                  <a:ext uri="{FF2B5EF4-FFF2-40B4-BE49-F238E27FC236}">
                    <a16:creationId xmlns:a16="http://schemas.microsoft.com/office/drawing/2014/main" id="{2448B30B-8D3E-2EAD-5084-18A2FB53B44A}"/>
                  </a:ext>
                </a:extLst>
              </p:cNvPr>
              <p:cNvSpPr/>
              <p:nvPr/>
            </p:nvSpPr>
            <p:spPr>
              <a:xfrm>
                <a:off x="5334000" y="363855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25" name="Straight Connector 24">
              <a:extLst>
                <a:ext uri="{FF2B5EF4-FFF2-40B4-BE49-F238E27FC236}">
                  <a16:creationId xmlns:a16="http://schemas.microsoft.com/office/drawing/2014/main" id="{E47E74B4-1EA6-6E29-12EE-B2B15BD914E7}"/>
                </a:ext>
              </a:extLst>
            </p:cNvPr>
            <p:cNvCxnSpPr>
              <a:cxnSpLocks/>
              <a:endCxn id="20" idx="4"/>
            </p:cNvCxnSpPr>
            <p:nvPr/>
          </p:nvCxnSpPr>
          <p:spPr>
            <a:xfrm flipV="1">
              <a:off x="4610100" y="4171950"/>
              <a:ext cx="0" cy="426436"/>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B309EE-F7F7-AABA-078D-B2197FB14572}"/>
                </a:ext>
              </a:extLst>
            </p:cNvPr>
            <p:cNvCxnSpPr>
              <a:cxnSpLocks/>
            </p:cNvCxnSpPr>
            <p:nvPr/>
          </p:nvCxnSpPr>
          <p:spPr>
            <a:xfrm flipV="1">
              <a:off x="3768904" y="4324350"/>
              <a:ext cx="0" cy="274036"/>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7F55B1-AAA4-1EDA-C4FD-E2C65804748F}"/>
                </a:ext>
              </a:extLst>
            </p:cNvPr>
            <p:cNvCxnSpPr>
              <a:cxnSpLocks/>
            </p:cNvCxnSpPr>
            <p:nvPr/>
          </p:nvCxnSpPr>
          <p:spPr>
            <a:xfrm flipV="1">
              <a:off x="4226104" y="4034932"/>
              <a:ext cx="2996" cy="578836"/>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29120D-1AA1-1FFF-87CB-3E7CEF80727D}"/>
                </a:ext>
              </a:extLst>
            </p:cNvPr>
            <p:cNvCxnSpPr>
              <a:cxnSpLocks/>
              <a:endCxn id="21" idx="4"/>
            </p:cNvCxnSpPr>
            <p:nvPr/>
          </p:nvCxnSpPr>
          <p:spPr>
            <a:xfrm flipV="1">
              <a:off x="4991100" y="4324350"/>
              <a:ext cx="0" cy="250705"/>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11543FE-D36E-5DC1-DB56-C0AD0C4B5FAD}"/>
                </a:ext>
              </a:extLst>
            </p:cNvPr>
            <p:cNvCxnSpPr>
              <a:cxnSpLocks/>
              <a:endCxn id="22" idx="4"/>
            </p:cNvCxnSpPr>
            <p:nvPr/>
          </p:nvCxnSpPr>
          <p:spPr>
            <a:xfrm flipV="1">
              <a:off x="5372100" y="3714750"/>
              <a:ext cx="0" cy="871970"/>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840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dissolv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9DA-51DB-98B9-F6D8-65C4340FB4CE}"/>
              </a:ext>
            </a:extLst>
          </p:cNvPr>
          <p:cNvSpPr>
            <a:spLocks noGrp="1"/>
          </p:cNvSpPr>
          <p:nvPr>
            <p:ph type="title"/>
          </p:nvPr>
        </p:nvSpPr>
        <p:spPr/>
        <p:txBody>
          <a:bodyPr/>
          <a:lstStyle/>
          <a:p>
            <a:r>
              <a:rPr lang="vi-VN" dirty="0"/>
              <a:t>Mô hình hoá bài toán ra quyết định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F14C4E-2AAB-0414-67FD-E06141718394}"/>
                  </a:ext>
                </a:extLst>
              </p:cNvPr>
              <p:cNvSpPr>
                <a:spLocks noGrp="1"/>
              </p:cNvSpPr>
              <p:nvPr>
                <p:ph idx="1"/>
              </p:nvPr>
            </p:nvSpPr>
            <p:spPr>
              <a:xfrm>
                <a:off x="304800" y="1047750"/>
                <a:ext cx="5715000" cy="3546873"/>
              </a:xfrm>
            </p:spPr>
            <p:txBody>
              <a:bodyPr/>
              <a:lstStyle/>
              <a:p>
                <a:r>
                  <a:rPr lang="vi-VN" dirty="0"/>
                  <a:t>Trong một số bài toán, mô tả bằng chi phí</a:t>
                </a:r>
              </a:p>
              <a:p>
                <a14:m>
                  <m:oMath xmlns:m="http://schemas.openxmlformats.org/officeDocument/2006/math">
                    <m:r>
                      <m:rPr>
                        <m:sty m:val="p"/>
                      </m:rPr>
                      <a:rPr lang="vi-VN" sz="2100" i="1" dirty="0">
                        <a:solidFill>
                          <a:srgbClr val="FF0000"/>
                        </a:solidFill>
                        <a:latin typeface="Cambria Math" panose="02040503050406030204" pitchFamily="18" charset="0"/>
                      </a:rPr>
                      <m:t>C</m:t>
                    </m:r>
                    <m:d>
                      <m:dPr>
                        <m:ctrlPr>
                          <a:rPr lang="vi-VN" sz="2100" b="0" i="1" dirty="0" smtClean="0">
                            <a:solidFill>
                              <a:srgbClr val="FF0000"/>
                            </a:solidFill>
                            <a:latin typeface="Cambria Math" panose="02040503050406030204" pitchFamily="18" charset="0"/>
                          </a:rPr>
                        </m:ctrlPr>
                      </m:dPr>
                      <m:e>
                        <m:r>
                          <m:rPr>
                            <m:sty m:val="p"/>
                          </m:rPr>
                          <a:rPr lang="vi-VN" sz="2100" i="1" dirty="0">
                            <a:solidFill>
                              <a:srgbClr val="FF0000"/>
                            </a:solidFill>
                            <a:latin typeface="Cambria Math" panose="02040503050406030204" pitchFamily="18" charset="0"/>
                          </a:rPr>
                          <m:t>a</m:t>
                        </m:r>
                        <m:r>
                          <a:rPr lang="vi-VN" sz="2100" b="0" i="1" dirty="0" smtClean="0">
                            <a:solidFill>
                              <a:srgbClr val="FF0000"/>
                            </a:solidFill>
                            <a:latin typeface="Cambria Math" panose="02040503050406030204" pitchFamily="18" charset="0"/>
                          </a:rPr>
                          <m:t>, </m:t>
                        </m:r>
                        <m:r>
                          <m:rPr>
                            <m:sty m:val="p"/>
                          </m:rPr>
                          <a:rPr lang="vi-VN" sz="2100" i="1" dirty="0">
                            <a:solidFill>
                              <a:srgbClr val="FF0000"/>
                            </a:solidFill>
                            <a:latin typeface="Cambria Math" panose="02040503050406030204" pitchFamily="18" charset="0"/>
                          </a:rPr>
                          <m:t>x</m:t>
                        </m:r>
                      </m:e>
                    </m:d>
                    <m:r>
                      <a:rPr lang="vi-VN" sz="2100" b="0" i="1" dirty="0" smtClean="0">
                        <a:latin typeface="Cambria Math" panose="02040503050406030204" pitchFamily="18" charset="0"/>
                      </a:rPr>
                      <m:t>=</m:t>
                    </m:r>
                  </m:oMath>
                </a14:m>
                <a:r>
                  <a:rPr lang="vi-VN" sz="2100" dirty="0"/>
                  <a:t> chi phí / mất mát khi thực hiện hành động </a:t>
                </a:r>
                <a14:m>
                  <m:oMath xmlns:m="http://schemas.openxmlformats.org/officeDocument/2006/math">
                    <m:r>
                      <m:rPr>
                        <m:sty m:val="p"/>
                      </m:rPr>
                      <a:rPr lang="vi-VN" sz="2100" i="1" dirty="0">
                        <a:latin typeface="Cambria Math" panose="02040503050406030204" pitchFamily="18" charset="0"/>
                      </a:rPr>
                      <m:t>a</m:t>
                    </m:r>
                  </m:oMath>
                </a14:m>
                <a:r>
                  <a:rPr lang="vi-VN" sz="2100" dirty="0"/>
                  <a:t> trong tình huống </a:t>
                </a:r>
                <a14:m>
                  <m:oMath xmlns:m="http://schemas.openxmlformats.org/officeDocument/2006/math">
                    <m:r>
                      <m:rPr>
                        <m:sty m:val="p"/>
                      </m:rPr>
                      <a:rPr lang="vi-VN" sz="2100" i="1" dirty="0">
                        <a:latin typeface="Cambria Math" panose="02040503050406030204" pitchFamily="18" charset="0"/>
                      </a:rPr>
                      <m:t>x</m:t>
                    </m:r>
                  </m:oMath>
                </a14:m>
                <a:endParaRPr lang="vi-VN" sz="2100" dirty="0"/>
              </a:p>
              <a:p>
                <a:r>
                  <a:rPr lang="vi-VN" dirty="0"/>
                  <a:t>Kì vọng của chi phí: </a:t>
                </a:r>
                <a14:m>
                  <m:oMath xmlns:m="http://schemas.openxmlformats.org/officeDocument/2006/math">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L</m:t>
                        </m:r>
                      </m:e>
                    </m:d>
                    <m:r>
                      <a:rPr lang="vi-VN" b="0" i="1" smtClean="0">
                        <a:solidFill>
                          <a:srgbClr val="FF0000"/>
                        </a:solidFill>
                        <a:latin typeface="Cambria Math" panose="02040503050406030204" pitchFamily="18" charset="0"/>
                        <a:ea typeface="Cambria Math" panose="02040503050406030204" pitchFamily="18" charset="0"/>
                      </a:rPr>
                      <m:t>=</m:t>
                    </m:r>
                    <m:r>
                      <a:rPr lang="vi-VN" i="1">
                        <a:solidFill>
                          <a:srgbClr val="FF0000"/>
                        </a:solidFill>
                        <a:latin typeface="Cambria Math" panose="02040503050406030204" pitchFamily="18" charset="0"/>
                        <a:ea typeface="Cambria Math" panose="02040503050406030204" pitchFamily="18" charset="0"/>
                      </a:rPr>
                      <m:t>𝔼</m:t>
                    </m:r>
                    <m:d>
                      <m:dPr>
                        <m:begChr m:val="["/>
                        <m:endChr m:val="]"/>
                        <m:ctrlPr>
                          <a:rPr lang="vi-VN" i="1">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C</m:t>
                        </m:r>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A</m:t>
                        </m:r>
                        <m:d>
                          <m:dPr>
                            <m:ctrlPr>
                              <a:rPr lang="vi-VN" b="0" i="1" smtClean="0">
                                <a:solidFill>
                                  <a:srgbClr val="FF0000"/>
                                </a:solidFill>
                                <a:latin typeface="Cambria Math" panose="02040503050406030204" pitchFamily="18" charset="0"/>
                                <a:ea typeface="Cambria Math" panose="02040503050406030204" pitchFamily="18" charset="0"/>
                              </a:rPr>
                            </m:ctrlPr>
                          </m:dPr>
                          <m:e>
                            <m:r>
                              <m:rPr>
                                <m:sty m:val="p"/>
                              </m:rPr>
                              <a:rPr lang="vi-VN" i="1">
                                <a:solidFill>
                                  <a:srgbClr val="FF0000"/>
                                </a:solidFill>
                                <a:latin typeface="Cambria Math" panose="02040503050406030204" pitchFamily="18" charset="0"/>
                                <a:ea typeface="Cambria Math" panose="02040503050406030204" pitchFamily="18" charset="0"/>
                              </a:rPr>
                              <m:t>X</m:t>
                            </m:r>
                          </m:e>
                        </m:d>
                        <m:r>
                          <a:rPr lang="vi-VN" b="0" i="1" smtClean="0">
                            <a:solidFill>
                              <a:srgbClr val="FF0000"/>
                            </a:solidFill>
                            <a:latin typeface="Cambria Math" panose="02040503050406030204" pitchFamily="18" charset="0"/>
                            <a:ea typeface="Cambria Math" panose="02040503050406030204" pitchFamily="18" charset="0"/>
                          </a:rPr>
                          <m:t>,</m:t>
                        </m:r>
                        <m:r>
                          <m:rPr>
                            <m:sty m:val="p"/>
                          </m:rPr>
                          <a:rPr lang="vi-VN" i="1">
                            <a:solidFill>
                              <a:srgbClr val="FF0000"/>
                            </a:solidFill>
                            <a:latin typeface="Cambria Math" panose="02040503050406030204" pitchFamily="18" charset="0"/>
                            <a:ea typeface="Cambria Math" panose="02040503050406030204" pitchFamily="18" charset="0"/>
                          </a:rPr>
                          <m:t>X</m:t>
                        </m:r>
                        <m:r>
                          <a:rPr lang="vi-VN" b="0" i="1" smtClean="0">
                            <a:solidFill>
                              <a:srgbClr val="FF0000"/>
                            </a:solidFill>
                            <a:latin typeface="Cambria Math" panose="02040503050406030204" pitchFamily="18" charset="0"/>
                            <a:ea typeface="Cambria Math" panose="02040503050406030204" pitchFamily="18" charset="0"/>
                          </a:rPr>
                          <m:t>)</m:t>
                        </m:r>
                      </m:e>
                    </m:d>
                  </m:oMath>
                </a14:m>
                <a:endParaRPr lang="vi-VN" dirty="0"/>
              </a:p>
              <a:p>
                <a:r>
                  <a:rPr lang="vi-VN" dirty="0"/>
                  <a:t>Bài toán tối ưu, tìm thuật toán </a:t>
                </a:r>
                <a14:m>
                  <m:oMath xmlns:m="http://schemas.openxmlformats.org/officeDocument/2006/math">
                    <m:r>
                      <m:rPr>
                        <m:sty m:val="p"/>
                      </m:rPr>
                      <a:rPr lang="vi-VN" i="1" dirty="0">
                        <a:latin typeface="Cambria Math" panose="02040503050406030204" pitchFamily="18" charset="0"/>
                      </a:rPr>
                      <m:t>A</m:t>
                    </m:r>
                  </m:oMath>
                </a14:m>
                <a:r>
                  <a:rPr lang="vi-VN" dirty="0"/>
                  <a:t> trong lớp các thuật toán </a:t>
                </a:r>
                <a14:m>
                  <m:oMath xmlns:m="http://schemas.openxmlformats.org/officeDocument/2006/math">
                    <m:r>
                      <a:rPr lang="vi-VN" i="1" smtClean="0">
                        <a:latin typeface="Cambria Math" panose="02040503050406030204" pitchFamily="18" charset="0"/>
                        <a:ea typeface="Cambria Math" panose="02040503050406030204" pitchFamily="18" charset="0"/>
                      </a:rPr>
                      <m:t>𝒜</m:t>
                    </m:r>
                  </m:oMath>
                </a14:m>
                <a:r>
                  <a:rPr lang="vi-VN" dirty="0"/>
                  <a:t> để cực tiểu chi phí</a:t>
                </a:r>
              </a:p>
            </p:txBody>
          </p:sp>
        </mc:Choice>
        <mc:Fallback xmlns="">
          <p:sp>
            <p:nvSpPr>
              <p:cNvPr id="3" name="Content Placeholder 2">
                <a:extLst>
                  <a:ext uri="{FF2B5EF4-FFF2-40B4-BE49-F238E27FC236}">
                    <a16:creationId xmlns:a16="http://schemas.microsoft.com/office/drawing/2014/main" id="{75F14C4E-2AAB-0414-67FD-E06141718394}"/>
                  </a:ext>
                </a:extLst>
              </p:cNvPr>
              <p:cNvSpPr>
                <a:spLocks noGrp="1" noRot="1" noChangeAspect="1" noMove="1" noResize="1" noEditPoints="1" noAdjustHandles="1" noChangeArrowheads="1" noChangeShapeType="1" noTextEdit="1"/>
              </p:cNvSpPr>
              <p:nvPr>
                <p:ph idx="1"/>
              </p:nvPr>
            </p:nvSpPr>
            <p:spPr>
              <a:xfrm>
                <a:off x="304800" y="1047750"/>
                <a:ext cx="5715000" cy="3546873"/>
              </a:xfrm>
              <a:blipFill>
                <a:blip r:embed="rId2"/>
                <a:stretch>
                  <a:fillRect l="-1996" t="-1786" r="-155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505FE8-ED12-3764-5189-BCA8D81F80EF}"/>
                  </a:ext>
                </a:extLst>
              </p:cNvPr>
              <p:cNvSpPr txBox="1"/>
              <p:nvPr/>
            </p:nvSpPr>
            <p:spPr>
              <a:xfrm>
                <a:off x="6172200" y="1371421"/>
                <a:ext cx="2590800"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sty m:val="p"/>
                        </m:rPr>
                        <a:rPr lang="vi-VN" i="1" dirty="0">
                          <a:solidFill>
                            <a:srgbClr val="FF0000"/>
                          </a:solidFill>
                          <a:latin typeface="Cambria Math" panose="02040503050406030204" pitchFamily="18" charset="0"/>
                        </a:rPr>
                        <m:t>L</m:t>
                      </m:r>
                      <m:r>
                        <a:rPr lang="vi-VN" sz="1800"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C</m:t>
                      </m:r>
                      <m:r>
                        <a:rPr lang="vi-VN" sz="1800" b="0" i="1" dirty="0" smtClean="0">
                          <a:solidFill>
                            <a:srgbClr val="FF0000"/>
                          </a:solidFill>
                          <a:latin typeface="Cambria Math" panose="02040503050406030204" pitchFamily="18" charset="0"/>
                        </a:rPr>
                        <m:t>(</m:t>
                      </m:r>
                      <m:r>
                        <m:rPr>
                          <m:sty m:val="p"/>
                        </m:rPr>
                        <a:rPr lang="vi-VN" sz="1800" i="1" dirty="0">
                          <a:solidFill>
                            <a:srgbClr val="FF0000"/>
                          </a:solidFill>
                          <a:latin typeface="Cambria Math" panose="02040503050406030204" pitchFamily="18" charset="0"/>
                        </a:rPr>
                        <m:t>A</m:t>
                      </m:r>
                      <m:d>
                        <m:dPr>
                          <m:ctrlPr>
                            <a:rPr lang="vi-VN" sz="1800" b="0" i="1" dirty="0" smtClean="0">
                              <a:solidFill>
                                <a:srgbClr val="FF0000"/>
                              </a:solidFill>
                              <a:latin typeface="Cambria Math" panose="02040503050406030204" pitchFamily="18" charset="0"/>
                            </a:rPr>
                          </m:ctrlPr>
                        </m:dPr>
                        <m:e>
                          <m:r>
                            <m:rPr>
                              <m:sty m:val="p"/>
                            </m:rPr>
                            <a:rPr lang="vi-VN" sz="1800" i="1" dirty="0">
                              <a:solidFill>
                                <a:srgbClr val="FF0000"/>
                              </a:solidFill>
                              <a:latin typeface="Cambria Math" panose="02040503050406030204" pitchFamily="18" charset="0"/>
                            </a:rPr>
                            <m:t>X</m:t>
                          </m:r>
                        </m:e>
                      </m:d>
                      <m:r>
                        <a:rPr lang="vi-VN" sz="1800" b="0" i="1" dirty="0" smtClean="0">
                          <a:solidFill>
                            <a:srgbClr val="FF0000"/>
                          </a:solidFill>
                          <a:latin typeface="Cambria Math" panose="02040503050406030204" pitchFamily="18" charset="0"/>
                        </a:rPr>
                        <m:t>,</m:t>
                      </m:r>
                      <m:r>
                        <m:rPr>
                          <m:sty m:val="p"/>
                        </m:rPr>
                        <a:rPr lang="vi-VN" sz="1800" i="1" dirty="0">
                          <a:solidFill>
                            <a:srgbClr val="FF0000"/>
                          </a:solidFill>
                          <a:latin typeface="Cambria Math" panose="02040503050406030204" pitchFamily="18" charset="0"/>
                        </a:rPr>
                        <m:t>X</m:t>
                      </m:r>
                      <m:r>
                        <a:rPr lang="vi-VN" sz="1800" b="0" i="1" dirty="0" smtClean="0">
                          <a:solidFill>
                            <a:srgbClr val="FF0000"/>
                          </a:solidFill>
                          <a:latin typeface="Cambria Math" panose="02040503050406030204" pitchFamily="18" charset="0"/>
                        </a:rPr>
                        <m:t>)</m:t>
                      </m:r>
                    </m:oMath>
                  </m:oMathPara>
                </a14:m>
                <a:endParaRPr lang="vi-VN" sz="1800" dirty="0">
                  <a:solidFill>
                    <a:srgbClr val="FF0000"/>
                  </a:solidFill>
                </a:endParaRPr>
              </a:p>
              <a:p>
                <a:pPr marL="0" indent="0">
                  <a:buNone/>
                </a:pPr>
                <a:r>
                  <a:rPr lang="vi-VN" sz="1800" dirty="0"/>
                  <a:t>là biến ngẫu nhiên đánh giá chi phí khi gặp tình huống </a:t>
                </a:r>
                <a14:m>
                  <m:oMath xmlns:m="http://schemas.openxmlformats.org/officeDocument/2006/math">
                    <m:r>
                      <m:rPr>
                        <m:sty m:val="p"/>
                      </m:rPr>
                      <a:rPr lang="vi-VN" sz="1800" i="1" dirty="0">
                        <a:latin typeface="Cambria Math" panose="02040503050406030204" pitchFamily="18" charset="0"/>
                      </a:rPr>
                      <m:t>X</m:t>
                    </m:r>
                  </m:oMath>
                </a14:m>
                <a:r>
                  <a:rPr lang="vi-VN" sz="1800" dirty="0"/>
                  <a:t>.</a:t>
                </a:r>
              </a:p>
            </p:txBody>
          </p:sp>
        </mc:Choice>
        <mc:Fallback xmlns="">
          <p:sp>
            <p:nvSpPr>
              <p:cNvPr id="5" name="TextBox 4">
                <a:extLst>
                  <a:ext uri="{FF2B5EF4-FFF2-40B4-BE49-F238E27FC236}">
                    <a16:creationId xmlns:a16="http://schemas.microsoft.com/office/drawing/2014/main" id="{43505FE8-ED12-3764-5189-BCA8D81F80EF}"/>
                  </a:ext>
                </a:extLst>
              </p:cNvPr>
              <p:cNvSpPr txBox="1">
                <a:spLocks noRot="1" noChangeAspect="1" noMove="1" noResize="1" noEditPoints="1" noAdjustHandles="1" noChangeArrowheads="1" noChangeShapeType="1" noTextEdit="1"/>
              </p:cNvSpPr>
              <p:nvPr/>
            </p:nvSpPr>
            <p:spPr>
              <a:xfrm>
                <a:off x="6172200" y="1371421"/>
                <a:ext cx="2590800" cy="1200329"/>
              </a:xfrm>
              <a:prstGeom prst="rect">
                <a:avLst/>
              </a:prstGeom>
              <a:blipFill>
                <a:blip r:embed="rId3"/>
                <a:stretch>
                  <a:fillRect l="-1932" b="-5155"/>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CF0EAE-BA1B-6E01-B0FF-B197815C01BE}"/>
                  </a:ext>
                </a:extLst>
              </p:cNvPr>
              <p:cNvSpPr txBox="1"/>
              <p:nvPr/>
            </p:nvSpPr>
            <p:spPr>
              <a:xfrm>
                <a:off x="2971800" y="3409950"/>
                <a:ext cx="1066800" cy="81669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unc>
                        <m:funcPr>
                          <m:ctrlPr>
                            <a:rPr lang="vi-VN" sz="3600" i="1" dirty="0" smtClean="0">
                              <a:solidFill>
                                <a:srgbClr val="FF0000"/>
                              </a:solidFill>
                              <a:latin typeface="Cambria Math" panose="02040503050406030204" pitchFamily="18" charset="0"/>
                            </a:rPr>
                          </m:ctrlPr>
                        </m:funcPr>
                        <m:fName>
                          <m:limLow>
                            <m:limLowPr>
                              <m:ctrlPr>
                                <a:rPr lang="vi-VN" sz="3600" i="1" dirty="0">
                                  <a:solidFill>
                                    <a:srgbClr val="FF0000"/>
                                  </a:solidFill>
                                  <a:latin typeface="Cambria Math" panose="02040503050406030204" pitchFamily="18" charset="0"/>
                                </a:rPr>
                              </m:ctrlPr>
                            </m:limLowPr>
                            <m:e>
                              <m:r>
                                <m:rPr>
                                  <m:sty m:val="p"/>
                                </m:rPr>
                                <a:rPr lang="vi-VN" sz="3600" dirty="0">
                                  <a:solidFill>
                                    <a:srgbClr val="FF0000"/>
                                  </a:solidFill>
                                  <a:latin typeface="Cambria Math" panose="02040503050406030204" pitchFamily="18" charset="0"/>
                                </a:rPr>
                                <m:t>m</m:t>
                              </m:r>
                              <m:r>
                                <m:rPr>
                                  <m:sty m:val="p"/>
                                </m:rPr>
                                <a:rPr lang="vi-VN" sz="3600" i="1" dirty="0">
                                  <a:solidFill>
                                    <a:srgbClr val="FF0000"/>
                                  </a:solidFill>
                                  <a:latin typeface="Cambria Math" panose="02040503050406030204" pitchFamily="18" charset="0"/>
                                </a:rPr>
                                <m:t>in</m:t>
                              </m:r>
                            </m:e>
                            <m:lim>
                              <m:r>
                                <m:rPr>
                                  <m:sty m:val="p"/>
                                </m:rPr>
                                <a:rPr lang="vi-VN" sz="3600" dirty="0">
                                  <a:solidFill>
                                    <a:srgbClr val="FF0000"/>
                                  </a:solidFill>
                                  <a:latin typeface="Cambria Math" panose="02040503050406030204" pitchFamily="18" charset="0"/>
                                </a:rPr>
                                <m:t>A</m:t>
                              </m:r>
                              <m:r>
                                <a:rPr lang="vi-VN" sz="3600" dirty="0">
                                  <a:solidFill>
                                    <a:srgbClr val="FF0000"/>
                                  </a:solidFill>
                                  <a:latin typeface="Cambria Math" panose="02040503050406030204" pitchFamily="18" charset="0"/>
                                </a:rPr>
                                <m:t>∈</m:t>
                              </m:r>
                              <m:r>
                                <a:rPr lang="vi-VN" sz="3600" dirty="0">
                                  <a:solidFill>
                                    <a:srgbClr val="FF0000"/>
                                  </a:solidFill>
                                  <a:latin typeface="Cambria Math" panose="02040503050406030204" pitchFamily="18" charset="0"/>
                                </a:rPr>
                                <m:t>𝒜</m:t>
                              </m:r>
                            </m:lim>
                          </m:limLow>
                        </m:fName>
                        <m:e>
                          <m:r>
                            <a:rPr lang="vi-VN" sz="3600">
                              <a:solidFill>
                                <a:srgbClr val="FF0000"/>
                              </a:solidFill>
                              <a:latin typeface="Cambria Math" panose="02040503050406030204" pitchFamily="18" charset="0"/>
                            </a:rPr>
                            <m:t>𝔼</m:t>
                          </m:r>
                          <m:d>
                            <m:dPr>
                              <m:begChr m:val="["/>
                              <m:endChr m:val="]"/>
                              <m:ctrlPr>
                                <a:rPr lang="vi-VN" sz="3600" i="1">
                                  <a:solidFill>
                                    <a:srgbClr val="FF0000"/>
                                  </a:solidFill>
                                  <a:latin typeface="Cambria Math" panose="02040503050406030204" pitchFamily="18" charset="0"/>
                                </a:rPr>
                              </m:ctrlPr>
                            </m:dPr>
                            <m:e>
                              <m:r>
                                <m:rPr>
                                  <m:sty m:val="p"/>
                                </m:rPr>
                                <a:rPr lang="vi-VN" sz="3600" i="1" dirty="0">
                                  <a:solidFill>
                                    <a:srgbClr val="FF0000"/>
                                  </a:solidFill>
                                  <a:latin typeface="Cambria Math" panose="02040503050406030204" pitchFamily="18" charset="0"/>
                                </a:rPr>
                                <m:t>C</m:t>
                              </m:r>
                              <m:r>
                                <a:rPr lang="vi-VN" sz="3600" i="1" dirty="0">
                                  <a:solidFill>
                                    <a:srgbClr val="FF0000"/>
                                  </a:solidFill>
                                  <a:latin typeface="Cambria Math" panose="02040503050406030204" pitchFamily="18" charset="0"/>
                                </a:rPr>
                                <m:t>(</m:t>
                              </m:r>
                              <m:r>
                                <m:rPr>
                                  <m:sty m:val="p"/>
                                </m:rPr>
                                <a:rPr lang="vi-VN" sz="3600" i="1" dirty="0">
                                  <a:solidFill>
                                    <a:srgbClr val="FF0000"/>
                                  </a:solidFill>
                                  <a:latin typeface="Cambria Math" panose="02040503050406030204" pitchFamily="18" charset="0"/>
                                </a:rPr>
                                <m:t>A</m:t>
                              </m:r>
                              <m:d>
                                <m:dPr>
                                  <m:ctrlPr>
                                    <a:rPr lang="vi-VN" sz="3600" i="1" dirty="0">
                                      <a:solidFill>
                                        <a:srgbClr val="FF0000"/>
                                      </a:solidFill>
                                      <a:latin typeface="Cambria Math" panose="02040503050406030204" pitchFamily="18" charset="0"/>
                                    </a:rPr>
                                  </m:ctrlPr>
                                </m:dPr>
                                <m:e>
                                  <m:r>
                                    <m:rPr>
                                      <m:sty m:val="p"/>
                                    </m:rPr>
                                    <a:rPr lang="vi-VN" sz="3600" i="1" dirty="0">
                                      <a:solidFill>
                                        <a:srgbClr val="FF0000"/>
                                      </a:solidFill>
                                      <a:latin typeface="Cambria Math" panose="02040503050406030204" pitchFamily="18" charset="0"/>
                                    </a:rPr>
                                    <m:t>X</m:t>
                                  </m:r>
                                </m:e>
                              </m:d>
                              <m:r>
                                <a:rPr lang="vi-VN" sz="3600" i="1" dirty="0">
                                  <a:solidFill>
                                    <a:srgbClr val="FF0000"/>
                                  </a:solidFill>
                                  <a:latin typeface="Cambria Math" panose="02040503050406030204" pitchFamily="18" charset="0"/>
                                </a:rPr>
                                <m:t>,</m:t>
                              </m:r>
                              <m:r>
                                <m:rPr>
                                  <m:sty m:val="p"/>
                                </m:rPr>
                                <a:rPr lang="vi-VN" sz="3600" i="1" dirty="0">
                                  <a:solidFill>
                                    <a:srgbClr val="FF0000"/>
                                  </a:solidFill>
                                  <a:latin typeface="Cambria Math" panose="02040503050406030204" pitchFamily="18" charset="0"/>
                                </a:rPr>
                                <m:t>X</m:t>
                              </m:r>
                              <m:r>
                                <a:rPr lang="vi-VN" sz="3600" i="1" dirty="0">
                                  <a:solidFill>
                                    <a:srgbClr val="FF0000"/>
                                  </a:solidFill>
                                  <a:latin typeface="Cambria Math" panose="02040503050406030204" pitchFamily="18" charset="0"/>
                                </a:rPr>
                                <m:t>)</m:t>
                              </m:r>
                            </m:e>
                          </m:d>
                        </m:e>
                      </m:func>
                    </m:oMath>
                  </m:oMathPara>
                </a14:m>
                <a:endParaRPr lang="vi-VN" sz="3600" dirty="0">
                  <a:solidFill>
                    <a:srgbClr val="FF0000"/>
                  </a:solidFill>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CCF0EAE-BA1B-6E01-B0FF-B197815C01BE}"/>
                  </a:ext>
                </a:extLst>
              </p:cNvPr>
              <p:cNvSpPr txBox="1">
                <a:spLocks noRot="1" noChangeAspect="1" noMove="1" noResize="1" noEditPoints="1" noAdjustHandles="1" noChangeArrowheads="1" noChangeShapeType="1" noTextEdit="1"/>
              </p:cNvSpPr>
              <p:nvPr/>
            </p:nvSpPr>
            <p:spPr>
              <a:xfrm>
                <a:off x="2971800" y="3409950"/>
                <a:ext cx="1066800" cy="816698"/>
              </a:xfrm>
              <a:prstGeom prst="rect">
                <a:avLst/>
              </a:prstGeom>
              <a:blipFill>
                <a:blip r:embed="rId4"/>
                <a:stretch>
                  <a:fillRect l="-2353" r="-232941" b="-6154"/>
                </a:stretch>
              </a:blipFill>
            </p:spPr>
            <p:txBody>
              <a:bodyPr/>
              <a:lstStyle/>
              <a:p>
                <a:r>
                  <a:rPr lang="vi-VN">
                    <a:noFill/>
                  </a:rPr>
                  <a:t> </a:t>
                </a:r>
              </a:p>
            </p:txBody>
          </p:sp>
        </mc:Fallback>
      </mc:AlternateContent>
    </p:spTree>
    <p:extLst>
      <p:ext uri="{BB962C8B-B14F-4D97-AF65-F5344CB8AC3E}">
        <p14:creationId xmlns:p14="http://schemas.microsoft.com/office/powerpoint/2010/main" val="132544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F66A4-D49E-013A-FFD5-DDB98F2BAF85}"/>
              </a:ext>
            </a:extLst>
          </p:cNvPr>
          <p:cNvSpPr>
            <a:spLocks noGrp="1"/>
          </p:cNvSpPr>
          <p:nvPr>
            <p:ph type="title"/>
          </p:nvPr>
        </p:nvSpPr>
        <p:spPr/>
        <p:txBody>
          <a:bodyPr/>
          <a:lstStyle/>
          <a:p>
            <a:r>
              <a:rPr lang="vi-VN" dirty="0"/>
              <a:t>Ví dụ: bài toán phân lớp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2BEAAE-2085-DAD9-62D4-6C675E4DC2D1}"/>
                  </a:ext>
                </a:extLst>
              </p:cNvPr>
              <p:cNvSpPr>
                <a:spLocks noGrp="1"/>
              </p:cNvSpPr>
              <p:nvPr>
                <p:ph idx="1"/>
              </p:nvPr>
            </p:nvSpPr>
            <p:spPr/>
            <p:txBody>
              <a:bodyPr/>
              <a:lstStyle/>
              <a:p>
                <a:r>
                  <a:rPr lang="vi-VN" dirty="0"/>
                  <a:t>MNIST: </a:t>
                </a:r>
                <a14:m>
                  <m:oMath xmlns:m="http://schemas.openxmlformats.org/officeDocument/2006/math">
                    <m:r>
                      <m:rPr>
                        <m:sty m:val="p"/>
                      </m:rPr>
                      <a:rPr lang="vi-VN" i="0" dirty="0" smtClean="0">
                        <a:solidFill>
                          <a:srgbClr val="FF0000"/>
                        </a:solidFill>
                        <a:latin typeface="Cambria Math" panose="02040503050406030204" pitchFamily="18" charset="0"/>
                      </a:rPr>
                      <m:t>Z</m:t>
                    </m:r>
                    <m:r>
                      <a:rPr lang="vi-VN" i="0" dirty="0" smtClean="0">
                        <a:solidFill>
                          <a:srgbClr val="FF0000"/>
                        </a:solidFill>
                        <a:latin typeface="Cambria Math" panose="02040503050406030204" pitchFamily="18" charset="0"/>
                      </a:rPr>
                      <m:t>=(</m:t>
                    </m:r>
                    <m:r>
                      <m:rPr>
                        <m:sty m:val="p"/>
                      </m:rPr>
                      <a:rPr lang="vi-VN" i="0" dirty="0" smtClean="0">
                        <a:solidFill>
                          <a:srgbClr val="FF0000"/>
                        </a:solidFill>
                        <a:latin typeface="Cambria Math" panose="02040503050406030204" pitchFamily="18" charset="0"/>
                      </a:rPr>
                      <m:t>X</m:t>
                    </m:r>
                    <m:r>
                      <a:rPr lang="vi-VN" i="0" dirty="0" smtClean="0">
                        <a:solidFill>
                          <a:srgbClr val="FF0000"/>
                        </a:solidFill>
                        <a:latin typeface="Cambria Math" panose="02040503050406030204" pitchFamily="18" charset="0"/>
                      </a:rPr>
                      <m:t>, </m:t>
                    </m:r>
                    <m:r>
                      <m:rPr>
                        <m:sty m:val="p"/>
                      </m:rPr>
                      <a:rPr lang="vi-VN" i="0" dirty="0" smtClean="0">
                        <a:solidFill>
                          <a:srgbClr val="FF0000"/>
                        </a:solidFill>
                        <a:latin typeface="Cambria Math" panose="02040503050406030204" pitchFamily="18" charset="0"/>
                      </a:rPr>
                      <m:t>y</m:t>
                    </m:r>
                    <m:r>
                      <a:rPr lang="vi-VN" i="0" dirty="0" smtClean="0">
                        <a:solidFill>
                          <a:srgbClr val="FF0000"/>
                        </a:solidFill>
                        <a:latin typeface="Cambria Math" panose="02040503050406030204" pitchFamily="18" charset="0"/>
                      </a:rPr>
                      <m:t>)=</m:t>
                    </m:r>
                  </m:oMath>
                </a14:m>
                <a:r>
                  <a:rPr lang="vi-VN" dirty="0">
                    <a:solidFill>
                      <a:srgbClr val="FF0000"/>
                    </a:solidFill>
                  </a:rPr>
                  <a:t> </a:t>
                </a:r>
                <a:r>
                  <a:rPr lang="vi-VN" dirty="0"/>
                  <a:t>(ảnh đầu vào cỡ 28x28, phân lớp 0,1,…,9)</a:t>
                </a:r>
              </a:p>
              <a:p>
                <a:r>
                  <a:rPr lang="vi-VN" dirty="0"/>
                  <a:t>Thuật toán phân lớp: </a:t>
                </a:r>
                <a14:m>
                  <m:oMath xmlns:m="http://schemas.openxmlformats.org/officeDocument/2006/math">
                    <m:r>
                      <m:rPr>
                        <m:sty m:val="p"/>
                      </m:rPr>
                      <a:rPr lang="vi-VN" i="1" dirty="0">
                        <a:latin typeface="Cambria Math" panose="02040503050406030204" pitchFamily="18" charset="0"/>
                      </a:rPr>
                      <m:t>A</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Z</m:t>
                        </m:r>
                      </m:e>
                    </m:d>
                    <m:r>
                      <a:rPr lang="vi-VN" b="0" i="1" dirty="0" smtClean="0">
                        <a:latin typeface="Cambria Math" panose="02040503050406030204" pitchFamily="18" charset="0"/>
                      </a:rPr>
                      <m:t>=</m:t>
                    </m:r>
                    <m:r>
                      <m:rPr>
                        <m:sty m:val="p"/>
                      </m:rPr>
                      <a:rPr lang="vi-VN" i="1" dirty="0" smtClean="0">
                        <a:solidFill>
                          <a:srgbClr val="FF0000"/>
                        </a:solidFill>
                        <a:latin typeface="Cambria Math" panose="02040503050406030204" pitchFamily="18" charset="0"/>
                      </a:rPr>
                      <m:t>A</m:t>
                    </m:r>
                    <m:d>
                      <m:dPr>
                        <m:ctrlPr>
                          <a:rPr lang="vi-VN" b="0"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e>
                    </m:d>
                    <m:r>
                      <a:rPr lang="vi-VN" b="0" i="1" dirty="0" smtClean="0">
                        <a:solidFill>
                          <a:srgbClr val="FF0000"/>
                        </a:solidFill>
                        <a:latin typeface="Cambria Math" panose="02040503050406030204" pitchFamily="18" charset="0"/>
                      </a:rPr>
                      <m:t>∈</m:t>
                    </m:r>
                    <m:d>
                      <m:dPr>
                        <m:begChr m:val="{"/>
                        <m:endChr m:val="}"/>
                        <m:ctrlPr>
                          <a:rPr lang="vi-VN" b="0" i="1" dirty="0" smtClean="0">
                            <a:solidFill>
                              <a:srgbClr val="FF0000"/>
                            </a:solidFill>
                            <a:latin typeface="Cambria Math" panose="02040503050406030204" pitchFamily="18" charset="0"/>
                          </a:rPr>
                        </m:ctrlPr>
                      </m:dPr>
                      <m:e>
                        <m:r>
                          <a:rPr lang="vi-VN" b="0" i="1" dirty="0" smtClean="0">
                            <a:solidFill>
                              <a:srgbClr val="FF0000"/>
                            </a:solidFill>
                            <a:latin typeface="Cambria Math" panose="02040503050406030204" pitchFamily="18" charset="0"/>
                          </a:rPr>
                          <m:t>0,1,2,…,9</m:t>
                        </m:r>
                      </m:e>
                    </m:d>
                  </m:oMath>
                </a14:m>
                <a:endParaRPr lang="vi-VN" dirty="0"/>
              </a:p>
              <a:p>
                <a:r>
                  <a:rPr lang="vi-VN" dirty="0"/>
                  <a:t>Chi phí, lỗi phân lớp 0-1</a:t>
                </a:r>
              </a:p>
              <a:p>
                <a:pPr marL="0" indent="0">
                  <a:buNone/>
                </a:pPr>
                <a14:m>
                  <m:oMathPara xmlns:m="http://schemas.openxmlformats.org/officeDocument/2006/math">
                    <m:oMathParaPr>
                      <m:jc m:val="centerGroup"/>
                    </m:oMathParaPr>
                    <m:oMath xmlns:m="http://schemas.openxmlformats.org/officeDocument/2006/math">
                      <m:r>
                        <m:rPr>
                          <m:sty m:val="p"/>
                        </m:rPr>
                        <a:rPr lang="vi-VN" i="1" dirty="0" smtClean="0">
                          <a:solidFill>
                            <a:srgbClr val="FF0000"/>
                          </a:solidFill>
                          <a:latin typeface="Cambria Math" panose="02040503050406030204" pitchFamily="18" charset="0"/>
                        </a:rPr>
                        <m:t>C</m:t>
                      </m:r>
                      <m:d>
                        <m:dPr>
                          <m:ctrlPr>
                            <a:rPr lang="vi-VN" b="0"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A</m:t>
                          </m:r>
                          <m:d>
                            <m:dPr>
                              <m:ctrlPr>
                                <a:rPr lang="vi-VN" b="0"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Z</m:t>
                              </m:r>
                            </m:e>
                          </m:d>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Z</m:t>
                          </m:r>
                        </m:e>
                      </m:d>
                      <m:r>
                        <a:rPr lang="vi-VN" b="0" i="1" dirty="0" smtClean="0">
                          <a:latin typeface="Cambria Math" panose="02040503050406030204" pitchFamily="18" charset="0"/>
                        </a:rPr>
                        <m:t>=</m:t>
                      </m:r>
                      <m:d>
                        <m:dPr>
                          <m:begChr m:val="{"/>
                          <m:endChr m:val=""/>
                          <m:ctrlPr>
                            <a:rPr lang="vi-VN" b="0" i="1" dirty="0" smtClean="0">
                              <a:latin typeface="Cambria Math" panose="02040503050406030204" pitchFamily="18" charset="0"/>
                            </a:rPr>
                          </m:ctrlPr>
                        </m:dPr>
                        <m:e>
                          <m:m>
                            <m:mPr>
                              <m:mcs>
                                <m:mc>
                                  <m:mcPr>
                                    <m:count m:val="2"/>
                                    <m:mcJc m:val="center"/>
                                  </m:mcPr>
                                </m:mc>
                              </m:mcs>
                              <m:ctrlPr>
                                <a:rPr lang="vi-VN" b="0" i="1" dirty="0" smtClean="0">
                                  <a:latin typeface="Cambria Math" panose="02040503050406030204" pitchFamily="18" charset="0"/>
                                </a:rPr>
                              </m:ctrlPr>
                            </m:mPr>
                            <m:mr>
                              <m:e>
                                <m:r>
                                  <m:rPr>
                                    <m:brk m:alnAt="7"/>
                                  </m:rPr>
                                  <a:rPr lang="vi-VN" b="0" i="1" dirty="0" smtClean="0">
                                    <a:latin typeface="Cambria Math" panose="02040503050406030204" pitchFamily="18" charset="0"/>
                                  </a:rPr>
                                  <m:t>1</m:t>
                                </m:r>
                              </m:e>
                              <m:e>
                                <m:r>
                                  <m:rPr>
                                    <m:sty m:val="p"/>
                                  </m:rPr>
                                  <a:rPr lang="vi-VN" i="1" dirty="0">
                                    <a:latin typeface="Cambria Math" panose="02040503050406030204" pitchFamily="18" charset="0"/>
                                  </a:rPr>
                                  <m:t>A</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X</m:t>
                                    </m:r>
                                  </m:e>
                                </m:d>
                                <m:r>
                                  <a:rPr lang="vi-VN" b="0" i="1" dirty="0" smtClean="0">
                                    <a:latin typeface="Cambria Math" panose="02040503050406030204" pitchFamily="18" charset="0"/>
                                  </a:rPr>
                                  <m:t>≠</m:t>
                                </m:r>
                                <m:r>
                                  <m:rPr>
                                    <m:sty m:val="p"/>
                                  </m:rPr>
                                  <a:rPr lang="vi-VN" i="1" dirty="0">
                                    <a:latin typeface="Cambria Math" panose="02040503050406030204" pitchFamily="18" charset="0"/>
                                  </a:rPr>
                                  <m:t>y</m:t>
                                </m:r>
                              </m:e>
                            </m:mr>
                            <m:mr>
                              <m:e>
                                <m:r>
                                  <a:rPr lang="vi-VN" b="0" i="1" dirty="0" smtClean="0">
                                    <a:latin typeface="Cambria Math" panose="02040503050406030204" pitchFamily="18" charset="0"/>
                                  </a:rPr>
                                  <m:t>0</m:t>
                                </m:r>
                              </m:e>
                              <m:e>
                                <m:r>
                                  <m:rPr>
                                    <m:sty m:val="p"/>
                                  </m:rPr>
                                  <a:rPr lang="vi-VN" i="1" dirty="0">
                                    <a:latin typeface="Cambria Math" panose="02040503050406030204" pitchFamily="18" charset="0"/>
                                  </a:rPr>
                                  <m:t>A</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X</m:t>
                                    </m:r>
                                  </m:e>
                                </m:d>
                                <m:r>
                                  <a:rPr lang="vi-VN" b="0" i="1" dirty="0" smtClean="0">
                                    <a:latin typeface="Cambria Math" panose="02040503050406030204" pitchFamily="18" charset="0"/>
                                  </a:rPr>
                                  <m:t>=</m:t>
                                </m:r>
                                <m:r>
                                  <m:rPr>
                                    <m:sty m:val="p"/>
                                  </m:rPr>
                                  <a:rPr lang="vi-VN" i="1" dirty="0">
                                    <a:latin typeface="Cambria Math" panose="02040503050406030204" pitchFamily="18" charset="0"/>
                                  </a:rPr>
                                  <m:t>y</m:t>
                                </m:r>
                              </m:e>
                            </m:mr>
                          </m:m>
                        </m:e>
                      </m:d>
                    </m:oMath>
                  </m:oMathPara>
                </a14:m>
                <a:endParaRPr lang="vi-VN" b="0" dirty="0"/>
              </a:p>
              <a:p>
                <a:r>
                  <a:rPr lang="vi-VN" dirty="0"/>
                  <a:t>Xác suất phân lớp sai = kì vọng lỗi</a:t>
                </a:r>
              </a:p>
              <a:p>
                <a:pPr marL="0" indent="0">
                  <a:buNone/>
                </a:pPr>
                <a14:m>
                  <m:oMathPara xmlns:m="http://schemas.openxmlformats.org/officeDocument/2006/math">
                    <m:oMathParaPr>
                      <m:jc m:val="centerGroup"/>
                    </m:oMathParaPr>
                    <m:oMath xmlns:m="http://schemas.openxmlformats.org/officeDocument/2006/math">
                      <m:r>
                        <m:rPr>
                          <m:sty m:val="p"/>
                        </m:rPr>
                        <a:rPr lang="vi-VN" i="1" dirty="0">
                          <a:solidFill>
                            <a:srgbClr val="FF0000"/>
                          </a:solidFill>
                          <a:latin typeface="Cambria Math" panose="02040503050406030204" pitchFamily="18" charset="0"/>
                          <a:ea typeface="Cambria Math" panose="02040503050406030204" pitchFamily="18" charset="0"/>
                        </a:rPr>
                        <m:t>P</m:t>
                      </m:r>
                      <m:d>
                        <m:dPr>
                          <m:ctrlPr>
                            <a:rPr lang="vi-VN" b="0" i="1" dirty="0" smtClean="0">
                              <a:solidFill>
                                <a:srgbClr val="FF0000"/>
                              </a:solidFill>
                              <a:latin typeface="Cambria Math" panose="02040503050406030204" pitchFamily="18" charset="0"/>
                              <a:ea typeface="Cambria Math" panose="02040503050406030204" pitchFamily="18" charset="0"/>
                            </a:rPr>
                          </m:ctrlPr>
                        </m:dPr>
                        <m:e>
                          <m:r>
                            <m:rPr>
                              <m:sty m:val="p"/>
                            </m:rPr>
                            <a:rPr lang="vi-VN" i="1" dirty="0">
                              <a:solidFill>
                                <a:srgbClr val="FF0000"/>
                              </a:solidFill>
                              <a:latin typeface="Cambria Math" panose="02040503050406030204" pitchFamily="18" charset="0"/>
                              <a:ea typeface="Cambria Math" panose="02040503050406030204" pitchFamily="18" charset="0"/>
                            </a:rPr>
                            <m:t>A</m:t>
                          </m:r>
                          <m:d>
                            <m:dPr>
                              <m:ctrlPr>
                                <a:rPr lang="vi-VN" b="0" i="1" dirty="0" smtClean="0">
                                  <a:solidFill>
                                    <a:srgbClr val="FF0000"/>
                                  </a:solidFill>
                                  <a:latin typeface="Cambria Math" panose="02040503050406030204" pitchFamily="18" charset="0"/>
                                  <a:ea typeface="Cambria Math" panose="02040503050406030204" pitchFamily="18" charset="0"/>
                                </a:rPr>
                              </m:ctrlPr>
                            </m:dPr>
                            <m:e>
                              <m:r>
                                <m:rPr>
                                  <m:sty m:val="p"/>
                                </m:rPr>
                                <a:rPr lang="vi-VN" i="1" dirty="0">
                                  <a:solidFill>
                                    <a:srgbClr val="FF0000"/>
                                  </a:solidFill>
                                  <a:latin typeface="Cambria Math" panose="02040503050406030204" pitchFamily="18" charset="0"/>
                                  <a:ea typeface="Cambria Math" panose="02040503050406030204" pitchFamily="18" charset="0"/>
                                </a:rPr>
                                <m:t>X</m:t>
                              </m:r>
                            </m:e>
                          </m:d>
                          <m:r>
                            <a:rPr lang="vi-VN" b="0" i="1" dirty="0" smtClean="0">
                              <a:solidFill>
                                <a:srgbClr val="FF0000"/>
                              </a:solidFill>
                              <a:latin typeface="Cambria Math" panose="02040503050406030204" pitchFamily="18" charset="0"/>
                              <a:ea typeface="Cambria Math" panose="02040503050406030204" pitchFamily="18" charset="0"/>
                            </a:rPr>
                            <m:t>≠</m:t>
                          </m:r>
                          <m:r>
                            <m:rPr>
                              <m:sty m:val="p"/>
                            </m:rPr>
                            <a:rPr lang="vi-VN" i="1" dirty="0">
                              <a:solidFill>
                                <a:srgbClr val="FF0000"/>
                              </a:solidFill>
                              <a:latin typeface="Cambria Math" panose="02040503050406030204" pitchFamily="18" charset="0"/>
                              <a:ea typeface="Cambria Math" panose="02040503050406030204" pitchFamily="18" charset="0"/>
                            </a:rPr>
                            <m:t>y</m:t>
                          </m:r>
                        </m:e>
                      </m:d>
                      <m:r>
                        <a:rPr lang="vi-VN" b="0" i="1" dirty="0" smtClean="0">
                          <a:solidFill>
                            <a:srgbClr val="FF0000"/>
                          </a:solidFill>
                          <a:latin typeface="Cambria Math" panose="02040503050406030204" pitchFamily="18" charset="0"/>
                          <a:ea typeface="Cambria Math" panose="02040503050406030204" pitchFamily="18" charset="0"/>
                        </a:rPr>
                        <m:t>=</m:t>
                      </m:r>
                      <m:r>
                        <a:rPr lang="vi-VN" i="1" smtClean="0">
                          <a:solidFill>
                            <a:srgbClr val="FF0000"/>
                          </a:solidFill>
                          <a:latin typeface="Cambria Math" panose="02040503050406030204" pitchFamily="18" charset="0"/>
                          <a:ea typeface="Cambria Math" panose="02040503050406030204" pitchFamily="18" charset="0"/>
                        </a:rPr>
                        <m:t>𝔼</m:t>
                      </m:r>
                      <m:d>
                        <m:dPr>
                          <m:begChr m:val="["/>
                          <m:endChr m:val="]"/>
                          <m:ctrlPr>
                            <a:rPr lang="vi-VN" i="1" smtClean="0">
                              <a:solidFill>
                                <a:srgbClr val="FF0000"/>
                              </a:solidFill>
                              <a:latin typeface="Cambria Math" panose="02040503050406030204" pitchFamily="18" charset="0"/>
                              <a:ea typeface="Cambria Math" panose="02040503050406030204" pitchFamily="18" charset="0"/>
                            </a:rPr>
                          </m:ctrlPr>
                        </m:dPr>
                        <m:e>
                          <m:r>
                            <m:rPr>
                              <m:sty m:val="p"/>
                            </m:rPr>
                            <a:rPr lang="vi-VN" i="1" dirty="0">
                              <a:solidFill>
                                <a:srgbClr val="FF0000"/>
                              </a:solidFill>
                              <a:latin typeface="Cambria Math" panose="02040503050406030204" pitchFamily="18" charset="0"/>
                            </a:rPr>
                            <m:t>C</m:t>
                          </m:r>
                          <m:d>
                            <m:dPr>
                              <m:ctrlPr>
                                <a:rPr lang="vi-VN" i="1" dirty="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A</m:t>
                              </m:r>
                              <m:d>
                                <m:dPr>
                                  <m:ctrlPr>
                                    <a:rPr lang="vi-VN" i="1" dirty="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Z</m:t>
                                  </m:r>
                                </m:e>
                              </m:d>
                              <m:r>
                                <a:rPr lang="vi-VN" i="1" dirty="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Z</m:t>
                              </m:r>
                            </m:e>
                          </m:d>
                        </m:e>
                      </m:d>
                    </m:oMath>
                  </m:oMathPara>
                </a14:m>
                <a:endParaRPr lang="vi-VN" dirty="0">
                  <a:solidFill>
                    <a:srgbClr val="FF0000"/>
                  </a:solidFill>
                </a:endParaRPr>
              </a:p>
              <a:p>
                <a:r>
                  <a:rPr lang="vi-VN" dirty="0"/>
                  <a:t>Huấn luyện = tìm thuật toán phân lớp tối thiểu kì vọng lỗi</a:t>
                </a:r>
              </a:p>
              <a:p>
                <a:pPr marL="0" indent="0">
                  <a:buNone/>
                </a:pPr>
                <a:endParaRPr lang="vi-VN" dirty="0"/>
              </a:p>
            </p:txBody>
          </p:sp>
        </mc:Choice>
        <mc:Fallback xmlns="">
          <p:sp>
            <p:nvSpPr>
              <p:cNvPr id="3" name="Content Placeholder 2">
                <a:extLst>
                  <a:ext uri="{FF2B5EF4-FFF2-40B4-BE49-F238E27FC236}">
                    <a16:creationId xmlns:a16="http://schemas.microsoft.com/office/drawing/2014/main" id="{4D2BEAAE-2085-DAD9-62D4-6C675E4DC2D1}"/>
                  </a:ext>
                </a:extLst>
              </p:cNvPr>
              <p:cNvSpPr>
                <a:spLocks noGrp="1" noRot="1" noChangeAspect="1" noMove="1" noResize="1" noEditPoints="1" noAdjustHandles="1" noChangeArrowheads="1" noChangeShapeType="1" noTextEdit="1"/>
              </p:cNvSpPr>
              <p:nvPr>
                <p:ph idx="1"/>
              </p:nvPr>
            </p:nvSpPr>
            <p:spPr>
              <a:blipFill>
                <a:blip r:embed="rId3"/>
                <a:stretch>
                  <a:fillRect l="-1339" t="-16786" b="-3607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D0832F-C35B-B226-A87F-8C9A4A1AE9C0}"/>
                  </a:ext>
                </a:extLst>
              </p:cNvPr>
              <p:cNvSpPr txBox="1"/>
              <p:nvPr/>
            </p:nvSpPr>
            <p:spPr>
              <a:xfrm>
                <a:off x="2971800" y="4324350"/>
                <a:ext cx="1066800" cy="652999"/>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unc>
                        <m:funcPr>
                          <m:ctrlPr>
                            <a:rPr lang="vi-VN" sz="2800" i="1" dirty="0" smtClean="0">
                              <a:solidFill>
                                <a:srgbClr val="FF0000"/>
                              </a:solidFill>
                              <a:latin typeface="Cambria Math" panose="02040503050406030204" pitchFamily="18" charset="0"/>
                            </a:rPr>
                          </m:ctrlPr>
                        </m:funcPr>
                        <m:fName>
                          <m:limLow>
                            <m:limLowPr>
                              <m:ctrlPr>
                                <a:rPr lang="vi-VN" sz="2800" i="1" dirty="0">
                                  <a:solidFill>
                                    <a:srgbClr val="FF0000"/>
                                  </a:solidFill>
                                  <a:latin typeface="Cambria Math" panose="02040503050406030204" pitchFamily="18" charset="0"/>
                                </a:rPr>
                              </m:ctrlPr>
                            </m:limLowPr>
                            <m:e>
                              <m:r>
                                <m:rPr>
                                  <m:sty m:val="p"/>
                                </m:rPr>
                                <a:rPr lang="vi-VN" sz="2800" dirty="0">
                                  <a:solidFill>
                                    <a:srgbClr val="FF0000"/>
                                  </a:solidFill>
                                  <a:latin typeface="Cambria Math" panose="02040503050406030204" pitchFamily="18" charset="0"/>
                                </a:rPr>
                                <m:t>m</m:t>
                              </m:r>
                              <m:r>
                                <m:rPr>
                                  <m:sty m:val="p"/>
                                </m:rPr>
                                <a:rPr lang="vi-VN" sz="2800" i="1" dirty="0">
                                  <a:solidFill>
                                    <a:srgbClr val="FF0000"/>
                                  </a:solidFill>
                                  <a:latin typeface="Cambria Math" panose="02040503050406030204" pitchFamily="18" charset="0"/>
                                </a:rPr>
                                <m:t>in</m:t>
                              </m:r>
                            </m:e>
                            <m:lim>
                              <m:r>
                                <m:rPr>
                                  <m:sty m:val="p"/>
                                </m:rPr>
                                <a:rPr lang="vi-VN" sz="2800" dirty="0">
                                  <a:solidFill>
                                    <a:srgbClr val="FF0000"/>
                                  </a:solidFill>
                                  <a:latin typeface="Cambria Math" panose="02040503050406030204" pitchFamily="18" charset="0"/>
                                </a:rPr>
                                <m:t>A</m:t>
                              </m:r>
                              <m:r>
                                <a:rPr lang="vi-VN" sz="2800" dirty="0">
                                  <a:solidFill>
                                    <a:srgbClr val="FF0000"/>
                                  </a:solidFill>
                                  <a:latin typeface="Cambria Math" panose="02040503050406030204" pitchFamily="18" charset="0"/>
                                </a:rPr>
                                <m:t>∈</m:t>
                              </m:r>
                              <m:r>
                                <a:rPr lang="vi-VN" sz="2800" dirty="0">
                                  <a:solidFill>
                                    <a:srgbClr val="FF0000"/>
                                  </a:solidFill>
                                  <a:latin typeface="Cambria Math" panose="02040503050406030204" pitchFamily="18" charset="0"/>
                                </a:rPr>
                                <m:t>𝒜</m:t>
                              </m:r>
                            </m:lim>
                          </m:limLow>
                        </m:fName>
                        <m:e>
                          <m:r>
                            <a:rPr lang="vi-VN" sz="2800" i="1">
                              <a:solidFill>
                                <a:srgbClr val="FF0000"/>
                              </a:solidFill>
                              <a:latin typeface="Cambria Math" panose="02040503050406030204" pitchFamily="18" charset="0"/>
                              <a:ea typeface="Cambria Math" panose="02040503050406030204" pitchFamily="18" charset="0"/>
                            </a:rPr>
                            <m:t>𝔼</m:t>
                          </m:r>
                          <m:d>
                            <m:dPr>
                              <m:begChr m:val="["/>
                              <m:endChr m:val="]"/>
                              <m:ctrlPr>
                                <a:rPr lang="vi-VN" sz="2800" i="1">
                                  <a:solidFill>
                                    <a:srgbClr val="FF0000"/>
                                  </a:solidFill>
                                  <a:latin typeface="Cambria Math" panose="02040503050406030204" pitchFamily="18" charset="0"/>
                                  <a:ea typeface="Cambria Math" panose="02040503050406030204" pitchFamily="18" charset="0"/>
                                </a:rPr>
                              </m:ctrlPr>
                            </m:dPr>
                            <m:e>
                              <m:r>
                                <m:rPr>
                                  <m:sty m:val="p"/>
                                </m:rPr>
                                <a:rPr lang="vi-VN" sz="2800" i="1" dirty="0">
                                  <a:solidFill>
                                    <a:srgbClr val="FF0000"/>
                                  </a:solidFill>
                                  <a:latin typeface="Cambria Math" panose="02040503050406030204" pitchFamily="18" charset="0"/>
                                </a:rPr>
                                <m:t>C</m:t>
                              </m:r>
                              <m:d>
                                <m:dPr>
                                  <m:ctrlPr>
                                    <a:rPr lang="vi-VN" sz="2800" i="1" dirty="0">
                                      <a:solidFill>
                                        <a:srgbClr val="FF0000"/>
                                      </a:solidFill>
                                      <a:latin typeface="Cambria Math" panose="02040503050406030204" pitchFamily="18" charset="0"/>
                                    </a:rPr>
                                  </m:ctrlPr>
                                </m:dPr>
                                <m:e>
                                  <m:r>
                                    <m:rPr>
                                      <m:sty m:val="p"/>
                                    </m:rPr>
                                    <a:rPr lang="vi-VN" sz="2800" i="1" dirty="0">
                                      <a:solidFill>
                                        <a:srgbClr val="FF0000"/>
                                      </a:solidFill>
                                      <a:latin typeface="Cambria Math" panose="02040503050406030204" pitchFamily="18" charset="0"/>
                                    </a:rPr>
                                    <m:t>A</m:t>
                                  </m:r>
                                  <m:d>
                                    <m:dPr>
                                      <m:ctrlPr>
                                        <a:rPr lang="vi-VN" sz="2800" i="1" dirty="0">
                                          <a:solidFill>
                                            <a:srgbClr val="FF0000"/>
                                          </a:solidFill>
                                          <a:latin typeface="Cambria Math" panose="02040503050406030204" pitchFamily="18" charset="0"/>
                                        </a:rPr>
                                      </m:ctrlPr>
                                    </m:dPr>
                                    <m:e>
                                      <m:r>
                                        <m:rPr>
                                          <m:sty m:val="p"/>
                                        </m:rPr>
                                        <a:rPr lang="vi-VN" sz="2800" i="1" dirty="0">
                                          <a:solidFill>
                                            <a:srgbClr val="FF0000"/>
                                          </a:solidFill>
                                          <a:latin typeface="Cambria Math" panose="02040503050406030204" pitchFamily="18" charset="0"/>
                                        </a:rPr>
                                        <m:t>Z</m:t>
                                      </m:r>
                                    </m:e>
                                  </m:d>
                                  <m:r>
                                    <a:rPr lang="vi-VN" sz="2800" i="1" dirty="0">
                                      <a:solidFill>
                                        <a:srgbClr val="FF0000"/>
                                      </a:solidFill>
                                      <a:latin typeface="Cambria Math" panose="02040503050406030204" pitchFamily="18" charset="0"/>
                                    </a:rPr>
                                    <m:t>,</m:t>
                                  </m:r>
                                  <m:r>
                                    <m:rPr>
                                      <m:sty m:val="p"/>
                                    </m:rPr>
                                    <a:rPr lang="vi-VN" sz="2800" i="1" dirty="0">
                                      <a:solidFill>
                                        <a:srgbClr val="FF0000"/>
                                      </a:solidFill>
                                      <a:latin typeface="Cambria Math" panose="02040503050406030204" pitchFamily="18" charset="0"/>
                                    </a:rPr>
                                    <m:t>Z</m:t>
                                  </m:r>
                                </m:e>
                              </m:d>
                            </m:e>
                          </m:d>
                        </m:e>
                      </m:func>
                    </m:oMath>
                  </m:oMathPara>
                </a14:m>
                <a:endParaRPr lang="vi-VN" sz="2800" dirty="0">
                  <a:solidFill>
                    <a:srgbClr val="FF0000"/>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6D0832F-C35B-B226-A87F-8C9A4A1AE9C0}"/>
                  </a:ext>
                </a:extLst>
              </p:cNvPr>
              <p:cNvSpPr txBox="1">
                <a:spLocks noRot="1" noChangeAspect="1" noMove="1" noResize="1" noEditPoints="1" noAdjustHandles="1" noChangeArrowheads="1" noChangeShapeType="1" noTextEdit="1"/>
              </p:cNvSpPr>
              <p:nvPr/>
            </p:nvSpPr>
            <p:spPr>
              <a:xfrm>
                <a:off x="2971800" y="4324350"/>
                <a:ext cx="1066800" cy="652999"/>
              </a:xfrm>
              <a:prstGeom prst="rect">
                <a:avLst/>
              </a:prstGeom>
              <a:blipFill>
                <a:blip r:embed="rId4"/>
                <a:stretch>
                  <a:fillRect r="-151765" b="-7692"/>
                </a:stretch>
              </a:blipFill>
            </p:spPr>
            <p:txBody>
              <a:bodyPr/>
              <a:lstStyle/>
              <a:p>
                <a:r>
                  <a:rPr lang="vi-VN">
                    <a:noFill/>
                  </a:rPr>
                  <a:t> </a:t>
                </a:r>
              </a:p>
            </p:txBody>
          </p:sp>
        </mc:Fallback>
      </mc:AlternateContent>
      <p:pic>
        <p:nvPicPr>
          <p:cNvPr id="2050" name="Picture 2" descr="MNIST Reborn, Restored and Expanded: Additional 50K Training Samples |  Synced">
            <a:extLst>
              <a:ext uri="{FF2B5EF4-FFF2-40B4-BE49-F238E27FC236}">
                <a16:creationId xmlns:a16="http://schemas.microsoft.com/office/drawing/2014/main" id="{721F0441-985D-D580-2306-0E92D8103B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8" t="1178" r="45594" b="1381"/>
          <a:stretch/>
        </p:blipFill>
        <p:spPr bwMode="auto">
          <a:xfrm>
            <a:off x="6884894" y="1985275"/>
            <a:ext cx="1878106" cy="191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93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dissolv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F9B88-57CC-F483-514E-53870CD77348}"/>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biến</a:t>
            </a:r>
            <a:r>
              <a:rPr lang="en-US" dirty="0"/>
              <a:t> </a:t>
            </a:r>
            <a:r>
              <a:rPr lang="en-US" dirty="0" err="1"/>
              <a:t>ngẫu</a:t>
            </a:r>
            <a:r>
              <a:rPr lang="en-US" dirty="0"/>
              <a:t> </a:t>
            </a:r>
            <a:r>
              <a:rPr lang="en-US" dirty="0" err="1"/>
              <a:t>nhiên</a:t>
            </a:r>
            <a:r>
              <a:rPr lang="en-US" dirty="0"/>
              <a:t> </a:t>
            </a:r>
            <a:r>
              <a:rPr lang="en-US" dirty="0" err="1"/>
              <a:t>nhị</a:t>
            </a:r>
            <a:r>
              <a:rPr lang="en-US" dirty="0"/>
              <a:t> </a:t>
            </a:r>
            <a:r>
              <a:rPr lang="en-US" dirty="0" err="1"/>
              <a:t>phân</a:t>
            </a:r>
            <a:endParaRPr lang="en-US" dirty="0"/>
          </a:p>
        </p:txBody>
      </p:sp>
      <p:sp>
        <p:nvSpPr>
          <p:cNvPr id="3" name="Content Placeholder 2">
            <a:extLst>
              <a:ext uri="{FF2B5EF4-FFF2-40B4-BE49-F238E27FC236}">
                <a16:creationId xmlns:a16="http://schemas.microsoft.com/office/drawing/2014/main" id="{8FADC9FB-8CBD-4EBB-4DE2-0C9EFC100CCB}"/>
              </a:ext>
            </a:extLst>
          </p:cNvPr>
          <p:cNvSpPr>
            <a:spLocks noGrp="1"/>
          </p:cNvSpPr>
          <p:nvPr>
            <p:ph idx="1"/>
          </p:nvPr>
        </p:nvSpPr>
        <p:spPr/>
        <p:txBody>
          <a:bodyPr/>
          <a:lstStyle/>
          <a:p>
            <a:r>
              <a:rPr lang="vi-VN" b="1" dirty="0"/>
              <a:t>Phân loại trong Học máy và Trí tuệ nhân tạo (AI)</a:t>
            </a:r>
          </a:p>
          <a:p>
            <a:pPr lvl="1">
              <a:buFont typeface="Arial" panose="020B0604020202020204" pitchFamily="34" charset="0"/>
              <a:buChar char="•"/>
            </a:pPr>
            <a:r>
              <a:rPr lang="vi-VN" b="1" dirty="0"/>
              <a:t>Phân loại nhị phân</a:t>
            </a:r>
            <a:r>
              <a:rPr lang="vi-VN" dirty="0"/>
              <a:t>: Biến ngẫu nhiên nhị phân thường được sử dụng trong các bài toán phân loại nhị phân, nơi mà đầu ra có thể thuộc một trong hai lớp. Ví dụ: phân loại email là "spam" hoặc "không spam", phân loại bệnh nhân là "bệnh" hoặc "không bệnh".</a:t>
            </a:r>
          </a:p>
          <a:p>
            <a:r>
              <a:rPr lang="vi-VN" b="1" dirty="0"/>
              <a:t>Kinh tế và Tài chính</a:t>
            </a:r>
          </a:p>
          <a:p>
            <a:pPr lvl="1">
              <a:buFont typeface="Arial" panose="020B0604020202020204" pitchFamily="34" charset="0"/>
              <a:buChar char="•"/>
            </a:pPr>
            <a:r>
              <a:rPr lang="vi-VN" b="1" dirty="0"/>
              <a:t>Mô hình dự đoán tín dụng</a:t>
            </a:r>
            <a:r>
              <a:rPr lang="vi-VN" dirty="0"/>
              <a:t>: Biến nhị phân được sử dụng để mô hình hóa việc một khách hàng có khả năng vỡ nợ (0) hoặc không vỡ nợ (1).</a:t>
            </a:r>
          </a:p>
          <a:p>
            <a:pPr lvl="1">
              <a:buFont typeface="Arial" panose="020B0604020202020204" pitchFamily="34" charset="0"/>
              <a:buChar char="•"/>
            </a:pPr>
            <a:r>
              <a:rPr lang="vi-VN" b="1" dirty="0"/>
              <a:t>Quyết định đầu tư</a:t>
            </a:r>
            <a:r>
              <a:rPr lang="vi-VN" dirty="0"/>
              <a:t>: Sử dụng biến nhị phân để mô phỏng các quyết định đầu tư, như việc mua (1) hay không mua (0) một cổ phiếu cụ thể.</a:t>
            </a:r>
          </a:p>
          <a:p>
            <a:endParaRPr lang="en-US" dirty="0"/>
          </a:p>
        </p:txBody>
      </p:sp>
    </p:spTree>
    <p:extLst>
      <p:ext uri="{BB962C8B-B14F-4D97-AF65-F5344CB8AC3E}">
        <p14:creationId xmlns:p14="http://schemas.microsoft.com/office/powerpoint/2010/main" val="400870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10590-C029-915C-CDC2-F6A59398A07C}"/>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biến</a:t>
            </a:r>
            <a:r>
              <a:rPr lang="en-US" dirty="0"/>
              <a:t> </a:t>
            </a:r>
            <a:r>
              <a:rPr lang="en-US" dirty="0" err="1"/>
              <a:t>ngẫu</a:t>
            </a:r>
            <a:r>
              <a:rPr lang="en-US" dirty="0"/>
              <a:t> </a:t>
            </a:r>
            <a:r>
              <a:rPr lang="en-US" dirty="0" err="1"/>
              <a:t>nhiên</a:t>
            </a:r>
            <a:r>
              <a:rPr lang="en-US" dirty="0"/>
              <a:t> </a:t>
            </a:r>
            <a:r>
              <a:rPr lang="en-US" dirty="0" err="1"/>
              <a:t>hình</a:t>
            </a:r>
            <a:r>
              <a:rPr lang="en-US" dirty="0"/>
              <a:t> </a:t>
            </a:r>
            <a:r>
              <a:rPr lang="en-US" dirty="0" err="1"/>
              <a:t>học</a:t>
            </a:r>
            <a:endParaRPr lang="en-US" dirty="0"/>
          </a:p>
        </p:txBody>
      </p:sp>
      <p:sp>
        <p:nvSpPr>
          <p:cNvPr id="3" name="Content Placeholder 2">
            <a:extLst>
              <a:ext uri="{FF2B5EF4-FFF2-40B4-BE49-F238E27FC236}">
                <a16:creationId xmlns:a16="http://schemas.microsoft.com/office/drawing/2014/main" id="{EB634921-10D8-8515-4393-AB1C7E4CA1A7}"/>
              </a:ext>
            </a:extLst>
          </p:cNvPr>
          <p:cNvSpPr>
            <a:spLocks noGrp="1"/>
          </p:cNvSpPr>
          <p:nvPr>
            <p:ph idx="1"/>
          </p:nvPr>
        </p:nvSpPr>
        <p:spPr>
          <a:xfrm>
            <a:off x="304800" y="1047750"/>
            <a:ext cx="8534400" cy="3810000"/>
          </a:xfrm>
        </p:spPr>
        <p:txBody>
          <a:bodyPr/>
          <a:lstStyle/>
          <a:p>
            <a:r>
              <a:rPr lang="vi-VN" b="1" dirty="0"/>
              <a:t>Kiểm tra chất lượng trong sản xuất</a:t>
            </a:r>
          </a:p>
          <a:p>
            <a:pPr lvl="1">
              <a:buFont typeface="Arial" panose="020B0604020202020204" pitchFamily="34" charset="0"/>
              <a:buChar char="•"/>
            </a:pPr>
            <a:r>
              <a:rPr lang="vi-VN" b="1" dirty="0"/>
              <a:t>Kiểm tra hàng hóa</a:t>
            </a:r>
            <a:r>
              <a:rPr lang="vi-VN" dirty="0"/>
              <a:t>: được sử dụng để mô hình hóa số sản phẩm cần phải kiểm tra trước khi tìm thấy sản phẩm bị lỗi đầu tiên. Điều này rất hữu ích trong việc thiết kế các quy trình kiểm tra chất lượng để tối ưu hóa thời gian và chi phí kiểm tra.</a:t>
            </a:r>
          </a:p>
          <a:p>
            <a:r>
              <a:rPr lang="vi-VN" b="1" dirty="0"/>
              <a:t>Hệ thống viễn thông và mạng</a:t>
            </a:r>
          </a:p>
          <a:p>
            <a:pPr lvl="1">
              <a:buFont typeface="Arial" panose="020B0604020202020204" pitchFamily="34" charset="0"/>
              <a:buChar char="•"/>
            </a:pPr>
            <a:r>
              <a:rPr lang="vi-VN" b="1" dirty="0"/>
              <a:t>Mô hình hóa các lần truyền lại trong mạng</a:t>
            </a:r>
            <a:r>
              <a:rPr lang="vi-VN" dirty="0"/>
              <a:t>: Trong các hệ thống viễn thông, khi một gói tin bị lỗi và cần được truyền lại, biến ngẫu nhiên hình học có thể mô hình hóa số lần truyền cần thiết để gói tin được truyền thành công. Điều này giúp tối ưu hóa các giao thức truyền thông trong mạng.</a:t>
            </a:r>
          </a:p>
          <a:p>
            <a:endParaRPr lang="en-US" dirty="0"/>
          </a:p>
        </p:txBody>
      </p:sp>
    </p:spTree>
    <p:extLst>
      <p:ext uri="{BB962C8B-B14F-4D97-AF65-F5344CB8AC3E}">
        <p14:creationId xmlns:p14="http://schemas.microsoft.com/office/powerpoint/2010/main" val="1401455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3CC33-1E8F-8CB4-7B89-F7D19D6385A6}"/>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biến</a:t>
            </a:r>
            <a:r>
              <a:rPr lang="en-US" dirty="0"/>
              <a:t> </a:t>
            </a:r>
            <a:r>
              <a:rPr lang="en-US" dirty="0" err="1"/>
              <a:t>ngẫu</a:t>
            </a:r>
            <a:r>
              <a:rPr lang="en-US" dirty="0"/>
              <a:t> </a:t>
            </a:r>
            <a:r>
              <a:rPr lang="en-US" dirty="0" err="1"/>
              <a:t>nhiên</a:t>
            </a:r>
            <a:r>
              <a:rPr lang="en-US" dirty="0"/>
              <a:t> Poisson</a:t>
            </a:r>
          </a:p>
        </p:txBody>
      </p:sp>
      <p:sp>
        <p:nvSpPr>
          <p:cNvPr id="3" name="Content Placeholder 2">
            <a:extLst>
              <a:ext uri="{FF2B5EF4-FFF2-40B4-BE49-F238E27FC236}">
                <a16:creationId xmlns:a16="http://schemas.microsoft.com/office/drawing/2014/main" id="{46A51334-C3BE-313C-D280-CC14EED5540E}"/>
              </a:ext>
            </a:extLst>
          </p:cNvPr>
          <p:cNvSpPr>
            <a:spLocks noGrp="1"/>
          </p:cNvSpPr>
          <p:nvPr>
            <p:ph idx="1"/>
          </p:nvPr>
        </p:nvSpPr>
        <p:spPr/>
        <p:txBody>
          <a:bodyPr/>
          <a:lstStyle/>
          <a:p>
            <a:r>
              <a:rPr lang="vi-VN" b="1" dirty="0"/>
              <a:t>Y tế và dịch tễ học</a:t>
            </a:r>
          </a:p>
          <a:p>
            <a:pPr lvl="1">
              <a:buFont typeface="Arial" panose="020B0604020202020204" pitchFamily="34" charset="0"/>
              <a:buChar char="•"/>
            </a:pPr>
            <a:r>
              <a:rPr lang="vi-VN" b="1" dirty="0"/>
              <a:t>Mô hình hóa sự xuất hiện của bệnh tật</a:t>
            </a:r>
            <a:r>
              <a:rPr lang="vi-VN" dirty="0"/>
              <a:t>: Số ca bệnh xuất hiện trong một khu vực nhất định hoặc trong một thời gian nhất định (như số ca mắc bệnh cúm hàng ngày) thường được mô hình hóa bằng phân phối Poisson.</a:t>
            </a:r>
          </a:p>
          <a:p>
            <a:pPr lvl="1">
              <a:buFont typeface="Arial" panose="020B0604020202020204" pitchFamily="34" charset="0"/>
              <a:buChar char="•"/>
            </a:pPr>
            <a:r>
              <a:rPr lang="vi-VN" b="1" dirty="0"/>
              <a:t>Tỉ lệ tử vong hoặc tai nạn</a:t>
            </a:r>
            <a:r>
              <a:rPr lang="vi-VN" dirty="0"/>
              <a:t>: Trong nghiên cứu y tế và bảo hiểm, số lượng các sự kiện tử vong hoặc tai nạn xảy ra trong một khoảng thời gian cụ thể cũng có thể được mô hình hóa bằng phân phối Poisson.</a:t>
            </a:r>
          </a:p>
          <a:p>
            <a:endParaRPr lang="en-US" dirty="0"/>
          </a:p>
        </p:txBody>
      </p:sp>
    </p:spTree>
    <p:extLst>
      <p:ext uri="{BB962C8B-B14F-4D97-AF65-F5344CB8AC3E}">
        <p14:creationId xmlns:p14="http://schemas.microsoft.com/office/powerpoint/2010/main" val="2372020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DC3F-28C4-53B4-77AE-70895A809844}"/>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biến</a:t>
            </a:r>
            <a:r>
              <a:rPr lang="en-US" dirty="0"/>
              <a:t> </a:t>
            </a:r>
            <a:r>
              <a:rPr lang="en-US" dirty="0" err="1"/>
              <a:t>ngẫu</a:t>
            </a:r>
            <a:r>
              <a:rPr lang="en-US" dirty="0"/>
              <a:t> </a:t>
            </a:r>
            <a:r>
              <a:rPr lang="en-US" dirty="0" err="1"/>
              <a:t>nhiên</a:t>
            </a:r>
            <a:r>
              <a:rPr lang="en-US" dirty="0"/>
              <a:t> Poisson (2)</a:t>
            </a:r>
          </a:p>
        </p:txBody>
      </p:sp>
      <p:sp>
        <p:nvSpPr>
          <p:cNvPr id="3" name="Content Placeholder 2">
            <a:extLst>
              <a:ext uri="{FF2B5EF4-FFF2-40B4-BE49-F238E27FC236}">
                <a16:creationId xmlns:a16="http://schemas.microsoft.com/office/drawing/2014/main" id="{A24A418D-0555-A154-0CDB-F0D62E3DFA8C}"/>
              </a:ext>
            </a:extLst>
          </p:cNvPr>
          <p:cNvSpPr>
            <a:spLocks noGrp="1"/>
          </p:cNvSpPr>
          <p:nvPr>
            <p:ph idx="1"/>
          </p:nvPr>
        </p:nvSpPr>
        <p:spPr/>
        <p:txBody>
          <a:bodyPr/>
          <a:lstStyle/>
          <a:p>
            <a:r>
              <a:rPr lang="vi-VN" b="1" dirty="0"/>
              <a:t>Tài chính và bảo hiểm</a:t>
            </a:r>
          </a:p>
          <a:p>
            <a:pPr lvl="1">
              <a:buFont typeface="Arial" panose="020B0604020202020204" pitchFamily="34" charset="0"/>
              <a:buChar char="•"/>
            </a:pPr>
            <a:r>
              <a:rPr lang="vi-VN" b="1" dirty="0"/>
              <a:t>Rủi ro và tổn thất</a:t>
            </a:r>
            <a:r>
              <a:rPr lang="vi-VN" dirty="0"/>
              <a:t>: mô hình hóa số lượng các khiếu nại bảo hiểm hoặc tổn thất xảy ra trong một khoảng thời gian cụ thể.</a:t>
            </a:r>
          </a:p>
          <a:p>
            <a:pPr lvl="1">
              <a:buFont typeface="Arial" panose="020B0604020202020204" pitchFamily="34" charset="0"/>
              <a:buChar char="•"/>
            </a:pPr>
            <a:r>
              <a:rPr lang="vi-VN" b="1" dirty="0"/>
              <a:t>Sự kiện tài chính hiếm gặp</a:t>
            </a:r>
            <a:r>
              <a:rPr lang="vi-VN" dirty="0"/>
              <a:t>: mô hình hóa số lượng các sự kiện hiếm gặp, như sự cố tài chính bất ngờ hoặc sự thay đổi giá cổ phiếu đột ngột trong một khoảng thời gian ngắn.</a:t>
            </a:r>
          </a:p>
          <a:p>
            <a:endParaRPr lang="en-US" dirty="0"/>
          </a:p>
        </p:txBody>
      </p:sp>
    </p:spTree>
    <p:extLst>
      <p:ext uri="{BB962C8B-B14F-4D97-AF65-F5344CB8AC3E}">
        <p14:creationId xmlns:p14="http://schemas.microsoft.com/office/powerpoint/2010/main" val="414324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CDB2-0DBE-319A-B4C1-85CF1301CE12}"/>
              </a:ext>
            </a:extLst>
          </p:cNvPr>
          <p:cNvSpPr>
            <a:spLocks noGrp="1"/>
          </p:cNvSpPr>
          <p:nvPr>
            <p:ph type="title"/>
          </p:nvPr>
        </p:nvSpPr>
        <p:spPr/>
        <p:txBody>
          <a:bodyPr/>
          <a:lstStyle/>
          <a:p>
            <a:r>
              <a:rPr lang="vi-VN" dirty="0"/>
              <a:t>Biến ngẫu nhiên rời rạc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F73B6-3C4A-9C49-5436-AA77BCBFDA2C}"/>
                  </a:ext>
                </a:extLst>
              </p:cNvPr>
              <p:cNvSpPr>
                <a:spLocks noGrp="1"/>
              </p:cNvSpPr>
              <p:nvPr>
                <p:ph idx="1"/>
              </p:nvPr>
            </p:nvSpPr>
            <p:spPr>
              <a:xfrm>
                <a:off x="304800" y="895350"/>
                <a:ext cx="8534400" cy="3546873"/>
              </a:xfrm>
            </p:spPr>
            <p:txBody>
              <a:bodyPr/>
              <a:lstStyle/>
              <a:p>
                <a:r>
                  <a:rPr lang="vi-VN" dirty="0"/>
                  <a:t>Biến ngẫu nhiên rời rạc nếu miền giá trị rời rạc</a:t>
                </a:r>
              </a:p>
              <a:p>
                <a:r>
                  <a:rPr lang="vi-VN" dirty="0"/>
                  <a:t>Ví dụ: chọn một số ngẫu nhiên </a:t>
                </a:r>
                <a14:m>
                  <m:oMath xmlns:m="http://schemas.openxmlformats.org/officeDocument/2006/math">
                    <m:r>
                      <m:rPr>
                        <m:sty m:val="p"/>
                      </m:rPr>
                      <a:rPr lang="vi-VN" i="1">
                        <a:latin typeface="Cambria Math" panose="02040503050406030204" pitchFamily="18" charset="0"/>
                      </a:rPr>
                      <m:t>a</m:t>
                    </m:r>
                  </m:oMath>
                </a14:m>
                <a:r>
                  <a:rPr lang="vi-VN" dirty="0"/>
                  <a:t> trong [-1, 1], tính</a:t>
                </a:r>
              </a:p>
              <a:p>
                <a:pPr marL="0" indent="0">
                  <a:buNone/>
                </a:pPr>
                <a14:m>
                  <m:oMathPara xmlns:m="http://schemas.openxmlformats.org/officeDocument/2006/math">
                    <m:oMathParaPr>
                      <m:jc m:val="centerGroup"/>
                    </m:oMathParaPr>
                    <m:oMath xmlns:m="http://schemas.openxmlformats.org/officeDocument/2006/math">
                      <m:r>
                        <m:rPr>
                          <m:sty m:val="p"/>
                        </m:rPr>
                        <a:rPr lang="vi-VN" i="1" dirty="0">
                          <a:latin typeface="Cambria Math" panose="02040503050406030204" pitchFamily="18" charset="0"/>
                        </a:rPr>
                        <m:t>X</m:t>
                      </m:r>
                      <m:r>
                        <a:rPr lang="vi-VN" b="0" i="1" dirty="0" smtClean="0">
                          <a:latin typeface="Cambria Math" panose="02040503050406030204" pitchFamily="18" charset="0"/>
                        </a:rPr>
                        <m:t>=</m:t>
                      </m:r>
                      <m:r>
                        <m:rPr>
                          <m:sty m:val="p"/>
                        </m:rPr>
                        <a:rPr lang="vi-VN" i="1" dirty="0">
                          <a:latin typeface="Cambria Math" panose="02040503050406030204" pitchFamily="18" charset="0"/>
                        </a:rPr>
                        <m:t>sgn</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a</m:t>
                          </m:r>
                        </m:e>
                      </m:d>
                      <m:r>
                        <a:rPr lang="vi-VN" b="0" i="1" dirty="0" smtClean="0">
                          <a:latin typeface="Cambria Math" panose="02040503050406030204" pitchFamily="18" charset="0"/>
                        </a:rPr>
                        <m:t>=</m:t>
                      </m:r>
                      <m:d>
                        <m:dPr>
                          <m:begChr m:val="{"/>
                          <m:endChr m:val=""/>
                          <m:ctrlPr>
                            <a:rPr lang="vi-VN" b="0" i="1" dirty="0" smtClean="0">
                              <a:latin typeface="Cambria Math" panose="02040503050406030204" pitchFamily="18" charset="0"/>
                            </a:rPr>
                          </m:ctrlPr>
                        </m:dPr>
                        <m:e>
                          <m:m>
                            <m:mPr>
                              <m:mcs>
                                <m:mc>
                                  <m:mcPr>
                                    <m:count m:val="1"/>
                                    <m:mcJc m:val="center"/>
                                  </m:mcPr>
                                </m:mc>
                              </m:mcs>
                              <m:ctrlPr>
                                <a:rPr lang="vi-VN" b="0" i="1" dirty="0" smtClean="0">
                                  <a:latin typeface="Cambria Math" panose="02040503050406030204" pitchFamily="18" charset="0"/>
                                </a:rPr>
                              </m:ctrlPr>
                            </m:mPr>
                            <m:mr>
                              <m:e>
                                <m:r>
                                  <m:rPr>
                                    <m:brk m:alnAt="7"/>
                                  </m:rPr>
                                  <a:rPr lang="vi-VN" b="0" i="1" dirty="0" smtClean="0">
                                    <a:latin typeface="Cambria Math" panose="02040503050406030204" pitchFamily="18" charset="0"/>
                                  </a:rPr>
                                  <m:t>1</m:t>
                                </m:r>
                                <m:r>
                                  <a:rPr lang="vi-VN" b="0" i="1" dirty="0" smtClean="0">
                                    <a:latin typeface="Cambria Math" panose="02040503050406030204" pitchFamily="18" charset="0"/>
                                  </a:rPr>
                                  <m:t> </m:t>
                                </m:r>
                                <m:r>
                                  <m:rPr>
                                    <m:sty m:val="p"/>
                                  </m:rPr>
                                  <a:rPr lang="vi-VN" i="1" dirty="0">
                                    <a:latin typeface="Cambria Math" panose="02040503050406030204" pitchFamily="18" charset="0"/>
                                  </a:rPr>
                                  <m:t>n</m:t>
                                </m:r>
                                <m:r>
                                  <a:rPr lang="vi-VN" i="1" dirty="0">
                                    <a:latin typeface="Cambria Math" panose="02040503050406030204" pitchFamily="18" charset="0"/>
                                  </a:rPr>
                                  <m:t>ế</m:t>
                                </m:r>
                                <m:r>
                                  <m:rPr>
                                    <m:sty m:val="p"/>
                                  </m:rPr>
                                  <a:rPr lang="vi-VN" i="1" dirty="0">
                                    <a:latin typeface="Cambria Math" panose="02040503050406030204" pitchFamily="18" charset="0"/>
                                  </a:rPr>
                                  <m:t>u</m:t>
                                </m:r>
                                <m:r>
                                  <a:rPr lang="vi-VN" b="0" i="1" dirty="0" smtClean="0">
                                    <a:latin typeface="Cambria Math" panose="02040503050406030204" pitchFamily="18" charset="0"/>
                                  </a:rPr>
                                  <m:t> </m:t>
                                </m:r>
                                <m:r>
                                  <m:rPr>
                                    <m:sty m:val="p"/>
                                  </m:rPr>
                                  <a:rPr lang="vi-VN" i="1" dirty="0">
                                    <a:latin typeface="Cambria Math" panose="02040503050406030204" pitchFamily="18" charset="0"/>
                                  </a:rPr>
                                  <m:t>a</m:t>
                                </m:r>
                                <m:r>
                                  <a:rPr lang="vi-VN" b="0" i="1" dirty="0" smtClean="0">
                                    <a:latin typeface="Cambria Math" panose="02040503050406030204" pitchFamily="18" charset="0"/>
                                  </a:rPr>
                                  <m:t>&gt;0</m:t>
                                </m:r>
                              </m:e>
                            </m:mr>
                            <m:mr>
                              <m:e>
                                <m:r>
                                  <a:rPr lang="vi-VN" b="0" i="1" dirty="0" smtClean="0">
                                    <a:latin typeface="Cambria Math" panose="02040503050406030204" pitchFamily="18" charset="0"/>
                                  </a:rPr>
                                  <m:t>0 </m:t>
                                </m:r>
                                <m:r>
                                  <m:rPr>
                                    <m:sty m:val="p"/>
                                  </m:rPr>
                                  <a:rPr lang="vi-VN" i="1" dirty="0">
                                    <a:latin typeface="Cambria Math" panose="02040503050406030204" pitchFamily="18" charset="0"/>
                                  </a:rPr>
                                  <m:t>n</m:t>
                                </m:r>
                                <m:r>
                                  <a:rPr lang="vi-VN" i="1" dirty="0">
                                    <a:latin typeface="Cambria Math" panose="02040503050406030204" pitchFamily="18" charset="0"/>
                                  </a:rPr>
                                  <m:t>ế</m:t>
                                </m:r>
                                <m:r>
                                  <m:rPr>
                                    <m:sty m:val="p"/>
                                  </m:rPr>
                                  <a:rPr lang="vi-VN" i="1" dirty="0">
                                    <a:latin typeface="Cambria Math" panose="02040503050406030204" pitchFamily="18" charset="0"/>
                                  </a:rPr>
                                  <m:t>u</m:t>
                                </m:r>
                                <m:r>
                                  <a:rPr lang="vi-VN" b="0" i="1" dirty="0" smtClean="0">
                                    <a:latin typeface="Cambria Math" panose="02040503050406030204" pitchFamily="18" charset="0"/>
                                  </a:rPr>
                                  <m:t> </m:t>
                                </m:r>
                                <m:r>
                                  <m:rPr>
                                    <m:sty m:val="p"/>
                                  </m:rPr>
                                  <a:rPr lang="vi-VN" i="1" dirty="0">
                                    <a:latin typeface="Cambria Math" panose="02040503050406030204" pitchFamily="18" charset="0"/>
                                  </a:rPr>
                                  <m:t>a</m:t>
                                </m:r>
                                <m:r>
                                  <a:rPr lang="vi-VN" b="0" i="1" dirty="0" smtClean="0">
                                    <a:latin typeface="Cambria Math" panose="02040503050406030204" pitchFamily="18" charset="0"/>
                                  </a:rPr>
                                  <m:t>=0</m:t>
                                </m:r>
                              </m:e>
                            </m:mr>
                            <m:mr>
                              <m:e>
                                <m:r>
                                  <a:rPr lang="vi-VN" b="0" i="1" dirty="0" smtClean="0">
                                    <a:latin typeface="Cambria Math" panose="02040503050406030204" pitchFamily="18" charset="0"/>
                                  </a:rPr>
                                  <m:t>−1 </m:t>
                                </m:r>
                                <m:r>
                                  <m:rPr>
                                    <m:sty m:val="p"/>
                                  </m:rPr>
                                  <a:rPr lang="vi-VN" i="1" dirty="0">
                                    <a:latin typeface="Cambria Math" panose="02040503050406030204" pitchFamily="18" charset="0"/>
                                  </a:rPr>
                                  <m:t>n</m:t>
                                </m:r>
                                <m:r>
                                  <a:rPr lang="vi-VN" i="1" dirty="0">
                                    <a:latin typeface="Cambria Math" panose="02040503050406030204" pitchFamily="18" charset="0"/>
                                  </a:rPr>
                                  <m:t>ế</m:t>
                                </m:r>
                                <m:r>
                                  <m:rPr>
                                    <m:sty m:val="p"/>
                                  </m:rPr>
                                  <a:rPr lang="vi-VN" i="1" dirty="0">
                                    <a:latin typeface="Cambria Math" panose="02040503050406030204" pitchFamily="18" charset="0"/>
                                  </a:rPr>
                                  <m:t>u</m:t>
                                </m:r>
                                <m:r>
                                  <a:rPr lang="vi-VN" b="0" i="1" dirty="0" smtClean="0">
                                    <a:latin typeface="Cambria Math" panose="02040503050406030204" pitchFamily="18" charset="0"/>
                                  </a:rPr>
                                  <m:t> </m:t>
                                </m:r>
                                <m:r>
                                  <m:rPr>
                                    <m:sty m:val="p"/>
                                  </m:rPr>
                                  <a:rPr lang="vi-VN" i="1" dirty="0">
                                    <a:latin typeface="Cambria Math" panose="02040503050406030204" pitchFamily="18" charset="0"/>
                                  </a:rPr>
                                  <m:t>a</m:t>
                                </m:r>
                                <m:r>
                                  <a:rPr lang="vi-VN" b="0" i="1" dirty="0" smtClean="0">
                                    <a:latin typeface="Cambria Math" panose="02040503050406030204" pitchFamily="18" charset="0"/>
                                  </a:rPr>
                                  <m:t>&lt;0</m:t>
                                </m:r>
                              </m:e>
                            </m:mr>
                          </m:m>
                        </m:e>
                      </m:d>
                    </m:oMath>
                  </m:oMathPara>
                </a14:m>
                <a:endParaRPr lang="vi-VN" dirty="0"/>
              </a:p>
              <a:p>
                <a:pPr lvl="1"/>
                <a:r>
                  <a:rPr lang="vi-VN" dirty="0"/>
                  <a:t>Miền giá trị của </a:t>
                </a:r>
                <a14:m>
                  <m:oMath xmlns:m="http://schemas.openxmlformats.org/officeDocument/2006/math">
                    <m:r>
                      <m:rPr>
                        <m:sty m:val="p"/>
                      </m:rPr>
                      <a:rPr lang="vi-VN" i="1" dirty="0">
                        <a:latin typeface="Cambria Math" panose="02040503050406030204" pitchFamily="18" charset="0"/>
                      </a:rPr>
                      <m:t>X</m:t>
                    </m:r>
                  </m:oMath>
                </a14:m>
                <a:r>
                  <a:rPr lang="vi-VN" dirty="0"/>
                  <a:t> là </a:t>
                </a:r>
                <a14:m>
                  <m:oMath xmlns:m="http://schemas.openxmlformats.org/officeDocument/2006/math">
                    <m:r>
                      <a:rPr lang="vi-VN" i="1" dirty="0">
                        <a:latin typeface="Cambria Math" panose="02040503050406030204" pitchFamily="18" charset="0"/>
                      </a:rPr>
                      <m:t>{</m:t>
                    </m:r>
                    <m:r>
                      <a:rPr lang="vi-VN" b="0" i="1" dirty="0" smtClean="0">
                        <a:latin typeface="Cambria Math" panose="02040503050406030204" pitchFamily="18" charset="0"/>
                      </a:rPr>
                      <m:t>−1,0,1</m:t>
                    </m:r>
                    <m:r>
                      <a:rPr lang="vi-VN" i="1" dirty="0">
                        <a:latin typeface="Cambria Math" panose="02040503050406030204" pitchFamily="18" charset="0"/>
                      </a:rPr>
                      <m:t>}</m:t>
                    </m:r>
                  </m:oMath>
                </a14:m>
                <a:r>
                  <a:rPr lang="vi-VN" dirty="0"/>
                  <a:t> </a:t>
                </a:r>
                <a:r>
                  <a:rPr lang="vi-VN" dirty="0">
                    <a:sym typeface="Wingdings" pitchFamily="2" charset="2"/>
                  </a:rPr>
                  <a:t> </a:t>
                </a:r>
                <a14:m>
                  <m:oMath xmlns:m="http://schemas.openxmlformats.org/officeDocument/2006/math">
                    <m:r>
                      <m:rPr>
                        <m:sty m:val="p"/>
                      </m:rPr>
                      <a:rPr lang="vi-VN" i="1" dirty="0">
                        <a:latin typeface="Cambria Math" panose="02040503050406030204" pitchFamily="18" charset="0"/>
                        <a:sym typeface="Wingdings" pitchFamily="2" charset="2"/>
                      </a:rPr>
                      <m:t>X</m:t>
                    </m:r>
                  </m:oMath>
                </a14:m>
                <a:r>
                  <a:rPr lang="vi-VN" dirty="0"/>
                  <a:t> là biến ngẫu nhiên rời rạc</a:t>
                </a:r>
              </a:p>
            </p:txBody>
          </p:sp>
        </mc:Choice>
        <mc:Fallback xmlns="">
          <p:sp>
            <p:nvSpPr>
              <p:cNvPr id="3" name="Content Placeholder 2">
                <a:extLst>
                  <a:ext uri="{FF2B5EF4-FFF2-40B4-BE49-F238E27FC236}">
                    <a16:creationId xmlns:a16="http://schemas.microsoft.com/office/drawing/2014/main" id="{E36F73B6-3C4A-9C49-5436-AA77BCBFDA2C}"/>
                  </a:ext>
                </a:extLst>
              </p:cNvPr>
              <p:cNvSpPr>
                <a:spLocks noGrp="1" noRot="1" noChangeAspect="1" noMove="1" noResize="1" noEditPoints="1" noAdjustHandles="1" noChangeArrowheads="1" noChangeShapeType="1" noTextEdit="1"/>
              </p:cNvSpPr>
              <p:nvPr>
                <p:ph idx="1"/>
              </p:nvPr>
            </p:nvSpPr>
            <p:spPr>
              <a:xfrm>
                <a:off x="304800" y="895350"/>
                <a:ext cx="8534400" cy="3546873"/>
              </a:xfrm>
              <a:blipFill>
                <a:blip r:embed="rId2"/>
                <a:stretch>
                  <a:fillRect l="-1339" t="-53929" b="-66786"/>
                </a:stretch>
              </a:blipFill>
            </p:spPr>
            <p:txBody>
              <a:bodyPr/>
              <a:lstStyle/>
              <a:p>
                <a:r>
                  <a:rPr lang="vi-VN">
                    <a:noFill/>
                  </a:rPr>
                  <a:t> </a:t>
                </a:r>
              </a:p>
            </p:txBody>
          </p:sp>
        </mc:Fallback>
      </mc:AlternateContent>
    </p:spTree>
    <p:extLst>
      <p:ext uri="{BB962C8B-B14F-4D97-AF65-F5344CB8AC3E}">
        <p14:creationId xmlns:p14="http://schemas.microsoft.com/office/powerpoint/2010/main" val="5343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735C-9BF0-4A77-D16F-09FA3969AFF1}"/>
              </a:ext>
            </a:extLst>
          </p:cNvPr>
          <p:cNvSpPr>
            <a:spLocks noGrp="1"/>
          </p:cNvSpPr>
          <p:nvPr>
            <p:ph type="title"/>
          </p:nvPr>
        </p:nvSpPr>
        <p:spPr/>
        <p:txBody>
          <a:bodyPr/>
          <a:lstStyle/>
          <a:p>
            <a:r>
              <a:rPr lang="vi-VN" dirty="0"/>
              <a:t>Hàm khối xác suất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0E2712-B2AB-FB9F-D350-9F0F47CD489C}"/>
                  </a:ext>
                </a:extLst>
              </p:cNvPr>
              <p:cNvSpPr>
                <a:spLocks noGrp="1"/>
              </p:cNvSpPr>
              <p:nvPr>
                <p:ph idx="1"/>
              </p:nvPr>
            </p:nvSpPr>
            <p:spPr/>
            <p:txBody>
              <a:bodyPr/>
              <a:lstStyle/>
              <a:p>
                <a:r>
                  <a:rPr lang="vi-VN" dirty="0"/>
                  <a:t>Miền giá trị của biến ngẫu nhiên rời rạc </a:t>
                </a:r>
                <a14:m>
                  <m:oMath xmlns:m="http://schemas.openxmlformats.org/officeDocument/2006/math">
                    <m:r>
                      <m:rPr>
                        <m:sty m:val="p"/>
                      </m:rPr>
                      <a:rPr lang="vi-VN" i="1" dirty="0">
                        <a:latin typeface="Cambria Math" panose="02040503050406030204" pitchFamily="18" charset="0"/>
                      </a:rPr>
                      <m:t>X</m:t>
                    </m:r>
                  </m:oMath>
                </a14:m>
                <a:r>
                  <a:rPr lang="vi-VN" dirty="0"/>
                  <a:t> </a:t>
                </a:r>
              </a:p>
              <a:p>
                <a:pPr marL="0" indent="0">
                  <a:buNone/>
                </a:pPr>
                <a14:m>
                  <m:oMathPara xmlns:m="http://schemas.openxmlformats.org/officeDocument/2006/math">
                    <m:oMathParaPr>
                      <m:jc m:val="centerGroup"/>
                    </m:oMathParaPr>
                    <m:oMath xmlns:m="http://schemas.openxmlformats.org/officeDocument/2006/math">
                      <m:r>
                        <a:rPr lang="vi-VN" b="0" i="1" dirty="0" smtClean="0">
                          <a:latin typeface="Cambria Math" panose="02040503050406030204" pitchFamily="18" charset="0"/>
                          <a:ea typeface="Cambria Math" panose="02040503050406030204" pitchFamily="18" charset="0"/>
                        </a:rPr>
                        <m:t>𝒳</m:t>
                      </m:r>
                      <m:r>
                        <a:rPr lang="vi-VN" b="0" i="1" dirty="0" smtClean="0">
                          <a:latin typeface="Cambria Math" panose="02040503050406030204" pitchFamily="18" charset="0"/>
                        </a:rPr>
                        <m:t>=</m:t>
                      </m:r>
                      <m:d>
                        <m:dPr>
                          <m:begChr m:val="{"/>
                          <m:endChr m:val="}"/>
                          <m:ctrlPr>
                            <a:rPr lang="vi-VN" i="1" smtClean="0">
                              <a:latin typeface="Cambria Math" panose="02040503050406030204" pitchFamily="18" charset="0"/>
                            </a:rPr>
                          </m:ctrlPr>
                        </m:d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v</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v</m:t>
                              </m:r>
                            </m:e>
                            <m:sub>
                              <m:r>
                                <a:rPr lang="vi-VN" b="0" i="1" smtClean="0">
                                  <a:latin typeface="Cambria Math" panose="02040503050406030204" pitchFamily="18" charset="0"/>
                                </a:rPr>
                                <m:t>2</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v</m:t>
                              </m:r>
                            </m:e>
                            <m:sub>
                              <m:r>
                                <m:rPr>
                                  <m:sty m:val="p"/>
                                </m:rPr>
                                <a:rPr lang="vi-VN" i="1">
                                  <a:latin typeface="Cambria Math" panose="02040503050406030204" pitchFamily="18" charset="0"/>
                                </a:rPr>
                                <m:t>n</m:t>
                              </m:r>
                            </m:sub>
                          </m:sSub>
                          <m:r>
                            <a:rPr lang="vi-VN" b="0" i="1" smtClean="0">
                              <a:latin typeface="Cambria Math" panose="02040503050406030204" pitchFamily="18" charset="0"/>
                            </a:rPr>
                            <m:t>, …</m:t>
                          </m:r>
                        </m:e>
                      </m:d>
                    </m:oMath>
                  </m:oMathPara>
                </a14:m>
                <a:endParaRPr lang="vi-VN" dirty="0"/>
              </a:p>
              <a:p>
                <a14:m>
                  <m:oMath xmlns:m="http://schemas.openxmlformats.org/officeDocument/2006/math">
                    <m:sSub>
                      <m:sSubPr>
                        <m:ctrlPr>
                          <a:rPr lang="vi-VN" b="0" i="1" dirty="0" smtClean="0">
                            <a:solidFill>
                              <a:srgbClr val="FF0000"/>
                            </a:solidFill>
                            <a:latin typeface="Cambria Math" panose="02040503050406030204" pitchFamily="18" charset="0"/>
                          </a:rPr>
                        </m:ctrlPr>
                      </m:sSubPr>
                      <m:e>
                        <m:r>
                          <m:rPr>
                            <m:sty m:val="p"/>
                          </m:rPr>
                          <a:rPr lang="vi-VN" i="0" dirty="0" smtClean="0">
                            <a:solidFill>
                              <a:srgbClr val="FF0000"/>
                            </a:solidFill>
                            <a:latin typeface="Cambria Math" panose="02040503050406030204" pitchFamily="18" charset="0"/>
                          </a:rPr>
                          <m:t>P</m:t>
                        </m:r>
                      </m:e>
                      <m:sub>
                        <m:r>
                          <m:rPr>
                            <m:sty m:val="p"/>
                          </m:rPr>
                          <a:rPr lang="vi-VN" i="1" dirty="0">
                            <a:solidFill>
                              <a:srgbClr val="FF0000"/>
                            </a:solidFill>
                            <a:latin typeface="Cambria Math" panose="02040503050406030204" pitchFamily="18" charset="0"/>
                          </a:rPr>
                          <m:t>X</m:t>
                        </m:r>
                      </m:sub>
                    </m:sSub>
                    <m:d>
                      <m:dPr>
                        <m:ctrlPr>
                          <a:rPr lang="vi-VN"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e>
                    </m:d>
                    <m:r>
                      <a:rPr lang="vi-VN" b="0" i="0"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P</m:t>
                    </m:r>
                    <m:d>
                      <m:dPr>
                        <m:ctrlPr>
                          <a:rPr lang="vi-VN" b="0" i="1" dirty="0" smtClean="0">
                            <a:solidFill>
                              <a:srgbClr val="FF0000"/>
                            </a:solidFill>
                            <a:latin typeface="Cambria Math" panose="02040503050406030204" pitchFamily="18" charset="0"/>
                          </a:rPr>
                        </m:ctrlPr>
                      </m:dPr>
                      <m:e>
                        <m:d>
                          <m:dPr>
                            <m:begChr m:val="{"/>
                            <m:endChr m:val="}"/>
                            <m:ctrlPr>
                              <a:rPr lang="vi-VN" b="0"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x</m:t>
                            </m:r>
                          </m:e>
                        </m:d>
                      </m:e>
                    </m:d>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x</m:t>
                    </m:r>
                    <m:r>
                      <a:rPr lang="vi-VN" b="0" i="1" dirty="0" smtClean="0">
                        <a:solidFill>
                          <a:srgbClr val="FF0000"/>
                        </a:solidFill>
                        <a:latin typeface="Cambria Math" panose="02040503050406030204" pitchFamily="18" charset="0"/>
                      </a:rPr>
                      <m:t>∈</m:t>
                    </m:r>
                    <m:r>
                      <a:rPr lang="vi-VN" i="1" dirty="0">
                        <a:solidFill>
                          <a:srgbClr val="FF0000"/>
                        </a:solidFill>
                        <a:latin typeface="Cambria Math" panose="02040503050406030204" pitchFamily="18" charset="0"/>
                        <a:ea typeface="Cambria Math" panose="02040503050406030204" pitchFamily="18" charset="0"/>
                      </a:rPr>
                      <m:t>𝒳</m:t>
                    </m:r>
                  </m:oMath>
                </a14:m>
                <a:r>
                  <a:rPr lang="vi-VN" dirty="0"/>
                  <a:t> là hàm khối xác suất của biến </a:t>
                </a:r>
                <a14:m>
                  <m:oMath xmlns:m="http://schemas.openxmlformats.org/officeDocument/2006/math">
                    <m:r>
                      <m:rPr>
                        <m:sty m:val="p"/>
                      </m:rPr>
                      <a:rPr lang="vi-VN" i="1" dirty="0">
                        <a:latin typeface="Cambria Math" panose="02040503050406030204" pitchFamily="18" charset="0"/>
                      </a:rPr>
                      <m:t>X</m:t>
                    </m:r>
                  </m:oMath>
                </a14:m>
                <a:endParaRPr lang="vi-VN" dirty="0"/>
              </a:p>
              <a:p>
                <a:r>
                  <a:rPr lang="vi-VN" dirty="0"/>
                  <a:t>Ví dụ: tung đồng xu cân bằng 2 lần, </a:t>
                </a:r>
                <a14:m>
                  <m:oMath xmlns:m="http://schemas.openxmlformats.org/officeDocument/2006/math">
                    <m:r>
                      <m:rPr>
                        <m:sty m:val="p"/>
                      </m:rPr>
                      <a:rPr lang="vi-VN" i="1" dirty="0">
                        <a:latin typeface="Cambria Math" panose="02040503050406030204" pitchFamily="18" charset="0"/>
                      </a:rPr>
                      <m:t>X</m:t>
                    </m:r>
                  </m:oMath>
                </a14:m>
                <a:r>
                  <a:rPr lang="vi-VN" dirty="0"/>
                  <a:t> = số lần mặt ngửa</a:t>
                </a:r>
              </a:p>
              <a:p>
                <a:pPr marL="0" indent="0">
                  <a:buNone/>
                </a:pPr>
                <a:endParaRPr lang="vi-VN" sz="2000" dirty="0"/>
              </a:p>
            </p:txBody>
          </p:sp>
        </mc:Choice>
        <mc:Fallback xmlns="">
          <p:sp>
            <p:nvSpPr>
              <p:cNvPr id="3" name="Content Placeholder 2">
                <a:extLst>
                  <a:ext uri="{FF2B5EF4-FFF2-40B4-BE49-F238E27FC236}">
                    <a16:creationId xmlns:a16="http://schemas.microsoft.com/office/drawing/2014/main" id="{780E2712-B2AB-FB9F-D350-9F0F47CD489C}"/>
                  </a:ext>
                </a:extLst>
              </p:cNvPr>
              <p:cNvSpPr>
                <a:spLocks noGrp="1" noRot="1" noChangeAspect="1" noMove="1" noResize="1" noEditPoints="1" noAdjustHandles="1" noChangeArrowheads="1" noChangeShapeType="1" noTextEdit="1"/>
              </p:cNvSpPr>
              <p:nvPr>
                <p:ph idx="1"/>
              </p:nvPr>
            </p:nvSpPr>
            <p:spPr>
              <a:blipFill>
                <a:blip r:embed="rId2"/>
                <a:stretch>
                  <a:fillRect l="-1339" t="-142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DEA36B-14EB-E6B5-8787-EAAAD5E1B5BE}"/>
                  </a:ext>
                </a:extLst>
              </p:cNvPr>
              <p:cNvSpPr txBox="1"/>
              <p:nvPr/>
            </p:nvSpPr>
            <p:spPr>
              <a:xfrm>
                <a:off x="1501871" y="2940988"/>
                <a:ext cx="2505004" cy="18236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vi-VN" sz="1800" b="0" i="1" dirty="0" smtClean="0">
                              <a:latin typeface="Cambria Math" panose="02040503050406030204" pitchFamily="18" charset="0"/>
                            </a:rPr>
                          </m:ctrlPr>
                        </m:sSubPr>
                        <m:e>
                          <m:r>
                            <m:rPr>
                              <m:sty m:val="p"/>
                            </m:rPr>
                            <a:rPr lang="vi-VN" sz="1800" i="1" dirty="0">
                              <a:latin typeface="Cambria Math" panose="02040503050406030204" pitchFamily="18" charset="0"/>
                            </a:rPr>
                            <m:t>P</m:t>
                          </m:r>
                        </m:e>
                        <m:sub>
                          <m:r>
                            <m:rPr>
                              <m:sty m:val="p"/>
                            </m:rPr>
                            <a:rPr lang="vi-VN" sz="1800" i="1" dirty="0">
                              <a:latin typeface="Cambria Math" panose="02040503050406030204" pitchFamily="18" charset="0"/>
                            </a:rPr>
                            <m:t>X</m:t>
                          </m:r>
                        </m:sub>
                      </m:sSub>
                      <m:d>
                        <m:dPr>
                          <m:ctrlPr>
                            <a:rPr lang="vi-VN" sz="1800" b="0" i="1" dirty="0" smtClean="0">
                              <a:latin typeface="Cambria Math" panose="02040503050406030204" pitchFamily="18" charset="0"/>
                            </a:rPr>
                          </m:ctrlPr>
                        </m:dPr>
                        <m:e>
                          <m:r>
                            <m:rPr>
                              <m:sty m:val="p"/>
                            </m:rPr>
                            <a:rPr lang="vi-VN" sz="1800" i="1" dirty="0">
                              <a:latin typeface="Cambria Math" panose="02040503050406030204" pitchFamily="18" charset="0"/>
                            </a:rPr>
                            <m:t>x</m:t>
                          </m:r>
                        </m:e>
                      </m:d>
                      <m:r>
                        <a:rPr lang="vi-VN" sz="1800" b="0" i="1" dirty="0" smtClean="0">
                          <a:latin typeface="Cambria Math" panose="02040503050406030204" pitchFamily="18" charset="0"/>
                        </a:rPr>
                        <m:t>=</m:t>
                      </m:r>
                      <m:d>
                        <m:dPr>
                          <m:begChr m:val="{"/>
                          <m:endChr m:val=""/>
                          <m:ctrlPr>
                            <a:rPr lang="vi-VN" sz="1800" b="0" i="1" dirty="0" smtClean="0">
                              <a:latin typeface="Cambria Math" panose="02040503050406030204" pitchFamily="18" charset="0"/>
                            </a:rPr>
                          </m:ctrlPr>
                        </m:dPr>
                        <m:e>
                          <m:m>
                            <m:mPr>
                              <m:mcs>
                                <m:mc>
                                  <m:mcPr>
                                    <m:count m:val="1"/>
                                    <m:mcJc m:val="center"/>
                                  </m:mcPr>
                                </m:mc>
                              </m:mcs>
                              <m:ctrlPr>
                                <a:rPr lang="vi-VN" sz="1800" b="0" i="1" dirty="0" smtClean="0">
                                  <a:latin typeface="Cambria Math" panose="02040503050406030204" pitchFamily="18" charset="0"/>
                                </a:rPr>
                              </m:ctrlPr>
                            </m:mPr>
                            <m:mr>
                              <m:e>
                                <m:f>
                                  <m:fPr>
                                    <m:ctrlPr>
                                      <a:rPr lang="vi-VN" sz="1800" i="1" dirty="0">
                                        <a:latin typeface="Cambria Math" panose="02040503050406030204" pitchFamily="18" charset="0"/>
                                      </a:rPr>
                                    </m:ctrlPr>
                                  </m:fPr>
                                  <m:num>
                                    <m:r>
                                      <a:rPr lang="vi-VN" sz="1800" i="1" dirty="0">
                                        <a:latin typeface="Cambria Math" panose="02040503050406030204" pitchFamily="18" charset="0"/>
                                      </a:rPr>
                                      <m:t>1</m:t>
                                    </m:r>
                                  </m:num>
                                  <m:den>
                                    <m:r>
                                      <a:rPr lang="vi-VN" sz="1800" i="1" dirty="0">
                                        <a:latin typeface="Cambria Math" panose="02040503050406030204" pitchFamily="18" charset="0"/>
                                      </a:rPr>
                                      <m:t>4</m:t>
                                    </m:r>
                                  </m:den>
                                </m:f>
                                <m:r>
                                  <a:rPr lang="vi-VN" sz="1800" i="1" dirty="0">
                                    <a:latin typeface="Cambria Math" panose="02040503050406030204" pitchFamily="18" charset="0"/>
                                  </a:rPr>
                                  <m:t> </m:t>
                                </m:r>
                                <m:r>
                                  <m:rPr>
                                    <m:sty m:val="p"/>
                                  </m:rPr>
                                  <a:rPr lang="vi-VN" sz="1800" i="1" dirty="0">
                                    <a:latin typeface="Cambria Math" panose="02040503050406030204" pitchFamily="18" charset="0"/>
                                  </a:rPr>
                                  <m:t>n</m:t>
                                </m:r>
                                <m:r>
                                  <a:rPr lang="vi-VN" sz="1800" i="1" dirty="0">
                                    <a:latin typeface="Cambria Math" panose="02040503050406030204" pitchFamily="18" charset="0"/>
                                  </a:rPr>
                                  <m:t>ế</m:t>
                                </m:r>
                                <m:r>
                                  <m:rPr>
                                    <m:sty m:val="p"/>
                                  </m:rPr>
                                  <a:rPr lang="vi-VN" sz="1800" i="1" dirty="0">
                                    <a:latin typeface="Cambria Math" panose="02040503050406030204" pitchFamily="18" charset="0"/>
                                  </a:rPr>
                                  <m:t>u</m:t>
                                </m:r>
                                <m:r>
                                  <a:rPr lang="vi-VN" sz="1800" i="1" dirty="0">
                                    <a:latin typeface="Cambria Math" panose="02040503050406030204" pitchFamily="18" charset="0"/>
                                  </a:rPr>
                                  <m:t> </m:t>
                                </m:r>
                                <m:r>
                                  <m:rPr>
                                    <m:sty m:val="p"/>
                                  </m:rPr>
                                  <a:rPr lang="vi-VN" sz="1800" i="1" dirty="0">
                                    <a:latin typeface="Cambria Math" panose="02040503050406030204" pitchFamily="18" charset="0"/>
                                  </a:rPr>
                                  <m:t>x</m:t>
                                </m:r>
                                <m:r>
                                  <a:rPr lang="vi-VN" sz="1800" i="1" dirty="0">
                                    <a:latin typeface="Cambria Math" panose="02040503050406030204" pitchFamily="18" charset="0"/>
                                  </a:rPr>
                                  <m:t>=0</m:t>
                                </m:r>
                              </m:e>
                            </m:mr>
                            <m:mr>
                              <m:e>
                                <m:f>
                                  <m:fPr>
                                    <m:ctrlPr>
                                      <a:rPr lang="vi-VN" sz="1800" b="0" i="1" dirty="0" smtClean="0">
                                        <a:latin typeface="Cambria Math" panose="02040503050406030204" pitchFamily="18" charset="0"/>
                                      </a:rPr>
                                    </m:ctrlPr>
                                  </m:fPr>
                                  <m:num>
                                    <m:r>
                                      <a:rPr lang="vi-VN" sz="1800" b="0" i="1" dirty="0" smtClean="0">
                                        <a:latin typeface="Cambria Math" panose="02040503050406030204" pitchFamily="18" charset="0"/>
                                      </a:rPr>
                                      <m:t>1</m:t>
                                    </m:r>
                                  </m:num>
                                  <m:den>
                                    <m:r>
                                      <a:rPr lang="vi-VN" sz="1800" b="0" i="1" dirty="0" smtClean="0">
                                        <a:latin typeface="Cambria Math" panose="02040503050406030204" pitchFamily="18" charset="0"/>
                                      </a:rPr>
                                      <m:t>2</m:t>
                                    </m:r>
                                  </m:den>
                                </m:f>
                                <m:r>
                                  <a:rPr lang="vi-VN" sz="1800" b="0" i="1" dirty="0" smtClean="0">
                                    <a:latin typeface="Cambria Math" panose="02040503050406030204" pitchFamily="18" charset="0"/>
                                  </a:rPr>
                                  <m:t> </m:t>
                                </m:r>
                                <m:r>
                                  <m:rPr>
                                    <m:sty m:val="p"/>
                                  </m:rPr>
                                  <a:rPr lang="vi-VN" sz="1800" i="1" dirty="0">
                                    <a:latin typeface="Cambria Math" panose="02040503050406030204" pitchFamily="18" charset="0"/>
                                  </a:rPr>
                                  <m:t>n</m:t>
                                </m:r>
                                <m:r>
                                  <a:rPr lang="vi-VN" sz="1800" i="1" dirty="0">
                                    <a:latin typeface="Cambria Math" panose="02040503050406030204" pitchFamily="18" charset="0"/>
                                  </a:rPr>
                                  <m:t>ế</m:t>
                                </m:r>
                                <m:r>
                                  <m:rPr>
                                    <m:sty m:val="p"/>
                                  </m:rPr>
                                  <a:rPr lang="vi-VN" sz="1800" i="1" dirty="0">
                                    <a:latin typeface="Cambria Math" panose="02040503050406030204" pitchFamily="18" charset="0"/>
                                  </a:rPr>
                                  <m:t>u</m:t>
                                </m:r>
                                <m:r>
                                  <a:rPr lang="vi-VN" sz="1800" b="0" i="1" dirty="0" smtClean="0">
                                    <a:latin typeface="Cambria Math" panose="02040503050406030204" pitchFamily="18" charset="0"/>
                                  </a:rPr>
                                  <m:t> </m:t>
                                </m:r>
                                <m:r>
                                  <m:rPr>
                                    <m:sty m:val="p"/>
                                  </m:rPr>
                                  <a:rPr lang="vi-VN" sz="1800" i="1" dirty="0">
                                    <a:latin typeface="Cambria Math" panose="02040503050406030204" pitchFamily="18" charset="0"/>
                                  </a:rPr>
                                  <m:t>x</m:t>
                                </m:r>
                                <m:r>
                                  <a:rPr lang="vi-VN" sz="1800" b="0" i="1" dirty="0" smtClean="0">
                                    <a:latin typeface="Cambria Math" panose="02040503050406030204" pitchFamily="18" charset="0"/>
                                  </a:rPr>
                                  <m:t>=1 </m:t>
                                </m:r>
                              </m:e>
                            </m:mr>
                            <m:mr>
                              <m:e>
                                <m:f>
                                  <m:fPr>
                                    <m:ctrlPr>
                                      <a:rPr lang="vi-VN" sz="1800" b="0" i="1" dirty="0" smtClean="0">
                                        <a:latin typeface="Cambria Math" panose="02040503050406030204" pitchFamily="18" charset="0"/>
                                      </a:rPr>
                                    </m:ctrlPr>
                                  </m:fPr>
                                  <m:num>
                                    <m:r>
                                      <a:rPr lang="vi-VN" sz="1800" b="0" i="1" dirty="0" smtClean="0">
                                        <a:latin typeface="Cambria Math" panose="02040503050406030204" pitchFamily="18" charset="0"/>
                                      </a:rPr>
                                      <m:t>1</m:t>
                                    </m:r>
                                  </m:num>
                                  <m:den>
                                    <m:r>
                                      <a:rPr lang="vi-VN" sz="1800" b="0" i="1" dirty="0" smtClean="0">
                                        <a:latin typeface="Cambria Math" panose="02040503050406030204" pitchFamily="18" charset="0"/>
                                      </a:rPr>
                                      <m:t>4</m:t>
                                    </m:r>
                                  </m:den>
                                </m:f>
                                <m:r>
                                  <a:rPr lang="vi-VN" sz="1800" b="0" i="1" dirty="0" smtClean="0">
                                    <a:latin typeface="Cambria Math" panose="02040503050406030204" pitchFamily="18" charset="0"/>
                                  </a:rPr>
                                  <m:t> </m:t>
                                </m:r>
                                <m:r>
                                  <m:rPr>
                                    <m:sty m:val="p"/>
                                  </m:rPr>
                                  <a:rPr lang="vi-VN" sz="1800" i="1" dirty="0">
                                    <a:latin typeface="Cambria Math" panose="02040503050406030204" pitchFamily="18" charset="0"/>
                                  </a:rPr>
                                  <m:t>n</m:t>
                                </m:r>
                                <m:r>
                                  <a:rPr lang="vi-VN" sz="1800" i="1" dirty="0">
                                    <a:latin typeface="Cambria Math" panose="02040503050406030204" pitchFamily="18" charset="0"/>
                                  </a:rPr>
                                  <m:t>ế</m:t>
                                </m:r>
                                <m:r>
                                  <m:rPr>
                                    <m:sty m:val="p"/>
                                  </m:rPr>
                                  <a:rPr lang="vi-VN" sz="1800" i="1" dirty="0">
                                    <a:latin typeface="Cambria Math" panose="02040503050406030204" pitchFamily="18" charset="0"/>
                                  </a:rPr>
                                  <m:t>u</m:t>
                                </m:r>
                                <m:r>
                                  <a:rPr lang="vi-VN" sz="1800" b="0" i="1" dirty="0" smtClean="0">
                                    <a:latin typeface="Cambria Math" panose="02040503050406030204" pitchFamily="18" charset="0"/>
                                  </a:rPr>
                                  <m:t> </m:t>
                                </m:r>
                                <m:r>
                                  <m:rPr>
                                    <m:sty m:val="p"/>
                                  </m:rPr>
                                  <a:rPr lang="vi-VN" sz="1800" i="1" dirty="0">
                                    <a:latin typeface="Cambria Math" panose="02040503050406030204" pitchFamily="18" charset="0"/>
                                  </a:rPr>
                                  <m:t>x</m:t>
                                </m:r>
                                <m:r>
                                  <a:rPr lang="vi-VN" sz="1800" b="0" i="1" dirty="0" smtClean="0">
                                    <a:latin typeface="Cambria Math" panose="02040503050406030204" pitchFamily="18" charset="0"/>
                                  </a:rPr>
                                  <m:t>=2</m:t>
                                </m:r>
                              </m:e>
                            </m:mr>
                          </m:m>
                        </m:e>
                      </m:d>
                    </m:oMath>
                  </m:oMathPara>
                </a14:m>
                <a:endParaRPr lang="vi-VN" dirty="0"/>
              </a:p>
            </p:txBody>
          </p:sp>
        </mc:Choice>
        <mc:Fallback xmlns="">
          <p:sp>
            <p:nvSpPr>
              <p:cNvPr id="5" name="TextBox 4">
                <a:extLst>
                  <a:ext uri="{FF2B5EF4-FFF2-40B4-BE49-F238E27FC236}">
                    <a16:creationId xmlns:a16="http://schemas.microsoft.com/office/drawing/2014/main" id="{EEDEA36B-14EB-E6B5-8787-EAAAD5E1B5BE}"/>
                  </a:ext>
                </a:extLst>
              </p:cNvPr>
              <p:cNvSpPr txBox="1">
                <a:spLocks noRot="1" noChangeAspect="1" noMove="1" noResize="1" noEditPoints="1" noAdjustHandles="1" noChangeArrowheads="1" noChangeShapeType="1" noTextEdit="1"/>
              </p:cNvSpPr>
              <p:nvPr/>
            </p:nvSpPr>
            <p:spPr>
              <a:xfrm>
                <a:off x="1501871" y="2940988"/>
                <a:ext cx="2505004" cy="1823641"/>
              </a:xfrm>
              <a:prstGeom prst="rect">
                <a:avLst/>
              </a:prstGeom>
              <a:blipFill>
                <a:blip r:embed="rId3"/>
                <a:stretch>
                  <a:fillRect/>
                </a:stretch>
              </a:blipFill>
            </p:spPr>
            <p:txBody>
              <a:bodyPr/>
              <a:lstStyle/>
              <a:p>
                <a:r>
                  <a:rPr lang="vi-VN">
                    <a:noFill/>
                  </a:rPr>
                  <a:t> </a:t>
                </a:r>
              </a:p>
            </p:txBody>
          </p:sp>
        </mc:Fallback>
      </mc:AlternateContent>
      <p:grpSp>
        <p:nvGrpSpPr>
          <p:cNvPr id="34" name="Group 33">
            <a:extLst>
              <a:ext uri="{FF2B5EF4-FFF2-40B4-BE49-F238E27FC236}">
                <a16:creationId xmlns:a16="http://schemas.microsoft.com/office/drawing/2014/main" id="{7226D5C6-0BDD-E898-4F17-3F61DDE11225}"/>
              </a:ext>
            </a:extLst>
          </p:cNvPr>
          <p:cNvGrpSpPr/>
          <p:nvPr/>
        </p:nvGrpSpPr>
        <p:grpSpPr>
          <a:xfrm>
            <a:off x="4578036" y="2876550"/>
            <a:ext cx="2127564" cy="1800253"/>
            <a:chOff x="4419600" y="3119491"/>
            <a:chExt cx="2127564" cy="1800253"/>
          </a:xfrm>
        </p:grpSpPr>
        <p:grpSp>
          <p:nvGrpSpPr>
            <p:cNvPr id="6" name="Group 5">
              <a:extLst>
                <a:ext uri="{FF2B5EF4-FFF2-40B4-BE49-F238E27FC236}">
                  <a16:creationId xmlns:a16="http://schemas.microsoft.com/office/drawing/2014/main" id="{48A9714A-2C3B-111E-B4EE-7C67CDAF50F8}"/>
                </a:ext>
              </a:extLst>
            </p:cNvPr>
            <p:cNvGrpSpPr/>
            <p:nvPr/>
          </p:nvGrpSpPr>
          <p:grpSpPr>
            <a:xfrm>
              <a:off x="4496122" y="3243344"/>
              <a:ext cx="2051042" cy="1676400"/>
              <a:chOff x="2695573" y="3333750"/>
              <a:chExt cx="2051042" cy="1676400"/>
            </a:xfrm>
          </p:grpSpPr>
          <p:grpSp>
            <p:nvGrpSpPr>
              <p:cNvPr id="7" name="Group 6">
                <a:extLst>
                  <a:ext uri="{FF2B5EF4-FFF2-40B4-BE49-F238E27FC236}">
                    <a16:creationId xmlns:a16="http://schemas.microsoft.com/office/drawing/2014/main" id="{7E98A007-D1E5-FE91-3651-31B2093AA93B}"/>
                  </a:ext>
                </a:extLst>
              </p:cNvPr>
              <p:cNvGrpSpPr/>
              <p:nvPr/>
            </p:nvGrpSpPr>
            <p:grpSpPr>
              <a:xfrm>
                <a:off x="2695573" y="3333750"/>
                <a:ext cx="2051042" cy="1676400"/>
                <a:chOff x="2695573" y="3333750"/>
                <a:chExt cx="2051042" cy="1676400"/>
              </a:xfrm>
            </p:grpSpPr>
            <p:grpSp>
              <p:nvGrpSpPr>
                <p:cNvPr id="13" name="Group 12">
                  <a:extLst>
                    <a:ext uri="{FF2B5EF4-FFF2-40B4-BE49-F238E27FC236}">
                      <a16:creationId xmlns:a16="http://schemas.microsoft.com/office/drawing/2014/main" id="{DAA515B0-5DFA-87AF-3ADE-557D98353EAC}"/>
                    </a:ext>
                  </a:extLst>
                </p:cNvPr>
                <p:cNvGrpSpPr/>
                <p:nvPr/>
              </p:nvGrpSpPr>
              <p:grpSpPr>
                <a:xfrm>
                  <a:off x="3178137" y="3333750"/>
                  <a:ext cx="1568478" cy="1676400"/>
                  <a:chOff x="5396430" y="2112273"/>
                  <a:chExt cx="2176504" cy="2326262"/>
                </a:xfrm>
              </p:grpSpPr>
              <p:grpSp>
                <p:nvGrpSpPr>
                  <p:cNvPr id="20" name="Group 19">
                    <a:extLst>
                      <a:ext uri="{FF2B5EF4-FFF2-40B4-BE49-F238E27FC236}">
                        <a16:creationId xmlns:a16="http://schemas.microsoft.com/office/drawing/2014/main" id="{799C0431-3CC6-6DD6-755F-351C2D0A9DEB}"/>
                      </a:ext>
                    </a:extLst>
                  </p:cNvPr>
                  <p:cNvGrpSpPr/>
                  <p:nvPr/>
                </p:nvGrpSpPr>
                <p:grpSpPr>
                  <a:xfrm>
                    <a:off x="5589382" y="2112273"/>
                    <a:ext cx="1886189" cy="1754877"/>
                    <a:chOff x="5436980" y="2874273"/>
                    <a:chExt cx="1886189" cy="1754877"/>
                  </a:xfrm>
                </p:grpSpPr>
                <p:cxnSp>
                  <p:nvCxnSpPr>
                    <p:cNvPr id="22" name="Straight Arrow Connector 21">
                      <a:extLst>
                        <a:ext uri="{FF2B5EF4-FFF2-40B4-BE49-F238E27FC236}">
                          <a16:creationId xmlns:a16="http://schemas.microsoft.com/office/drawing/2014/main" id="{44564C75-23F0-1FF6-976D-D6488343FB6E}"/>
                        </a:ext>
                      </a:extLst>
                    </p:cNvPr>
                    <p:cNvCxnSpPr>
                      <a:cxnSpLocks/>
                    </p:cNvCxnSpPr>
                    <p:nvPr/>
                  </p:nvCxnSpPr>
                  <p:spPr>
                    <a:xfrm>
                      <a:off x="5436980" y="4629150"/>
                      <a:ext cx="1886189"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0A6BFD-2F3D-5C68-0D55-0E5230B32D63}"/>
                        </a:ext>
                      </a:extLst>
                    </p:cNvPr>
                    <p:cNvCxnSpPr>
                      <a:cxnSpLocks/>
                    </p:cNvCxnSpPr>
                    <p:nvPr/>
                  </p:nvCxnSpPr>
                  <p:spPr>
                    <a:xfrm flipV="1">
                      <a:off x="5436980" y="2874273"/>
                      <a:ext cx="0" cy="175487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21FBA18-B844-40A0-CA62-76862A8DB006}"/>
                          </a:ext>
                        </a:extLst>
                      </p:cNvPr>
                      <p:cNvSpPr txBox="1"/>
                      <p:nvPr/>
                    </p:nvSpPr>
                    <p:spPr>
                      <a:xfrm>
                        <a:off x="5396430" y="3926030"/>
                        <a:ext cx="2176504" cy="512505"/>
                      </a:xfrm>
                      <a:prstGeom prst="rect">
                        <a:avLst/>
                      </a:prstGeom>
                      <a:noFill/>
                    </p:spPr>
                    <p:txBody>
                      <a:bodyPr wrap="square" rtlCol="0">
                        <a:spAutoFit/>
                      </a:bodyPr>
                      <a:lstStyle/>
                      <a:p>
                        <a14:m>
                          <m:oMath xmlns:m="http://schemas.openxmlformats.org/officeDocument/2006/math">
                            <m:r>
                              <a:rPr lang="vi-VN" i="1" dirty="0" smtClean="0">
                                <a:solidFill>
                                  <a:srgbClr val="FF0000"/>
                                </a:solidFill>
                                <a:latin typeface="Cambria Math" panose="02040503050406030204" pitchFamily="18" charset="0"/>
                                <a:cs typeface="Calibri"/>
                              </a:rPr>
                              <m:t>0</m:t>
                            </m:r>
                          </m:oMath>
                        </a14:m>
                        <a:r>
                          <a:rPr lang="vi-VN" dirty="0">
                            <a:solidFill>
                              <a:srgbClr val="FF0000"/>
                            </a:solidFill>
                            <a:latin typeface="Calibri"/>
                            <a:cs typeface="Calibri"/>
                          </a:rPr>
                          <a:t>      </a:t>
                        </a:r>
                        <a14:m>
                          <m:oMath xmlns:m="http://schemas.openxmlformats.org/officeDocument/2006/math">
                            <m:r>
                              <a:rPr lang="vi-VN" b="0" i="1" dirty="0" smtClean="0">
                                <a:solidFill>
                                  <a:srgbClr val="FF0000"/>
                                </a:solidFill>
                                <a:latin typeface="Cambria Math" panose="02040503050406030204" pitchFamily="18" charset="0"/>
                                <a:cs typeface="Calibri"/>
                              </a:rPr>
                              <m:t>1</m:t>
                            </m:r>
                          </m:oMath>
                        </a14:m>
                        <a:r>
                          <a:rPr lang="vi-VN" dirty="0">
                            <a:solidFill>
                              <a:srgbClr val="FF0000"/>
                            </a:solidFill>
                            <a:latin typeface="Calibri"/>
                            <a:cs typeface="Calibri"/>
                          </a:rPr>
                          <a:t>      </a:t>
                        </a:r>
                        <a14:m>
                          <m:oMath xmlns:m="http://schemas.openxmlformats.org/officeDocument/2006/math">
                            <m:r>
                              <a:rPr lang="vi-VN" b="0" i="1" dirty="0" smtClean="0">
                                <a:solidFill>
                                  <a:srgbClr val="FF0000"/>
                                </a:solidFill>
                                <a:latin typeface="Cambria Math" panose="02040503050406030204" pitchFamily="18" charset="0"/>
                                <a:cs typeface="Calibri"/>
                              </a:rPr>
                              <m:t>2</m:t>
                            </m:r>
                          </m:oMath>
                        </a14:m>
                        <a:r>
                          <a:rPr lang="vi-VN" dirty="0">
                            <a:solidFill>
                              <a:srgbClr val="FF0000"/>
                            </a:solidFill>
                            <a:latin typeface="Calibri"/>
                            <a:cs typeface="Calibri"/>
                          </a:rPr>
                          <a:t>     </a:t>
                        </a:r>
                        <a14:m>
                          <m:oMath xmlns:m="http://schemas.openxmlformats.org/officeDocument/2006/math">
                            <m:r>
                              <m:rPr>
                                <m:sty m:val="p"/>
                              </m:rPr>
                              <a:rPr lang="vi-VN" i="1" dirty="0" smtClean="0">
                                <a:solidFill>
                                  <a:schemeClr val="tx1"/>
                                </a:solidFill>
                                <a:latin typeface="Cambria Math" panose="02040503050406030204" pitchFamily="18" charset="0"/>
                                <a:cs typeface="Calibri"/>
                              </a:rPr>
                              <m:t>x</m:t>
                            </m:r>
                          </m:oMath>
                        </a14:m>
                        <a:endParaRPr lang="vi-VN" dirty="0">
                          <a:solidFill>
                            <a:srgbClr val="FF0000"/>
                          </a:solidFill>
                          <a:latin typeface="Calibri"/>
                          <a:cs typeface="Calibri"/>
                        </a:endParaRPr>
                      </a:p>
                    </p:txBody>
                  </p:sp>
                </mc:Choice>
                <mc:Fallback xmlns="">
                  <p:sp>
                    <p:nvSpPr>
                      <p:cNvPr id="21" name="TextBox 20">
                        <a:extLst>
                          <a:ext uri="{FF2B5EF4-FFF2-40B4-BE49-F238E27FC236}">
                            <a16:creationId xmlns:a16="http://schemas.microsoft.com/office/drawing/2014/main" id="{121FBA18-B844-40A0-CA62-76862A8DB006}"/>
                          </a:ext>
                        </a:extLst>
                      </p:cNvPr>
                      <p:cNvSpPr txBox="1">
                        <a:spLocks noRot="1" noChangeAspect="1" noMove="1" noResize="1" noEditPoints="1" noAdjustHandles="1" noChangeArrowheads="1" noChangeShapeType="1" noTextEdit="1"/>
                      </p:cNvSpPr>
                      <p:nvPr/>
                    </p:nvSpPr>
                    <p:spPr>
                      <a:xfrm>
                        <a:off x="5396430" y="3926030"/>
                        <a:ext cx="2176504" cy="512505"/>
                      </a:xfrm>
                      <a:prstGeom prst="rect">
                        <a:avLst/>
                      </a:prstGeom>
                      <a:blipFill>
                        <a:blip r:embed="rId4"/>
                        <a:stretch>
                          <a:fillRect/>
                        </a:stretch>
                      </a:blipFill>
                    </p:spPr>
                    <p:txBody>
                      <a:bodyPr/>
                      <a:lstStyle/>
                      <a:p>
                        <a:r>
                          <a:rPr lang="vi-VN">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4B79C07-9061-41CF-36B7-2857EBD5357D}"/>
                        </a:ext>
                      </a:extLst>
                    </p:cNvPr>
                    <p:cNvSpPr txBox="1"/>
                    <p:nvPr/>
                  </p:nvSpPr>
                  <p:spPr>
                    <a:xfrm>
                      <a:off x="2695573" y="4060145"/>
                      <a:ext cx="59932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vi-VN" b="0" i="1" dirty="0" smtClean="0">
                                <a:solidFill>
                                  <a:srgbClr val="FF0000"/>
                                </a:solidFill>
                                <a:latin typeface="Cambria Math" panose="02040503050406030204" pitchFamily="18" charset="0"/>
                                <a:cs typeface="Calibri"/>
                              </a:rPr>
                              <m:t>0,25</m:t>
                            </m:r>
                          </m:oMath>
                        </m:oMathPara>
                      </a14:m>
                      <a:endParaRPr lang="vi-VN" dirty="0">
                        <a:solidFill>
                          <a:srgbClr val="FF0000"/>
                        </a:solidFill>
                        <a:latin typeface="Calibri"/>
                        <a:cs typeface="Calibri"/>
                      </a:endParaRPr>
                    </a:p>
                  </p:txBody>
                </p:sp>
              </mc:Choice>
              <mc:Fallback xmlns="">
                <p:sp>
                  <p:nvSpPr>
                    <p:cNvPr id="14" name="TextBox 13">
                      <a:extLst>
                        <a:ext uri="{FF2B5EF4-FFF2-40B4-BE49-F238E27FC236}">
                          <a16:creationId xmlns:a16="http://schemas.microsoft.com/office/drawing/2014/main" id="{14B79C07-9061-41CF-36B7-2857EBD5357D}"/>
                        </a:ext>
                      </a:extLst>
                    </p:cNvPr>
                    <p:cNvSpPr txBox="1">
                      <a:spLocks noRot="1" noChangeAspect="1" noMove="1" noResize="1" noEditPoints="1" noAdjustHandles="1" noChangeArrowheads="1" noChangeShapeType="1" noTextEdit="1"/>
                    </p:cNvSpPr>
                    <p:nvPr/>
                  </p:nvSpPr>
                  <p:spPr>
                    <a:xfrm>
                      <a:off x="2695573" y="4060145"/>
                      <a:ext cx="599325" cy="369332"/>
                    </a:xfrm>
                    <a:prstGeom prst="rect">
                      <a:avLst/>
                    </a:prstGeom>
                    <a:blipFill>
                      <a:blip r:embed="rId5"/>
                      <a:stretch>
                        <a:fillRect r="-2083"/>
                      </a:stretch>
                    </a:blipFill>
                  </p:spPr>
                  <p:txBody>
                    <a:bodyPr/>
                    <a:lstStyle/>
                    <a:p>
                      <a:r>
                        <a:rPr lang="vi-VN">
                          <a:noFill/>
                        </a:rPr>
                        <a:t> </a:t>
                      </a:r>
                    </a:p>
                  </p:txBody>
                </p:sp>
              </mc:Fallback>
            </mc:AlternateContent>
            <p:sp>
              <p:nvSpPr>
                <p:cNvPr id="15" name="Oval 14">
                  <a:extLst>
                    <a:ext uri="{FF2B5EF4-FFF2-40B4-BE49-F238E27FC236}">
                      <a16:creationId xmlns:a16="http://schemas.microsoft.com/office/drawing/2014/main" id="{AC7BD08F-4678-24AD-F7F1-BA8859903AED}"/>
                    </a:ext>
                  </a:extLst>
                </p:cNvPr>
                <p:cNvSpPr/>
                <p:nvPr/>
              </p:nvSpPr>
              <p:spPr>
                <a:xfrm>
                  <a:off x="3280663" y="4224819"/>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Oval 15">
                  <a:extLst>
                    <a:ext uri="{FF2B5EF4-FFF2-40B4-BE49-F238E27FC236}">
                      <a16:creationId xmlns:a16="http://schemas.microsoft.com/office/drawing/2014/main" id="{1C5B4B34-14D3-58B6-4802-3C76C3683E49}"/>
                    </a:ext>
                  </a:extLst>
                </p:cNvPr>
                <p:cNvSpPr/>
                <p:nvPr/>
              </p:nvSpPr>
              <p:spPr>
                <a:xfrm>
                  <a:off x="3739150" y="387919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9" name="Straight Connector 8">
                <a:extLst>
                  <a:ext uri="{FF2B5EF4-FFF2-40B4-BE49-F238E27FC236}">
                    <a16:creationId xmlns:a16="http://schemas.microsoft.com/office/drawing/2014/main" id="{B79D89D8-1A66-874A-7887-3310CFD23A2D}"/>
                  </a:ext>
                </a:extLst>
              </p:cNvPr>
              <p:cNvCxnSpPr>
                <a:cxnSpLocks/>
              </p:cNvCxnSpPr>
              <p:nvPr/>
            </p:nvCxnSpPr>
            <p:spPr>
              <a:xfrm flipV="1">
                <a:off x="3315767" y="4301019"/>
                <a:ext cx="0" cy="274036"/>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91B47A-C6B6-0265-3473-85A19F4E828D}"/>
                  </a:ext>
                </a:extLst>
              </p:cNvPr>
              <p:cNvCxnSpPr>
                <a:cxnSpLocks/>
              </p:cNvCxnSpPr>
              <p:nvPr/>
            </p:nvCxnSpPr>
            <p:spPr>
              <a:xfrm flipV="1">
                <a:off x="3774254" y="3938506"/>
                <a:ext cx="0" cy="666609"/>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8469151-5E8B-899D-1DEE-E2003DA1125E}"/>
                    </a:ext>
                  </a:extLst>
                </p:cNvPr>
                <p:cNvSpPr txBox="1"/>
                <p:nvPr/>
              </p:nvSpPr>
              <p:spPr>
                <a:xfrm>
                  <a:off x="4639581" y="3637506"/>
                  <a:ext cx="317136"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vi-VN" b="0" i="1" dirty="0" smtClean="0">
                            <a:solidFill>
                              <a:srgbClr val="FF0000"/>
                            </a:solidFill>
                            <a:latin typeface="Cambria Math" panose="02040503050406030204" pitchFamily="18" charset="0"/>
                            <a:cs typeface="Calibri"/>
                          </a:rPr>
                          <m:t>0,5</m:t>
                        </m:r>
                      </m:oMath>
                    </m:oMathPara>
                  </a14:m>
                  <a:endParaRPr lang="vi-VN" dirty="0">
                    <a:solidFill>
                      <a:srgbClr val="FF0000"/>
                    </a:solidFill>
                    <a:latin typeface="Calibri"/>
                    <a:cs typeface="Calibri"/>
                  </a:endParaRPr>
                </a:p>
              </p:txBody>
            </p:sp>
          </mc:Choice>
          <mc:Fallback xmlns="">
            <p:sp>
              <p:nvSpPr>
                <p:cNvPr id="24" name="TextBox 23">
                  <a:extLst>
                    <a:ext uri="{FF2B5EF4-FFF2-40B4-BE49-F238E27FC236}">
                      <a16:creationId xmlns:a16="http://schemas.microsoft.com/office/drawing/2014/main" id="{38469151-5E8B-899D-1DEE-E2003DA1125E}"/>
                    </a:ext>
                  </a:extLst>
                </p:cNvPr>
                <p:cNvSpPr txBox="1">
                  <a:spLocks noRot="1" noChangeAspect="1" noMove="1" noResize="1" noEditPoints="1" noAdjustHandles="1" noChangeArrowheads="1" noChangeShapeType="1" noTextEdit="1"/>
                </p:cNvSpPr>
                <p:nvPr/>
              </p:nvSpPr>
              <p:spPr>
                <a:xfrm>
                  <a:off x="4639581" y="3637506"/>
                  <a:ext cx="317136" cy="369332"/>
                </a:xfrm>
                <a:prstGeom prst="rect">
                  <a:avLst/>
                </a:prstGeom>
                <a:blipFill>
                  <a:blip r:embed="rId6"/>
                  <a:stretch>
                    <a:fillRect r="-50000"/>
                  </a:stretch>
                </a:blipFill>
              </p:spPr>
              <p:txBody>
                <a:bodyPr/>
                <a:lstStyle/>
                <a:p>
                  <a:r>
                    <a:rPr lang="vi-VN">
                      <a:noFill/>
                    </a:rPr>
                    <a:t> </a:t>
                  </a:r>
                </a:p>
              </p:txBody>
            </p:sp>
          </mc:Fallback>
        </mc:AlternateContent>
        <p:sp>
          <p:nvSpPr>
            <p:cNvPr id="29" name="Oval 28">
              <a:extLst>
                <a:ext uri="{FF2B5EF4-FFF2-40B4-BE49-F238E27FC236}">
                  <a16:creationId xmlns:a16="http://schemas.microsoft.com/office/drawing/2014/main" id="{08C1087D-9A8B-1C3B-5248-955EDB68C477}"/>
                </a:ext>
              </a:extLst>
            </p:cNvPr>
            <p:cNvSpPr/>
            <p:nvPr/>
          </p:nvSpPr>
          <p:spPr>
            <a:xfrm>
              <a:off x="5956446" y="4140860"/>
              <a:ext cx="76200" cy="76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0" name="Straight Connector 29">
              <a:extLst>
                <a:ext uri="{FF2B5EF4-FFF2-40B4-BE49-F238E27FC236}">
                  <a16:creationId xmlns:a16="http://schemas.microsoft.com/office/drawing/2014/main" id="{0FEE0263-AACE-B896-4570-EEB4CDE1500F}"/>
                </a:ext>
              </a:extLst>
            </p:cNvPr>
            <p:cNvCxnSpPr>
              <a:cxnSpLocks/>
            </p:cNvCxnSpPr>
            <p:nvPr/>
          </p:nvCxnSpPr>
          <p:spPr>
            <a:xfrm flipV="1">
              <a:off x="5991550" y="4217060"/>
              <a:ext cx="0" cy="274036"/>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4F23D7C-27C2-D06F-1D05-97E36EEC5440}"/>
                    </a:ext>
                  </a:extLst>
                </p:cNvPr>
                <p:cNvSpPr txBox="1"/>
                <p:nvPr/>
              </p:nvSpPr>
              <p:spPr>
                <a:xfrm>
                  <a:off x="4419600" y="3119491"/>
                  <a:ext cx="7523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vi-VN" sz="1800" b="0" i="1" dirty="0" smtClean="0">
                                <a:latin typeface="Cambria Math" panose="02040503050406030204" pitchFamily="18" charset="0"/>
                              </a:rPr>
                            </m:ctrlPr>
                          </m:sSubPr>
                          <m:e>
                            <m:r>
                              <m:rPr>
                                <m:sty m:val="p"/>
                              </m:rPr>
                              <a:rPr lang="vi-VN" sz="1800" i="1" dirty="0">
                                <a:latin typeface="Cambria Math" panose="02040503050406030204" pitchFamily="18" charset="0"/>
                              </a:rPr>
                              <m:t>P</m:t>
                            </m:r>
                          </m:e>
                          <m:sub>
                            <m:r>
                              <m:rPr>
                                <m:sty m:val="p"/>
                              </m:rPr>
                              <a:rPr lang="vi-VN" sz="1800" i="1" dirty="0">
                                <a:latin typeface="Cambria Math" panose="02040503050406030204" pitchFamily="18" charset="0"/>
                              </a:rPr>
                              <m:t>X</m:t>
                            </m:r>
                          </m:sub>
                        </m:sSub>
                        <m:d>
                          <m:dPr>
                            <m:ctrlPr>
                              <a:rPr lang="vi-VN" sz="1800" b="0" i="1" dirty="0" smtClean="0">
                                <a:latin typeface="Cambria Math" panose="02040503050406030204" pitchFamily="18" charset="0"/>
                              </a:rPr>
                            </m:ctrlPr>
                          </m:dPr>
                          <m:e>
                            <m:r>
                              <m:rPr>
                                <m:sty m:val="p"/>
                              </m:rPr>
                              <a:rPr lang="vi-VN" sz="1800" i="1" dirty="0">
                                <a:latin typeface="Cambria Math" panose="02040503050406030204" pitchFamily="18" charset="0"/>
                              </a:rPr>
                              <m:t>x</m:t>
                            </m:r>
                          </m:e>
                        </m:d>
                      </m:oMath>
                    </m:oMathPara>
                  </a14:m>
                  <a:endParaRPr lang="vi-VN" dirty="0"/>
                </a:p>
              </p:txBody>
            </p:sp>
          </mc:Choice>
          <mc:Fallback xmlns="">
            <p:sp>
              <p:nvSpPr>
                <p:cNvPr id="33" name="TextBox 32">
                  <a:extLst>
                    <a:ext uri="{FF2B5EF4-FFF2-40B4-BE49-F238E27FC236}">
                      <a16:creationId xmlns:a16="http://schemas.microsoft.com/office/drawing/2014/main" id="{84F23D7C-27C2-D06F-1D05-97E36EEC5440}"/>
                    </a:ext>
                  </a:extLst>
                </p:cNvPr>
                <p:cNvSpPr txBox="1">
                  <a:spLocks noRot="1" noChangeAspect="1" noMove="1" noResize="1" noEditPoints="1" noAdjustHandles="1" noChangeArrowheads="1" noChangeShapeType="1" noTextEdit="1"/>
                </p:cNvSpPr>
                <p:nvPr/>
              </p:nvSpPr>
              <p:spPr>
                <a:xfrm>
                  <a:off x="4419600" y="3119491"/>
                  <a:ext cx="752368" cy="369332"/>
                </a:xfrm>
                <a:prstGeom prst="rect">
                  <a:avLst/>
                </a:prstGeom>
                <a:blipFill>
                  <a:blip r:embed="rId7"/>
                  <a:stretch>
                    <a:fillRect/>
                  </a:stretch>
                </a:blipFill>
              </p:spPr>
              <p:txBody>
                <a:bodyPr/>
                <a:lstStyle/>
                <a:p>
                  <a:r>
                    <a:rPr lang="vi-VN">
                      <a:noFill/>
                    </a:rPr>
                    <a:t> </a:t>
                  </a:r>
                </a:p>
              </p:txBody>
            </p:sp>
          </mc:Fallback>
        </mc:AlternateContent>
      </p:grpSp>
    </p:spTree>
    <p:extLst>
      <p:ext uri="{BB962C8B-B14F-4D97-AF65-F5344CB8AC3E}">
        <p14:creationId xmlns:p14="http://schemas.microsoft.com/office/powerpoint/2010/main" val="197331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B532-738D-A462-919A-F62DCC2C38D7}"/>
              </a:ext>
            </a:extLst>
          </p:cNvPr>
          <p:cNvSpPr>
            <a:spLocks noGrp="1"/>
          </p:cNvSpPr>
          <p:nvPr>
            <p:ph type="title"/>
          </p:nvPr>
        </p:nvSpPr>
        <p:spPr/>
        <p:txBody>
          <a:bodyPr/>
          <a:lstStyle/>
          <a:p>
            <a:r>
              <a:rPr lang="vi-VN" dirty="0"/>
              <a:t>Ví dụ: tung 10 đồng xu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ABFAB-EAA7-0E07-7877-62CD3E676CFA}"/>
                  </a:ext>
                </a:extLst>
              </p:cNvPr>
              <p:cNvSpPr>
                <a:spLocks noGrp="1"/>
              </p:cNvSpPr>
              <p:nvPr>
                <p:ph idx="1"/>
              </p:nvPr>
            </p:nvSpPr>
            <p:spPr>
              <a:xfrm>
                <a:off x="304800" y="1047750"/>
                <a:ext cx="8534400" cy="3546873"/>
              </a:xfrm>
            </p:spPr>
            <p:txBody>
              <a:bodyPr/>
              <a:lstStyle/>
              <a:p>
                <a:pPr marL="0" indent="0">
                  <a:buNone/>
                </a:pPr>
                <a14:m>
                  <m:oMath xmlns:m="http://schemas.openxmlformats.org/officeDocument/2006/math">
                    <m:r>
                      <m:rPr>
                        <m:sty m:val="p"/>
                      </m:rPr>
                      <a:rPr lang="vi-VN" i="0" dirty="0" smtClean="0">
                        <a:latin typeface="Cambria Math" panose="02040503050406030204" pitchFamily="18" charset="0"/>
                      </a:rPr>
                      <m:t>p</m:t>
                    </m:r>
                  </m:oMath>
                </a14:m>
                <a:r>
                  <a:rPr lang="vi-VN" dirty="0"/>
                  <a:t> = xác suất ra mặt ngửa</a:t>
                </a:r>
              </a:p>
              <a:p>
                <a:pPr marL="0" indent="0">
                  <a:buNone/>
                </a:pPr>
                <a14:m>
                  <m:oMath xmlns:m="http://schemas.openxmlformats.org/officeDocument/2006/math">
                    <m:r>
                      <m:rPr>
                        <m:sty m:val="p"/>
                      </m:rPr>
                      <a:rPr lang="vi-VN" i="0" dirty="0" smtClean="0">
                        <a:latin typeface="Cambria Math" panose="02040503050406030204" pitchFamily="18" charset="0"/>
                      </a:rPr>
                      <m:t>X</m:t>
                    </m:r>
                  </m:oMath>
                </a14:m>
                <a:r>
                  <a:rPr lang="vi-VN" dirty="0"/>
                  <a:t> = số lần ra mặt ngửa</a:t>
                </a:r>
              </a:p>
            </p:txBody>
          </p:sp>
        </mc:Choice>
        <mc:Fallback xmlns="">
          <p:sp>
            <p:nvSpPr>
              <p:cNvPr id="3" name="Content Placeholder 2">
                <a:extLst>
                  <a:ext uri="{FF2B5EF4-FFF2-40B4-BE49-F238E27FC236}">
                    <a16:creationId xmlns:a16="http://schemas.microsoft.com/office/drawing/2014/main" id="{A6BABFAB-EAA7-0E07-7877-62CD3E676CFA}"/>
                  </a:ext>
                </a:extLst>
              </p:cNvPr>
              <p:cNvSpPr>
                <a:spLocks noGrp="1" noRot="1" noChangeAspect="1" noMove="1" noResize="1" noEditPoints="1" noAdjustHandles="1" noChangeArrowheads="1" noChangeShapeType="1" noTextEdit="1"/>
              </p:cNvSpPr>
              <p:nvPr>
                <p:ph idx="1"/>
              </p:nvPr>
            </p:nvSpPr>
            <p:spPr>
              <a:xfrm>
                <a:off x="304800" y="1047750"/>
                <a:ext cx="8534400" cy="3546873"/>
              </a:xfrm>
              <a:blipFill>
                <a:blip r:embed="rId2"/>
                <a:stretch>
                  <a:fillRect l="-446" t="-1429"/>
                </a:stretch>
              </a:blipFill>
            </p:spPr>
            <p:txBody>
              <a:bodyPr/>
              <a:lstStyle/>
              <a:p>
                <a:r>
                  <a:rPr lang="vi-VN">
                    <a:noFill/>
                  </a:rPr>
                  <a:t> </a:t>
                </a:r>
              </a:p>
            </p:txBody>
          </p:sp>
        </mc:Fallback>
      </mc:AlternateContent>
      <p:grpSp>
        <p:nvGrpSpPr>
          <p:cNvPr id="13" name="Group 12">
            <a:extLst>
              <a:ext uri="{FF2B5EF4-FFF2-40B4-BE49-F238E27FC236}">
                <a16:creationId xmlns:a16="http://schemas.microsoft.com/office/drawing/2014/main" id="{4B975ECE-5E58-EB77-6119-35E62EAA3151}"/>
              </a:ext>
            </a:extLst>
          </p:cNvPr>
          <p:cNvGrpSpPr/>
          <p:nvPr/>
        </p:nvGrpSpPr>
        <p:grpSpPr>
          <a:xfrm>
            <a:off x="217577" y="1962150"/>
            <a:ext cx="4144872" cy="2085404"/>
            <a:chOff x="217577" y="1962150"/>
            <a:chExt cx="4144872" cy="2085404"/>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9C3191-2214-7032-329D-2E8308829112}"/>
                    </a:ext>
                  </a:extLst>
                </p:cNvPr>
                <p:cNvSpPr txBox="1"/>
                <p:nvPr/>
              </p:nvSpPr>
              <p:spPr>
                <a:xfrm>
                  <a:off x="1524000" y="1962150"/>
                  <a:ext cx="21336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vi-VN" i="1" smtClean="0">
                            <a:latin typeface="Cambria Math" panose="02040503050406030204" pitchFamily="18" charset="0"/>
                            <a:cs typeface="Calibri"/>
                          </a:rPr>
                          <m:t>p</m:t>
                        </m:r>
                        <m:r>
                          <a:rPr lang="vi-VN" b="0" i="1" smtClean="0">
                            <a:latin typeface="Cambria Math" panose="02040503050406030204" pitchFamily="18" charset="0"/>
                            <a:cs typeface="Calibri"/>
                          </a:rPr>
                          <m:t>=0,5    </m:t>
                        </m:r>
                        <m:r>
                          <m:rPr>
                            <m:sty m:val="p"/>
                          </m:rPr>
                          <a:rPr lang="vi-VN" i="1">
                            <a:latin typeface="Cambria Math" panose="02040503050406030204" pitchFamily="18" charset="0"/>
                            <a:cs typeface="Calibri"/>
                          </a:rPr>
                          <m:t>n</m:t>
                        </m:r>
                        <m:r>
                          <a:rPr lang="vi-VN" b="0" i="1" smtClean="0">
                            <a:latin typeface="Cambria Math" panose="02040503050406030204" pitchFamily="18" charset="0"/>
                            <a:cs typeface="Calibri"/>
                          </a:rPr>
                          <m:t>=10</m:t>
                        </m:r>
                      </m:oMath>
                    </m:oMathPara>
                  </a14:m>
                  <a:endParaRPr lang="vi-VN" dirty="0" err="1">
                    <a:latin typeface="Calibri"/>
                    <a:cs typeface="Calibri"/>
                  </a:endParaRPr>
                </a:p>
              </p:txBody>
            </p:sp>
          </mc:Choice>
          <mc:Fallback xmlns="">
            <p:sp>
              <p:nvSpPr>
                <p:cNvPr id="4" name="TextBox 3">
                  <a:extLst>
                    <a:ext uri="{FF2B5EF4-FFF2-40B4-BE49-F238E27FC236}">
                      <a16:creationId xmlns:a16="http://schemas.microsoft.com/office/drawing/2014/main" id="{679C3191-2214-7032-329D-2E8308829112}"/>
                    </a:ext>
                  </a:extLst>
                </p:cNvPr>
                <p:cNvSpPr txBox="1">
                  <a:spLocks noRot="1" noChangeAspect="1" noMove="1" noResize="1" noEditPoints="1" noAdjustHandles="1" noChangeArrowheads="1" noChangeShapeType="1" noTextEdit="1"/>
                </p:cNvSpPr>
                <p:nvPr/>
              </p:nvSpPr>
              <p:spPr>
                <a:xfrm>
                  <a:off x="1524000" y="1962150"/>
                  <a:ext cx="2133600" cy="369332"/>
                </a:xfrm>
                <a:prstGeom prst="rect">
                  <a:avLst/>
                </a:prstGeom>
                <a:blipFill>
                  <a:blip r:embed="rId3"/>
                  <a:stretch>
                    <a:fillRect b="-666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0D7DCA0-5D95-354A-DA64-4D55D536BA54}"/>
                </a:ext>
              </a:extLst>
            </p:cNvPr>
            <p:cNvPicPr>
              <a:picLocks noChangeAspect="1"/>
            </p:cNvPicPr>
            <p:nvPr/>
          </p:nvPicPr>
          <p:blipFill>
            <a:blip r:embed="rId4"/>
            <a:stretch>
              <a:fillRect/>
            </a:stretch>
          </p:blipFill>
          <p:spPr>
            <a:xfrm>
              <a:off x="476251" y="2581840"/>
              <a:ext cx="3886198" cy="146571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9582680-8D0E-C41F-11C6-2EC8FD2FEFBC}"/>
                    </a:ext>
                  </a:extLst>
                </p:cNvPr>
                <p:cNvSpPr txBox="1"/>
                <p:nvPr/>
              </p:nvSpPr>
              <p:spPr>
                <a:xfrm>
                  <a:off x="217577" y="2114550"/>
                  <a:ext cx="7523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vi-VN" sz="1800" b="0" i="1" dirty="0" smtClean="0">
                                <a:latin typeface="Cambria Math" panose="02040503050406030204" pitchFamily="18" charset="0"/>
                              </a:rPr>
                            </m:ctrlPr>
                          </m:sSubPr>
                          <m:e>
                            <m:r>
                              <m:rPr>
                                <m:sty m:val="p"/>
                              </m:rPr>
                              <a:rPr lang="vi-VN" sz="1800" i="1" dirty="0">
                                <a:latin typeface="Cambria Math" panose="02040503050406030204" pitchFamily="18" charset="0"/>
                              </a:rPr>
                              <m:t>P</m:t>
                            </m:r>
                          </m:e>
                          <m:sub>
                            <m:r>
                              <m:rPr>
                                <m:sty m:val="p"/>
                              </m:rPr>
                              <a:rPr lang="vi-VN" sz="1800" i="1" dirty="0">
                                <a:latin typeface="Cambria Math" panose="02040503050406030204" pitchFamily="18" charset="0"/>
                              </a:rPr>
                              <m:t>X</m:t>
                            </m:r>
                          </m:sub>
                        </m:sSub>
                        <m:d>
                          <m:dPr>
                            <m:ctrlPr>
                              <a:rPr lang="vi-VN" sz="1800" b="0" i="1" dirty="0" smtClean="0">
                                <a:latin typeface="Cambria Math" panose="02040503050406030204" pitchFamily="18" charset="0"/>
                              </a:rPr>
                            </m:ctrlPr>
                          </m:dPr>
                          <m:e>
                            <m:r>
                              <m:rPr>
                                <m:sty m:val="p"/>
                              </m:rPr>
                              <a:rPr lang="vi-VN" sz="1800" i="1" dirty="0">
                                <a:latin typeface="Cambria Math" panose="02040503050406030204" pitchFamily="18" charset="0"/>
                              </a:rPr>
                              <m:t>x</m:t>
                            </m:r>
                          </m:e>
                        </m:d>
                      </m:oMath>
                    </m:oMathPara>
                  </a14:m>
                  <a:endParaRPr lang="vi-VN" dirty="0"/>
                </a:p>
              </p:txBody>
            </p:sp>
          </mc:Choice>
          <mc:Fallback xmlns="">
            <p:sp>
              <p:nvSpPr>
                <p:cNvPr id="9" name="TextBox 8">
                  <a:extLst>
                    <a:ext uri="{FF2B5EF4-FFF2-40B4-BE49-F238E27FC236}">
                      <a16:creationId xmlns:a16="http://schemas.microsoft.com/office/drawing/2014/main" id="{A9582680-8D0E-C41F-11C6-2EC8FD2FEFBC}"/>
                    </a:ext>
                  </a:extLst>
                </p:cNvPr>
                <p:cNvSpPr txBox="1">
                  <a:spLocks noRot="1" noChangeAspect="1" noMove="1" noResize="1" noEditPoints="1" noAdjustHandles="1" noChangeArrowheads="1" noChangeShapeType="1" noTextEdit="1"/>
                </p:cNvSpPr>
                <p:nvPr/>
              </p:nvSpPr>
              <p:spPr>
                <a:xfrm>
                  <a:off x="217577" y="2114550"/>
                  <a:ext cx="752368" cy="369332"/>
                </a:xfrm>
                <a:prstGeom prst="rect">
                  <a:avLst/>
                </a:prstGeom>
                <a:blipFill>
                  <a:blip r:embed="rId5"/>
                  <a:stretch>
                    <a:fillRect b="-1667"/>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958E534E-0241-58B9-C62B-73101B0185B0}"/>
              </a:ext>
            </a:extLst>
          </p:cNvPr>
          <p:cNvGrpSpPr/>
          <p:nvPr/>
        </p:nvGrpSpPr>
        <p:grpSpPr>
          <a:xfrm>
            <a:off x="4500616" y="1962150"/>
            <a:ext cx="4167132" cy="2077484"/>
            <a:chOff x="4500616" y="1962150"/>
            <a:chExt cx="4167132" cy="2077484"/>
          </a:xfrm>
        </p:grpSpPr>
        <p:pic>
          <p:nvPicPr>
            <p:cNvPr id="7" name="Picture 6">
              <a:extLst>
                <a:ext uri="{FF2B5EF4-FFF2-40B4-BE49-F238E27FC236}">
                  <a16:creationId xmlns:a16="http://schemas.microsoft.com/office/drawing/2014/main" id="{0D66C64B-AF17-E02A-E668-8CDDF76CE059}"/>
                </a:ext>
              </a:extLst>
            </p:cNvPr>
            <p:cNvPicPr>
              <a:picLocks noChangeAspect="1"/>
            </p:cNvPicPr>
            <p:nvPr/>
          </p:nvPicPr>
          <p:blipFill>
            <a:blip r:embed="rId6"/>
            <a:stretch>
              <a:fillRect/>
            </a:stretch>
          </p:blipFill>
          <p:spPr>
            <a:xfrm>
              <a:off x="4781550" y="2444209"/>
              <a:ext cx="3886198" cy="15954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5B97C5-50C9-94CC-5B86-D25E12A4BE7D}"/>
                    </a:ext>
                  </a:extLst>
                </p:cNvPr>
                <p:cNvSpPr txBox="1"/>
                <p:nvPr/>
              </p:nvSpPr>
              <p:spPr>
                <a:xfrm>
                  <a:off x="5905499" y="1962150"/>
                  <a:ext cx="21336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vi-VN" i="1" smtClean="0">
                            <a:latin typeface="Cambria Math" panose="02040503050406030204" pitchFamily="18" charset="0"/>
                            <a:cs typeface="Calibri"/>
                          </a:rPr>
                          <m:t>p</m:t>
                        </m:r>
                        <m:r>
                          <a:rPr lang="vi-VN" b="0" i="1" smtClean="0">
                            <a:latin typeface="Cambria Math" panose="02040503050406030204" pitchFamily="18" charset="0"/>
                            <a:cs typeface="Calibri"/>
                          </a:rPr>
                          <m:t>=0,3    </m:t>
                        </m:r>
                        <m:r>
                          <m:rPr>
                            <m:sty m:val="p"/>
                          </m:rPr>
                          <a:rPr lang="vi-VN" i="1">
                            <a:latin typeface="Cambria Math" panose="02040503050406030204" pitchFamily="18" charset="0"/>
                            <a:cs typeface="Calibri"/>
                          </a:rPr>
                          <m:t>n</m:t>
                        </m:r>
                        <m:r>
                          <a:rPr lang="vi-VN" b="0" i="1" smtClean="0">
                            <a:latin typeface="Cambria Math" panose="02040503050406030204" pitchFamily="18" charset="0"/>
                            <a:cs typeface="Calibri"/>
                          </a:rPr>
                          <m:t>=10</m:t>
                        </m:r>
                      </m:oMath>
                    </m:oMathPara>
                  </a14:m>
                  <a:endParaRPr lang="vi-VN" dirty="0" err="1">
                    <a:latin typeface="Calibri"/>
                    <a:cs typeface="Calibri"/>
                  </a:endParaRPr>
                </a:p>
              </p:txBody>
            </p:sp>
          </mc:Choice>
          <mc:Fallback xmlns="">
            <p:sp>
              <p:nvSpPr>
                <p:cNvPr id="8" name="TextBox 7">
                  <a:extLst>
                    <a:ext uri="{FF2B5EF4-FFF2-40B4-BE49-F238E27FC236}">
                      <a16:creationId xmlns:a16="http://schemas.microsoft.com/office/drawing/2014/main" id="{2D5B97C5-50C9-94CC-5B86-D25E12A4BE7D}"/>
                    </a:ext>
                  </a:extLst>
                </p:cNvPr>
                <p:cNvSpPr txBox="1">
                  <a:spLocks noRot="1" noChangeAspect="1" noMove="1" noResize="1" noEditPoints="1" noAdjustHandles="1" noChangeArrowheads="1" noChangeShapeType="1" noTextEdit="1"/>
                </p:cNvSpPr>
                <p:nvPr/>
              </p:nvSpPr>
              <p:spPr>
                <a:xfrm>
                  <a:off x="5905499" y="1962150"/>
                  <a:ext cx="2133600" cy="369332"/>
                </a:xfrm>
                <a:prstGeom prst="rect">
                  <a:avLst/>
                </a:prstGeom>
                <a:blipFill>
                  <a:blip r:embed="rId7"/>
                  <a:stretch>
                    <a:fillRect b="-16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7FED3A-7CF5-C126-AB3F-0AF234E22AE4}"/>
                    </a:ext>
                  </a:extLst>
                </p:cNvPr>
                <p:cNvSpPr txBox="1"/>
                <p:nvPr/>
              </p:nvSpPr>
              <p:spPr>
                <a:xfrm>
                  <a:off x="4500616" y="2114550"/>
                  <a:ext cx="7523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vi-VN" sz="1800" b="0" i="1" dirty="0" smtClean="0">
                                <a:latin typeface="Cambria Math" panose="02040503050406030204" pitchFamily="18" charset="0"/>
                              </a:rPr>
                            </m:ctrlPr>
                          </m:sSubPr>
                          <m:e>
                            <m:r>
                              <m:rPr>
                                <m:sty m:val="p"/>
                              </m:rPr>
                              <a:rPr lang="vi-VN" sz="1800" i="1" dirty="0">
                                <a:latin typeface="Cambria Math" panose="02040503050406030204" pitchFamily="18" charset="0"/>
                              </a:rPr>
                              <m:t>P</m:t>
                            </m:r>
                          </m:e>
                          <m:sub>
                            <m:r>
                              <m:rPr>
                                <m:sty m:val="p"/>
                              </m:rPr>
                              <a:rPr lang="vi-VN" sz="1800" i="1" dirty="0">
                                <a:latin typeface="Cambria Math" panose="02040503050406030204" pitchFamily="18" charset="0"/>
                              </a:rPr>
                              <m:t>X</m:t>
                            </m:r>
                          </m:sub>
                        </m:sSub>
                        <m:d>
                          <m:dPr>
                            <m:ctrlPr>
                              <a:rPr lang="vi-VN" sz="1800" b="0" i="1" dirty="0" smtClean="0">
                                <a:latin typeface="Cambria Math" panose="02040503050406030204" pitchFamily="18" charset="0"/>
                              </a:rPr>
                            </m:ctrlPr>
                          </m:dPr>
                          <m:e>
                            <m:r>
                              <m:rPr>
                                <m:sty m:val="p"/>
                              </m:rPr>
                              <a:rPr lang="vi-VN" sz="1800" i="1" dirty="0">
                                <a:latin typeface="Cambria Math" panose="02040503050406030204" pitchFamily="18" charset="0"/>
                              </a:rPr>
                              <m:t>x</m:t>
                            </m:r>
                          </m:e>
                        </m:d>
                      </m:oMath>
                    </m:oMathPara>
                  </a14:m>
                  <a:endParaRPr lang="vi-VN" dirty="0"/>
                </a:p>
              </p:txBody>
            </p:sp>
          </mc:Choice>
          <mc:Fallback xmlns="">
            <p:sp>
              <p:nvSpPr>
                <p:cNvPr id="10" name="TextBox 9">
                  <a:extLst>
                    <a:ext uri="{FF2B5EF4-FFF2-40B4-BE49-F238E27FC236}">
                      <a16:creationId xmlns:a16="http://schemas.microsoft.com/office/drawing/2014/main" id="{947FED3A-7CF5-C126-AB3F-0AF234E22AE4}"/>
                    </a:ext>
                  </a:extLst>
                </p:cNvPr>
                <p:cNvSpPr txBox="1">
                  <a:spLocks noRot="1" noChangeAspect="1" noMove="1" noResize="1" noEditPoints="1" noAdjustHandles="1" noChangeArrowheads="1" noChangeShapeType="1" noTextEdit="1"/>
                </p:cNvSpPr>
                <p:nvPr/>
              </p:nvSpPr>
              <p:spPr>
                <a:xfrm>
                  <a:off x="4500616" y="2114550"/>
                  <a:ext cx="752368" cy="369332"/>
                </a:xfrm>
                <a:prstGeom prst="rect">
                  <a:avLst/>
                </a:prstGeom>
                <a:blipFill>
                  <a:blip r:embed="rId8"/>
                  <a:stretch>
                    <a:fillRect/>
                  </a:stretch>
                </a:blipFill>
              </p:spPr>
              <p:txBody>
                <a:bodyPr/>
                <a:lstStyle/>
                <a:p>
                  <a:r>
                    <a:rPr lang="vi-VN">
                      <a:noFill/>
                    </a:rPr>
                    <a:t> </a:t>
                  </a:r>
                </a:p>
              </p:txBody>
            </p:sp>
          </mc:Fallback>
        </mc:AlternateContent>
      </p:grpSp>
    </p:spTree>
    <p:extLst>
      <p:ext uri="{BB962C8B-B14F-4D97-AF65-F5344CB8AC3E}">
        <p14:creationId xmlns:p14="http://schemas.microsoft.com/office/powerpoint/2010/main" val="232864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735C-9BF0-4A77-D16F-09FA3969AFF1}"/>
              </a:ext>
            </a:extLst>
          </p:cNvPr>
          <p:cNvSpPr>
            <a:spLocks noGrp="1"/>
          </p:cNvSpPr>
          <p:nvPr>
            <p:ph type="title"/>
          </p:nvPr>
        </p:nvSpPr>
        <p:spPr/>
        <p:txBody>
          <a:bodyPr/>
          <a:lstStyle/>
          <a:p>
            <a:r>
              <a:rPr lang="vi-VN" dirty="0"/>
              <a:t>Hàm khối xác suất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0E2712-B2AB-FB9F-D350-9F0F47CD489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vi-VN" b="0" i="1" dirty="0" smtClean="0">
                              <a:solidFill>
                                <a:srgbClr val="FF0000"/>
                              </a:solidFill>
                              <a:latin typeface="Cambria Math" panose="02040503050406030204" pitchFamily="18" charset="0"/>
                            </a:rPr>
                          </m:ctrlPr>
                        </m:sSubPr>
                        <m:e>
                          <m:r>
                            <m:rPr>
                              <m:sty m:val="p"/>
                            </m:rPr>
                            <a:rPr lang="vi-VN" i="0" dirty="0" smtClean="0">
                              <a:solidFill>
                                <a:srgbClr val="FF0000"/>
                              </a:solidFill>
                              <a:latin typeface="Cambria Math" panose="02040503050406030204" pitchFamily="18" charset="0"/>
                            </a:rPr>
                            <m:t>P</m:t>
                          </m:r>
                        </m:e>
                        <m:sub>
                          <m:r>
                            <m:rPr>
                              <m:sty m:val="p"/>
                            </m:rPr>
                            <a:rPr lang="vi-VN" i="1" dirty="0">
                              <a:solidFill>
                                <a:srgbClr val="FF0000"/>
                              </a:solidFill>
                              <a:latin typeface="Cambria Math" panose="02040503050406030204" pitchFamily="18" charset="0"/>
                            </a:rPr>
                            <m:t>X</m:t>
                          </m:r>
                        </m:sub>
                      </m:sSub>
                      <m:d>
                        <m:dPr>
                          <m:ctrlPr>
                            <a:rPr lang="vi-VN"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e>
                      </m:d>
                      <m:r>
                        <a:rPr lang="vi-VN" b="0" i="0"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P</m:t>
                      </m:r>
                      <m:d>
                        <m:dPr>
                          <m:ctrlPr>
                            <a:rPr lang="vi-VN" b="0" i="1" dirty="0" smtClean="0">
                              <a:solidFill>
                                <a:srgbClr val="FF0000"/>
                              </a:solidFill>
                              <a:latin typeface="Cambria Math" panose="02040503050406030204" pitchFamily="18" charset="0"/>
                            </a:rPr>
                          </m:ctrlPr>
                        </m:dPr>
                        <m:e>
                          <m:d>
                            <m:dPr>
                              <m:begChr m:val="{"/>
                              <m:endChr m:val="}"/>
                              <m:ctrlPr>
                                <a:rPr lang="vi-VN" b="0" i="1" dirty="0" smtClean="0">
                                  <a:solidFill>
                                    <a:srgbClr val="FF0000"/>
                                  </a:solidFill>
                                  <a:latin typeface="Cambria Math" panose="02040503050406030204" pitchFamily="18" charset="0"/>
                                </a:rPr>
                              </m:ctrlPr>
                            </m:dPr>
                            <m:e>
                              <m:r>
                                <m:rPr>
                                  <m:sty m:val="p"/>
                                </m:rPr>
                                <a:rPr lang="vi-VN" i="1" dirty="0">
                                  <a:solidFill>
                                    <a:srgbClr val="FF0000"/>
                                  </a:solidFill>
                                  <a:latin typeface="Cambria Math" panose="02040503050406030204" pitchFamily="18" charset="0"/>
                                </a:rPr>
                                <m:t>X</m:t>
                              </m:r>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x</m:t>
                              </m:r>
                            </m:e>
                          </m:d>
                        </m:e>
                      </m:d>
                      <m:r>
                        <a:rPr lang="vi-VN" b="0" i="1" dirty="0" smtClean="0">
                          <a:solidFill>
                            <a:srgbClr val="FF0000"/>
                          </a:solidFill>
                          <a:latin typeface="Cambria Math" panose="02040503050406030204" pitchFamily="18" charset="0"/>
                        </a:rPr>
                        <m:t>,∀</m:t>
                      </m:r>
                      <m:r>
                        <m:rPr>
                          <m:sty m:val="p"/>
                        </m:rPr>
                        <a:rPr lang="vi-VN" i="1" dirty="0">
                          <a:solidFill>
                            <a:srgbClr val="FF0000"/>
                          </a:solidFill>
                          <a:latin typeface="Cambria Math" panose="02040503050406030204" pitchFamily="18" charset="0"/>
                        </a:rPr>
                        <m:t>x</m:t>
                      </m:r>
                      <m:r>
                        <a:rPr lang="vi-VN" b="0" i="1" dirty="0" smtClean="0">
                          <a:solidFill>
                            <a:srgbClr val="FF0000"/>
                          </a:solidFill>
                          <a:latin typeface="Cambria Math" panose="02040503050406030204" pitchFamily="18" charset="0"/>
                        </a:rPr>
                        <m:t>∈</m:t>
                      </m:r>
                      <m:r>
                        <a:rPr lang="vi-VN" i="1" dirty="0">
                          <a:solidFill>
                            <a:srgbClr val="FF0000"/>
                          </a:solidFill>
                          <a:latin typeface="Cambria Math" panose="02040503050406030204" pitchFamily="18" charset="0"/>
                          <a:ea typeface="Cambria Math" panose="02040503050406030204" pitchFamily="18" charset="0"/>
                        </a:rPr>
                        <m:t>𝒳</m:t>
                      </m:r>
                    </m:oMath>
                  </m:oMathPara>
                </a14:m>
                <a:endParaRPr lang="vi-VN" dirty="0"/>
              </a:p>
              <a:p>
                <a:pPr marL="0" indent="0">
                  <a:buNone/>
                </a:pPr>
                <a:r>
                  <a:rPr lang="vi-VN" sz="2000" b="1" dirty="0"/>
                  <a:t>Tính chất</a:t>
                </a:r>
              </a:p>
              <a:p>
                <a:r>
                  <a:rPr lang="vi-VN" sz="2000" dirty="0"/>
                  <a:t>Tổng bằng 1: </a:t>
                </a:r>
                <a14:m>
                  <m:oMath xmlns:m="http://schemas.openxmlformats.org/officeDocument/2006/math">
                    <m:nary>
                      <m:naryPr>
                        <m:chr m:val="∑"/>
                        <m:ctrlPr>
                          <a:rPr lang="vi-VN" sz="2000" i="1" smtClean="0">
                            <a:solidFill>
                              <a:srgbClr val="8C5CEA"/>
                            </a:solidFill>
                            <a:latin typeface="Cambria Math" panose="02040503050406030204" pitchFamily="18" charset="0"/>
                          </a:rPr>
                        </m:ctrlPr>
                      </m:naryPr>
                      <m:sub>
                        <m:r>
                          <m:rPr>
                            <m:sty m:val="p"/>
                            <m:brk m:alnAt="23"/>
                          </m:rPr>
                          <a:rPr lang="vi-VN" sz="2000" i="1">
                            <a:solidFill>
                              <a:srgbClr val="8C5CEA"/>
                            </a:solidFill>
                            <a:latin typeface="Cambria Math" panose="02040503050406030204" pitchFamily="18" charset="0"/>
                          </a:rPr>
                          <m:t>x</m:t>
                        </m:r>
                        <m:r>
                          <a:rPr lang="vi-VN" sz="2000" b="0" i="1" smtClean="0">
                            <a:solidFill>
                              <a:srgbClr val="8C5CEA"/>
                            </a:solidFill>
                            <a:latin typeface="Cambria Math" panose="02040503050406030204" pitchFamily="18" charset="0"/>
                          </a:rPr>
                          <m:t>∈</m:t>
                        </m:r>
                        <m:r>
                          <a:rPr lang="vi-VN" sz="2000" b="0" i="1" smtClean="0">
                            <a:solidFill>
                              <a:srgbClr val="8C5CEA"/>
                            </a:solidFill>
                            <a:latin typeface="Cambria Math" panose="02040503050406030204" pitchFamily="18" charset="0"/>
                            <a:ea typeface="Cambria Math" panose="02040503050406030204" pitchFamily="18" charset="0"/>
                          </a:rPr>
                          <m:t>𝒳</m:t>
                        </m:r>
                      </m:sub>
                      <m:sup/>
                      <m:e>
                        <m:sSub>
                          <m:sSubPr>
                            <m:ctrlPr>
                              <a:rPr lang="vi-VN" sz="2000" b="0" i="1" smtClean="0">
                                <a:solidFill>
                                  <a:srgbClr val="8C5CEA"/>
                                </a:solidFill>
                                <a:latin typeface="Cambria Math" panose="02040503050406030204" pitchFamily="18" charset="0"/>
                              </a:rPr>
                            </m:ctrlPr>
                          </m:sSubPr>
                          <m:e>
                            <m:r>
                              <m:rPr>
                                <m:sty m:val="p"/>
                              </m:rPr>
                              <a:rPr lang="vi-VN" sz="2000" i="1">
                                <a:solidFill>
                                  <a:srgbClr val="8C5CEA"/>
                                </a:solidFill>
                                <a:latin typeface="Cambria Math" panose="02040503050406030204" pitchFamily="18" charset="0"/>
                              </a:rPr>
                              <m:t>P</m:t>
                            </m:r>
                          </m:e>
                          <m:sub>
                            <m:r>
                              <m:rPr>
                                <m:sty m:val="p"/>
                              </m:rPr>
                              <a:rPr lang="vi-VN" sz="2000" i="1">
                                <a:solidFill>
                                  <a:srgbClr val="8C5CEA"/>
                                </a:solidFill>
                                <a:latin typeface="Cambria Math" panose="02040503050406030204" pitchFamily="18" charset="0"/>
                              </a:rPr>
                              <m:t>X</m:t>
                            </m:r>
                          </m:sub>
                        </m:sSub>
                        <m:d>
                          <m:dPr>
                            <m:ctrlPr>
                              <a:rPr lang="vi-VN" sz="2000" b="0" i="1" smtClean="0">
                                <a:solidFill>
                                  <a:srgbClr val="8C5CEA"/>
                                </a:solidFill>
                                <a:latin typeface="Cambria Math" panose="02040503050406030204" pitchFamily="18" charset="0"/>
                              </a:rPr>
                            </m:ctrlPr>
                          </m:dPr>
                          <m:e>
                            <m:r>
                              <m:rPr>
                                <m:sty m:val="p"/>
                              </m:rPr>
                              <a:rPr lang="vi-VN" sz="2000" i="1">
                                <a:solidFill>
                                  <a:srgbClr val="8C5CEA"/>
                                </a:solidFill>
                                <a:latin typeface="Cambria Math" panose="02040503050406030204" pitchFamily="18" charset="0"/>
                              </a:rPr>
                              <m:t>x</m:t>
                            </m:r>
                          </m:e>
                        </m:d>
                        <m:r>
                          <a:rPr lang="vi-VN" sz="2000" b="0" i="1" smtClean="0">
                            <a:solidFill>
                              <a:srgbClr val="8C5CEA"/>
                            </a:solidFill>
                            <a:latin typeface="Cambria Math" panose="02040503050406030204" pitchFamily="18" charset="0"/>
                          </a:rPr>
                          <m:t>=1</m:t>
                        </m:r>
                      </m:e>
                    </m:nary>
                  </m:oMath>
                </a14:m>
                <a:endParaRPr lang="vi-VN" sz="2000" dirty="0"/>
              </a:p>
              <a:p>
                <a:r>
                  <a:rPr lang="vi-VN" sz="2000" dirty="0"/>
                  <a:t>Tập con </a:t>
                </a:r>
                <a14:m>
                  <m:oMath xmlns:m="http://schemas.openxmlformats.org/officeDocument/2006/math">
                    <m:r>
                      <m:rPr>
                        <m:sty m:val="p"/>
                      </m:rPr>
                      <a:rPr lang="vi-VN" sz="2000" i="1" dirty="0">
                        <a:latin typeface="Cambria Math" panose="02040503050406030204" pitchFamily="18" charset="0"/>
                      </a:rPr>
                      <m:t>S</m:t>
                    </m:r>
                  </m:oMath>
                </a14:m>
                <a:r>
                  <a:rPr lang="vi-VN" sz="2000" dirty="0"/>
                  <a:t> của </a:t>
                </a:r>
                <a14:m>
                  <m:oMath xmlns:m="http://schemas.openxmlformats.org/officeDocument/2006/math">
                    <m:r>
                      <a:rPr lang="vi-VN" sz="2000" b="0" i="1" smtClean="0">
                        <a:latin typeface="Cambria Math" panose="02040503050406030204" pitchFamily="18" charset="0"/>
                        <a:ea typeface="Cambria Math" panose="02040503050406030204" pitchFamily="18" charset="0"/>
                      </a:rPr>
                      <m:t>𝒳</m:t>
                    </m:r>
                  </m:oMath>
                </a14:m>
                <a:r>
                  <a:rPr lang="vi-VN" sz="2000" dirty="0"/>
                  <a:t>: </a:t>
                </a:r>
                <a14:m>
                  <m:oMath xmlns:m="http://schemas.openxmlformats.org/officeDocument/2006/math">
                    <m:r>
                      <m:rPr>
                        <m:sty m:val="p"/>
                      </m:rPr>
                      <a:rPr lang="vi-VN" sz="2000" i="1" dirty="0" smtClean="0">
                        <a:solidFill>
                          <a:srgbClr val="00B050"/>
                        </a:solidFill>
                        <a:latin typeface="Cambria Math" panose="02040503050406030204" pitchFamily="18" charset="0"/>
                      </a:rPr>
                      <m:t>P</m:t>
                    </m:r>
                    <m:d>
                      <m:dPr>
                        <m:ctrlPr>
                          <a:rPr lang="vi-VN" sz="2000" b="0" i="1" dirty="0" smtClean="0">
                            <a:solidFill>
                              <a:srgbClr val="00B050"/>
                            </a:solidFill>
                            <a:latin typeface="Cambria Math" panose="02040503050406030204" pitchFamily="18" charset="0"/>
                          </a:rPr>
                        </m:ctrlPr>
                      </m:dPr>
                      <m:e>
                        <m:r>
                          <m:rPr>
                            <m:sty m:val="p"/>
                          </m:rPr>
                          <a:rPr lang="vi-VN" sz="2000" i="1" dirty="0">
                            <a:solidFill>
                              <a:srgbClr val="00B050"/>
                            </a:solidFill>
                            <a:latin typeface="Cambria Math" panose="02040503050406030204" pitchFamily="18" charset="0"/>
                          </a:rPr>
                          <m:t>X</m:t>
                        </m:r>
                        <m:r>
                          <a:rPr lang="vi-VN" sz="2000" b="0" i="1" dirty="0" smtClean="0">
                            <a:solidFill>
                              <a:srgbClr val="00B050"/>
                            </a:solidFill>
                            <a:latin typeface="Cambria Math" panose="02040503050406030204" pitchFamily="18" charset="0"/>
                          </a:rPr>
                          <m:t>∈</m:t>
                        </m:r>
                        <m:r>
                          <m:rPr>
                            <m:sty m:val="p"/>
                          </m:rPr>
                          <a:rPr lang="vi-VN" sz="2000" i="1" dirty="0">
                            <a:solidFill>
                              <a:srgbClr val="00B050"/>
                            </a:solidFill>
                            <a:latin typeface="Cambria Math" panose="02040503050406030204" pitchFamily="18" charset="0"/>
                          </a:rPr>
                          <m:t>S</m:t>
                        </m:r>
                      </m:e>
                    </m:d>
                    <m:r>
                      <a:rPr lang="vi-VN" sz="2000" b="0" i="1" dirty="0" smtClean="0">
                        <a:solidFill>
                          <a:srgbClr val="00B050"/>
                        </a:solidFill>
                        <a:latin typeface="Cambria Math" panose="02040503050406030204" pitchFamily="18" charset="0"/>
                      </a:rPr>
                      <m:t>=</m:t>
                    </m:r>
                    <m:nary>
                      <m:naryPr>
                        <m:chr m:val="∑"/>
                        <m:ctrlPr>
                          <a:rPr lang="vi-VN" sz="2000" i="1">
                            <a:solidFill>
                              <a:srgbClr val="00B050"/>
                            </a:solidFill>
                            <a:latin typeface="Cambria Math" panose="02040503050406030204" pitchFamily="18" charset="0"/>
                          </a:rPr>
                        </m:ctrlPr>
                      </m:naryPr>
                      <m:sub>
                        <m:r>
                          <m:rPr>
                            <m:sty m:val="p"/>
                            <m:brk m:alnAt="23"/>
                          </m:rPr>
                          <a:rPr lang="vi-VN" sz="2000" i="1">
                            <a:solidFill>
                              <a:srgbClr val="00B050"/>
                            </a:solidFill>
                            <a:latin typeface="Cambria Math" panose="02040503050406030204" pitchFamily="18" charset="0"/>
                          </a:rPr>
                          <m:t>x</m:t>
                        </m:r>
                        <m:r>
                          <a:rPr lang="vi-VN" sz="2000" i="1">
                            <a:solidFill>
                              <a:srgbClr val="00B050"/>
                            </a:solidFill>
                            <a:latin typeface="Cambria Math" panose="02040503050406030204" pitchFamily="18" charset="0"/>
                          </a:rPr>
                          <m:t>∈</m:t>
                        </m:r>
                        <m:r>
                          <m:rPr>
                            <m:sty m:val="p"/>
                          </m:rPr>
                          <a:rPr lang="vi-VN" sz="2000" i="1" smtClean="0">
                            <a:solidFill>
                              <a:srgbClr val="00B050"/>
                            </a:solidFill>
                            <a:latin typeface="Cambria Math" panose="02040503050406030204" pitchFamily="18" charset="0"/>
                            <a:ea typeface="Cambria Math" panose="02040503050406030204" pitchFamily="18" charset="0"/>
                          </a:rPr>
                          <m:t>S</m:t>
                        </m:r>
                      </m:sub>
                      <m:sup/>
                      <m:e>
                        <m:sSub>
                          <m:sSubPr>
                            <m:ctrlPr>
                              <a:rPr lang="vi-VN" sz="2000" i="1">
                                <a:solidFill>
                                  <a:srgbClr val="00B050"/>
                                </a:solidFill>
                                <a:latin typeface="Cambria Math" panose="02040503050406030204" pitchFamily="18" charset="0"/>
                              </a:rPr>
                            </m:ctrlPr>
                          </m:sSubPr>
                          <m:e>
                            <m:r>
                              <m:rPr>
                                <m:sty m:val="p"/>
                              </m:rPr>
                              <a:rPr lang="vi-VN" sz="2000" i="1">
                                <a:solidFill>
                                  <a:srgbClr val="00B050"/>
                                </a:solidFill>
                                <a:latin typeface="Cambria Math" panose="02040503050406030204" pitchFamily="18" charset="0"/>
                              </a:rPr>
                              <m:t>P</m:t>
                            </m:r>
                          </m:e>
                          <m:sub>
                            <m:r>
                              <m:rPr>
                                <m:sty m:val="p"/>
                              </m:rPr>
                              <a:rPr lang="vi-VN" sz="2000" i="1">
                                <a:solidFill>
                                  <a:srgbClr val="00B050"/>
                                </a:solidFill>
                                <a:latin typeface="Cambria Math" panose="02040503050406030204" pitchFamily="18" charset="0"/>
                              </a:rPr>
                              <m:t>X</m:t>
                            </m:r>
                          </m:sub>
                        </m:sSub>
                        <m:d>
                          <m:dPr>
                            <m:ctrlPr>
                              <a:rPr lang="vi-VN" sz="2000" i="1">
                                <a:solidFill>
                                  <a:srgbClr val="00B050"/>
                                </a:solidFill>
                                <a:latin typeface="Cambria Math" panose="02040503050406030204" pitchFamily="18" charset="0"/>
                              </a:rPr>
                            </m:ctrlPr>
                          </m:dPr>
                          <m:e>
                            <m:r>
                              <m:rPr>
                                <m:sty m:val="p"/>
                              </m:rPr>
                              <a:rPr lang="vi-VN" sz="2000" i="1">
                                <a:solidFill>
                                  <a:srgbClr val="00B050"/>
                                </a:solidFill>
                                <a:latin typeface="Cambria Math" panose="02040503050406030204" pitchFamily="18" charset="0"/>
                              </a:rPr>
                              <m:t>x</m:t>
                            </m:r>
                          </m:e>
                        </m:d>
                      </m:e>
                    </m:nary>
                  </m:oMath>
                </a14:m>
                <a:endParaRPr lang="vi-VN" sz="2000" dirty="0"/>
              </a:p>
              <a:p>
                <a:pPr marL="0" indent="0">
                  <a:buNone/>
                </a:pPr>
                <a:endParaRPr lang="vi-VN" sz="2000" b="1" dirty="0"/>
              </a:p>
              <a:p>
                <a:pPr marL="0" indent="0">
                  <a:buNone/>
                </a:pPr>
                <a:r>
                  <a:rPr lang="vi-VN" sz="2000" b="1" dirty="0"/>
                  <a:t>Cách tính: </a:t>
                </a:r>
                <a:r>
                  <a:rPr lang="vi-VN" sz="2000" dirty="0"/>
                  <a:t>Với mỗi giá trị </a:t>
                </a:r>
                <a14:m>
                  <m:oMath xmlns:m="http://schemas.openxmlformats.org/officeDocument/2006/math">
                    <m:r>
                      <m:rPr>
                        <m:sty m:val="p"/>
                      </m:rPr>
                      <a:rPr lang="vi-VN" sz="2000" i="1" dirty="0">
                        <a:latin typeface="Cambria Math" panose="02040503050406030204" pitchFamily="18" charset="0"/>
                      </a:rPr>
                      <m:t>x</m:t>
                    </m:r>
                    <m:r>
                      <a:rPr lang="vi-VN" sz="2000" dirty="0">
                        <a:latin typeface="Cambria Math" panose="02040503050406030204" pitchFamily="18" charset="0"/>
                      </a:rPr>
                      <m:t>∈</m:t>
                    </m:r>
                    <m:r>
                      <a:rPr lang="vi-VN" sz="2000" dirty="0">
                        <a:latin typeface="Cambria Math" panose="02040503050406030204" pitchFamily="18" charset="0"/>
                      </a:rPr>
                      <m:t>𝒳</m:t>
                    </m:r>
                  </m:oMath>
                </a14:m>
                <a:endParaRPr lang="vi-VN" sz="2000" b="1" dirty="0"/>
              </a:p>
              <a:p>
                <a:r>
                  <a:rPr lang="vi-VN" sz="2000" dirty="0"/>
                  <a:t>Tìm các kết quả </a:t>
                </a:r>
                <a14:m>
                  <m:oMath xmlns:m="http://schemas.openxmlformats.org/officeDocument/2006/math">
                    <m:r>
                      <m:rPr>
                        <m:sty m:val="p"/>
                      </m:rPr>
                      <a:rPr lang="vi-VN" sz="2000" i="0" dirty="0" smtClean="0">
                        <a:latin typeface="Cambria Math" panose="02040503050406030204" pitchFamily="18" charset="0"/>
                      </a:rPr>
                      <m:t>s</m:t>
                    </m:r>
                    <m:r>
                      <a:rPr lang="vi-VN" sz="2000" b="0" i="0" dirty="0" smtClean="0">
                        <a:latin typeface="Cambria Math" panose="02040503050406030204" pitchFamily="18" charset="0"/>
                      </a:rPr>
                      <m:t>∈</m:t>
                    </m:r>
                    <m:r>
                      <m:rPr>
                        <m:sty m:val="p"/>
                      </m:rPr>
                      <a:rPr lang="vi-VN" sz="2000" i="0" dirty="0" smtClean="0">
                        <a:latin typeface="Cambria Math" panose="02040503050406030204" pitchFamily="18" charset="0"/>
                      </a:rPr>
                      <m:t>Ω</m:t>
                    </m:r>
                  </m:oMath>
                </a14:m>
                <a:r>
                  <a:rPr lang="vi-VN" sz="2000" dirty="0"/>
                  <a:t> sao cho </a:t>
                </a:r>
                <a14:m>
                  <m:oMath xmlns:m="http://schemas.openxmlformats.org/officeDocument/2006/math">
                    <m:r>
                      <m:rPr>
                        <m:sty m:val="p"/>
                      </m:rPr>
                      <a:rPr lang="vi-VN" sz="2000" i="1" dirty="0">
                        <a:latin typeface="Cambria Math" panose="02040503050406030204" pitchFamily="18" charset="0"/>
                      </a:rPr>
                      <m:t>X</m:t>
                    </m:r>
                    <m:d>
                      <m:dPr>
                        <m:ctrlPr>
                          <a:rPr lang="vi-VN" sz="2000" b="0" i="1" dirty="0" smtClean="0">
                            <a:latin typeface="Cambria Math" panose="02040503050406030204" pitchFamily="18" charset="0"/>
                          </a:rPr>
                        </m:ctrlPr>
                      </m:dPr>
                      <m:e>
                        <m:r>
                          <m:rPr>
                            <m:sty m:val="p"/>
                          </m:rPr>
                          <a:rPr lang="vi-VN" sz="2000" i="1" dirty="0">
                            <a:latin typeface="Cambria Math" panose="02040503050406030204" pitchFamily="18" charset="0"/>
                          </a:rPr>
                          <m:t>s</m:t>
                        </m:r>
                      </m:e>
                    </m:d>
                    <m:r>
                      <a:rPr lang="vi-VN" sz="2000" b="0" i="1" dirty="0" smtClean="0">
                        <a:latin typeface="Cambria Math" panose="02040503050406030204" pitchFamily="18" charset="0"/>
                      </a:rPr>
                      <m:t>=</m:t>
                    </m:r>
                    <m:r>
                      <m:rPr>
                        <m:sty m:val="p"/>
                      </m:rPr>
                      <a:rPr lang="vi-VN" sz="2000" i="1" dirty="0">
                        <a:latin typeface="Cambria Math" panose="02040503050406030204" pitchFamily="18" charset="0"/>
                      </a:rPr>
                      <m:t>x</m:t>
                    </m:r>
                  </m:oMath>
                </a14:m>
                <a:endParaRPr lang="vi-VN" sz="2000" dirty="0"/>
              </a:p>
              <a:p>
                <a:r>
                  <a:rPr lang="vi-VN" sz="2000" dirty="0"/>
                  <a:t>Tính tổng </a:t>
                </a:r>
                <a14:m>
                  <m:oMath xmlns:m="http://schemas.openxmlformats.org/officeDocument/2006/math">
                    <m:r>
                      <m:rPr>
                        <m:sty m:val="p"/>
                      </m:rPr>
                      <a:rPr lang="vi-VN" sz="2000" i="0" dirty="0" smtClean="0">
                        <a:latin typeface="Cambria Math" panose="02040503050406030204" pitchFamily="18" charset="0"/>
                      </a:rPr>
                      <m:t>p</m:t>
                    </m:r>
                    <m:r>
                      <a:rPr lang="vi-VN" sz="2000" i="0" dirty="0" smtClean="0">
                        <a:latin typeface="Cambria Math" panose="02040503050406030204" pitchFamily="18" charset="0"/>
                      </a:rPr>
                      <m:t>(</m:t>
                    </m:r>
                    <m:r>
                      <m:rPr>
                        <m:sty m:val="p"/>
                      </m:rPr>
                      <a:rPr lang="vi-VN" sz="2000" i="0" dirty="0" smtClean="0">
                        <a:latin typeface="Cambria Math" panose="02040503050406030204" pitchFamily="18" charset="0"/>
                      </a:rPr>
                      <m:t>s</m:t>
                    </m:r>
                    <m:r>
                      <a:rPr lang="vi-VN" sz="2000" i="0" dirty="0" smtClean="0">
                        <a:latin typeface="Cambria Math" panose="02040503050406030204" pitchFamily="18" charset="0"/>
                      </a:rPr>
                      <m:t>)</m:t>
                    </m:r>
                  </m:oMath>
                </a14:m>
                <a:r>
                  <a:rPr lang="vi-VN" sz="2000" dirty="0"/>
                  <a:t> của các kết quả </a:t>
                </a:r>
                <a14:m>
                  <m:oMath xmlns:m="http://schemas.openxmlformats.org/officeDocument/2006/math">
                    <m:r>
                      <m:rPr>
                        <m:sty m:val="p"/>
                      </m:rPr>
                      <a:rPr lang="vi-VN" sz="2000" i="1" dirty="0">
                        <a:latin typeface="Cambria Math" panose="02040503050406030204" pitchFamily="18" charset="0"/>
                      </a:rPr>
                      <m:t>s</m:t>
                    </m:r>
                  </m:oMath>
                </a14:m>
                <a:r>
                  <a:rPr lang="vi-VN" sz="2000" dirty="0"/>
                  <a:t> đã tìm được</a:t>
                </a:r>
              </a:p>
              <a:p>
                <a:pPr marL="0" indent="0">
                  <a:buNone/>
                </a:pPr>
                <a:endParaRPr lang="vi-VN" sz="2000" dirty="0"/>
              </a:p>
            </p:txBody>
          </p:sp>
        </mc:Choice>
        <mc:Fallback xmlns="">
          <p:sp>
            <p:nvSpPr>
              <p:cNvPr id="3" name="Content Placeholder 2">
                <a:extLst>
                  <a:ext uri="{FF2B5EF4-FFF2-40B4-BE49-F238E27FC236}">
                    <a16:creationId xmlns:a16="http://schemas.microsoft.com/office/drawing/2014/main" id="{780E2712-B2AB-FB9F-D350-9F0F47CD489C}"/>
                  </a:ext>
                </a:extLst>
              </p:cNvPr>
              <p:cNvSpPr>
                <a:spLocks noGrp="1" noRot="1" noChangeAspect="1" noMove="1" noResize="1" noEditPoints="1" noAdjustHandles="1" noChangeArrowheads="1" noChangeShapeType="1" noTextEdit="1"/>
              </p:cNvSpPr>
              <p:nvPr>
                <p:ph idx="1"/>
              </p:nvPr>
            </p:nvSpPr>
            <p:spPr>
              <a:blipFill>
                <a:blip r:embed="rId2"/>
                <a:stretch>
                  <a:fillRect l="-1042"/>
                </a:stretch>
              </a:blipFill>
            </p:spPr>
            <p:txBody>
              <a:bodyPr/>
              <a:lstStyle/>
              <a:p>
                <a:r>
                  <a:rPr lang="vi-VN">
                    <a:noFill/>
                  </a:rPr>
                  <a:t> </a:t>
                </a:r>
              </a:p>
            </p:txBody>
          </p:sp>
        </mc:Fallback>
      </mc:AlternateContent>
    </p:spTree>
    <p:extLst>
      <p:ext uri="{BB962C8B-B14F-4D97-AF65-F5344CB8AC3E}">
        <p14:creationId xmlns:p14="http://schemas.microsoft.com/office/powerpoint/2010/main" val="160337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30074</TotalTime>
  <Words>3533</Words>
  <Application>Microsoft Office PowerPoint</Application>
  <PresentationFormat>On-screen Show (16:9)</PresentationFormat>
  <Paragraphs>393</Paragraphs>
  <Slides>55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Cambria Math</vt:lpstr>
      <vt:lpstr>Wingdings</vt:lpstr>
      <vt:lpstr>dan-berkeley-nlp-v1</vt:lpstr>
      <vt:lpstr>MAT1101: Xác suất thống kê </vt:lpstr>
      <vt:lpstr>Sách</vt:lpstr>
      <vt:lpstr>Nội dung</vt:lpstr>
      <vt:lpstr>Khái niệm biến ngẫu nhiên</vt:lpstr>
      <vt:lpstr>Khái niệm biến ngẫu nhiên</vt:lpstr>
      <vt:lpstr>Biến ngẫu nhiên rời rạc</vt:lpstr>
      <vt:lpstr>Hàm khối xác suất</vt:lpstr>
      <vt:lpstr>Ví dụ: tung 10 đồng xu</vt:lpstr>
      <vt:lpstr>Hàm khối xác suất</vt:lpstr>
      <vt:lpstr>Biến ngẫu nhiên Bernoulli</vt:lpstr>
      <vt:lpstr>Biến ngẫu nhiên rời rạc đều [a,b]</vt:lpstr>
      <vt:lpstr>Biến ngẫu nhiên nhị thức</vt:lpstr>
      <vt:lpstr>Biến ngẫu nhiên hình học</vt:lpstr>
      <vt:lpstr>Biến ngẫu nhiên Poisson</vt:lpstr>
      <vt:lpstr>Bài tập</vt:lpstr>
      <vt:lpstr>Bài tập</vt:lpstr>
      <vt:lpstr>Bài tập</vt:lpstr>
      <vt:lpstr>Bài tập</vt:lpstr>
      <vt:lpstr>Bài tập</vt:lpstr>
      <vt:lpstr>Bài tập</vt:lpstr>
      <vt:lpstr>Hàm của biến ngẫu nhiên</vt:lpstr>
      <vt:lpstr>Ví dụ: bình phương</vt:lpstr>
      <vt:lpstr>Bài tập</vt:lpstr>
      <vt:lpstr>Kì vọng</vt:lpstr>
      <vt:lpstr>Kì vọng</vt:lpstr>
      <vt:lpstr>Ví dụ: xúc sắc</vt:lpstr>
      <vt:lpstr>Kì vọng của hàm</vt:lpstr>
      <vt:lpstr>Phương sai, moment</vt:lpstr>
      <vt:lpstr>Bài tập</vt:lpstr>
      <vt:lpstr>Tính chất của kì vọng, phương sai</vt:lpstr>
      <vt:lpstr>Tính chất của kì vọng, phương sai</vt:lpstr>
      <vt:lpstr>Tính chất của kì vọng, phương sai</vt:lpstr>
      <vt:lpstr>Bài tập</vt:lpstr>
      <vt:lpstr>Ví dụ: biến Bernoulli</vt:lpstr>
      <vt:lpstr>Ví dụ: biến rời rạc đều [a,b]</vt:lpstr>
      <vt:lpstr>Ví dụ: Biến nhị thức</vt:lpstr>
      <vt:lpstr>Chứng minh: kì vọng biến nhị thức</vt:lpstr>
      <vt:lpstr>Chứng minh: phương sai biến nhị thức</vt:lpstr>
      <vt:lpstr>Ví dụ: Biến hình học</vt:lpstr>
      <vt:lpstr>Chứng minh: kì vọng biến hình học</vt:lpstr>
      <vt:lpstr>Chứng minh: phương sai biến hình học</vt:lpstr>
      <vt:lpstr>Chứng minh: phương sai biến hình học</vt:lpstr>
      <vt:lpstr>Bài tập</vt:lpstr>
      <vt:lpstr>Bài tập</vt:lpstr>
      <vt:lpstr>Bài tập</vt:lpstr>
      <vt:lpstr>Ví dụ: Biến Poisson</vt:lpstr>
      <vt:lpstr>Chứng minh: kì vọng biến Poisson</vt:lpstr>
      <vt:lpstr>Chứng minh: phương sai biến Poisson</vt:lpstr>
      <vt:lpstr>Mô hình hoá bài toán ra quyết định</vt:lpstr>
      <vt:lpstr>Mô hình hoá bài toán ra quyết định</vt:lpstr>
      <vt:lpstr>Ví dụ: bài toán phân lớp</vt:lpstr>
      <vt:lpstr>Ứng dụng biến ngẫu nhiên nhị phân</vt:lpstr>
      <vt:lpstr>Ứng dụng biến ngẫu nhiên hình học</vt:lpstr>
      <vt:lpstr>Ứng dụng biến ngẫu nhiên Poisson</vt:lpstr>
      <vt:lpstr>Ứng dụng biến ngẫu nhiên Poisson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Bùi Thanh Dân</cp:lastModifiedBy>
  <cp:revision>1487</cp:revision>
  <cp:lastPrinted>2014-01-21T07:51:01Z</cp:lastPrinted>
  <dcterms:created xsi:type="dcterms:W3CDTF">2004-08-27T04:16:05Z</dcterms:created>
  <dcterms:modified xsi:type="dcterms:W3CDTF">2024-09-26T02:21:36Z</dcterms:modified>
</cp:coreProperties>
</file>